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3"/>
  </p:notesMasterIdLst>
  <p:sldIdLst>
    <p:sldId id="256" r:id="rId2"/>
    <p:sldId id="257" r:id="rId3"/>
    <p:sldId id="259" r:id="rId4"/>
    <p:sldId id="260" r:id="rId5"/>
    <p:sldId id="261" r:id="rId6"/>
    <p:sldId id="262"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51" r:id="rId90"/>
    <p:sldId id="352" r:id="rId91"/>
    <p:sldId id="350" r:id="rId9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182CD7F-E74F-40F5-9EF0-3F37E1CFDCA8}" type="datetimeFigureOut">
              <a:rPr lang="en-US" smtClean="0"/>
              <a:t>10/4/2017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DED3E48-A7E7-49A6-A6FF-9E10DD58517C}" type="slidenum">
              <a:rPr lang="en-US" smtClean="0"/>
              <a:t>‹#›</a:t>
            </a:fld>
            <a:endParaRPr lang="en-US"/>
          </a:p>
        </p:txBody>
      </p:sp>
    </p:spTree>
    <p:extLst>
      <p:ext uri="{BB962C8B-B14F-4D97-AF65-F5344CB8AC3E}">
        <p14:creationId xmlns:p14="http://schemas.microsoft.com/office/powerpoint/2010/main" val="95369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2E6AA6"/>
                </a:solidFill>
                <a:latin typeface="Arial"/>
                <a:cs typeface="Arial"/>
              </a:defRPr>
            </a:lvl1pPr>
          </a:lstStyle>
          <a:p>
            <a:pPr marL="12700">
              <a:lnSpc>
                <a:spcPts val="910"/>
              </a:lnSpc>
            </a:pPr>
            <a:r>
              <a:rPr spc="-5" dirty="0"/>
              <a:t>Copyright </a:t>
            </a:r>
            <a:r>
              <a:rPr dirty="0"/>
              <a:t>© </a:t>
            </a:r>
            <a:r>
              <a:rPr spc="-5" dirty="0"/>
              <a:t>2013 Texas </a:t>
            </a:r>
            <a:r>
              <a:rPr dirty="0"/>
              <a:t>Education </a:t>
            </a:r>
            <a:r>
              <a:rPr spc="-5" dirty="0"/>
              <a:t>Agency. </a:t>
            </a:r>
            <a:r>
              <a:rPr dirty="0"/>
              <a:t>All </a:t>
            </a:r>
            <a:r>
              <a:rPr spc="-5" dirty="0"/>
              <a:t>rights reserved. </a:t>
            </a:r>
            <a:r>
              <a:rPr dirty="0"/>
              <a:t>TEA </a:t>
            </a:r>
            <a:r>
              <a:rPr spc="-5" dirty="0"/>
              <a:t>confidential and </a:t>
            </a:r>
            <a:r>
              <a:rPr spc="55" dirty="0"/>
              <a:t> </a:t>
            </a:r>
            <a:r>
              <a:rPr spc="-5" dirty="0"/>
              <a:t>proprietary.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11A6DEF-9F28-42A5-A9CC-92FE32A3D62A}" type="datetime1">
              <a:rPr lang="en-US" smtClean="0"/>
              <a:t>10/4/2017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3A77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2E6AA6"/>
                </a:solidFill>
                <a:latin typeface="Arial"/>
                <a:cs typeface="Arial"/>
              </a:defRPr>
            </a:lvl1pPr>
          </a:lstStyle>
          <a:p>
            <a:pPr marL="12700">
              <a:lnSpc>
                <a:spcPts val="910"/>
              </a:lnSpc>
            </a:pPr>
            <a:r>
              <a:rPr spc="-5" dirty="0"/>
              <a:t>Copyright </a:t>
            </a:r>
            <a:r>
              <a:rPr dirty="0"/>
              <a:t>© </a:t>
            </a:r>
            <a:r>
              <a:rPr spc="-5" dirty="0"/>
              <a:t>2013 Texas </a:t>
            </a:r>
            <a:r>
              <a:rPr dirty="0"/>
              <a:t>Education </a:t>
            </a:r>
            <a:r>
              <a:rPr spc="-5" dirty="0"/>
              <a:t>Agency. </a:t>
            </a:r>
            <a:r>
              <a:rPr dirty="0"/>
              <a:t>All </a:t>
            </a:r>
            <a:r>
              <a:rPr spc="-5" dirty="0"/>
              <a:t>rights reserved. </a:t>
            </a:r>
            <a:r>
              <a:rPr dirty="0"/>
              <a:t>TEA </a:t>
            </a:r>
            <a:r>
              <a:rPr spc="-5" dirty="0"/>
              <a:t>confidential and </a:t>
            </a:r>
            <a:r>
              <a:rPr spc="55" dirty="0"/>
              <a:t> </a:t>
            </a:r>
            <a:r>
              <a:rPr spc="-5" dirty="0"/>
              <a:t>proprietary.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288A73D-7007-4F73-8C2A-F1B95642A324}" type="datetime1">
              <a:rPr lang="en-US" smtClean="0"/>
              <a:t>10/4/2017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3A77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2E6AA6"/>
                </a:solidFill>
                <a:latin typeface="Arial"/>
                <a:cs typeface="Arial"/>
              </a:defRPr>
            </a:lvl1pPr>
          </a:lstStyle>
          <a:p>
            <a:pPr marL="12700">
              <a:lnSpc>
                <a:spcPts val="910"/>
              </a:lnSpc>
            </a:pPr>
            <a:r>
              <a:rPr spc="-5" dirty="0"/>
              <a:t>Copyright </a:t>
            </a:r>
            <a:r>
              <a:rPr dirty="0"/>
              <a:t>© </a:t>
            </a:r>
            <a:r>
              <a:rPr spc="-5" dirty="0"/>
              <a:t>2013 Texas </a:t>
            </a:r>
            <a:r>
              <a:rPr dirty="0"/>
              <a:t>Education </a:t>
            </a:r>
            <a:r>
              <a:rPr spc="-5" dirty="0"/>
              <a:t>Agency. </a:t>
            </a:r>
            <a:r>
              <a:rPr dirty="0"/>
              <a:t>All </a:t>
            </a:r>
            <a:r>
              <a:rPr spc="-5" dirty="0"/>
              <a:t>rights reserved. </a:t>
            </a:r>
            <a:r>
              <a:rPr dirty="0"/>
              <a:t>TEA </a:t>
            </a:r>
            <a:r>
              <a:rPr spc="-5" dirty="0"/>
              <a:t>confidential and </a:t>
            </a:r>
            <a:r>
              <a:rPr spc="55" dirty="0"/>
              <a:t> </a:t>
            </a:r>
            <a:r>
              <a:rPr spc="-5" dirty="0"/>
              <a:t>proprietary.</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B8F9644-C365-421E-9074-49B90373D041}" type="datetime1">
              <a:rPr lang="en-US" smtClean="0"/>
              <a:t>10/4/2017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3A77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2E6AA6"/>
                </a:solidFill>
                <a:latin typeface="Arial"/>
                <a:cs typeface="Arial"/>
              </a:defRPr>
            </a:lvl1pPr>
          </a:lstStyle>
          <a:p>
            <a:pPr marL="12700">
              <a:lnSpc>
                <a:spcPts val="910"/>
              </a:lnSpc>
            </a:pPr>
            <a:r>
              <a:rPr spc="-5" dirty="0"/>
              <a:t>Copyright </a:t>
            </a:r>
            <a:r>
              <a:rPr dirty="0"/>
              <a:t>© </a:t>
            </a:r>
            <a:r>
              <a:rPr spc="-5" dirty="0"/>
              <a:t>2013 Texas </a:t>
            </a:r>
            <a:r>
              <a:rPr dirty="0"/>
              <a:t>Education </a:t>
            </a:r>
            <a:r>
              <a:rPr spc="-5" dirty="0"/>
              <a:t>Agency. </a:t>
            </a:r>
            <a:r>
              <a:rPr dirty="0"/>
              <a:t>All </a:t>
            </a:r>
            <a:r>
              <a:rPr spc="-5" dirty="0"/>
              <a:t>rights reserved. </a:t>
            </a:r>
            <a:r>
              <a:rPr dirty="0"/>
              <a:t>TEA </a:t>
            </a:r>
            <a:r>
              <a:rPr spc="-5" dirty="0"/>
              <a:t>confidential and </a:t>
            </a:r>
            <a:r>
              <a:rPr spc="55" dirty="0"/>
              <a:t> </a:t>
            </a:r>
            <a:r>
              <a:rPr spc="-5" dirty="0"/>
              <a:t>proprietary.</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851D51C-B061-400F-B84F-C3D1C4BAD62C}" type="datetime1">
              <a:rPr lang="en-US" smtClean="0"/>
              <a:t>10/4/2017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548383" y="4572000"/>
            <a:ext cx="7586980" cy="887094"/>
          </a:xfrm>
          <a:custGeom>
            <a:avLst/>
            <a:gdLst/>
            <a:ahLst/>
            <a:cxnLst/>
            <a:rect l="l" t="t" r="r" b="b"/>
            <a:pathLst>
              <a:path w="7586980" h="887095">
                <a:moveTo>
                  <a:pt x="0" y="886968"/>
                </a:moveTo>
                <a:lnTo>
                  <a:pt x="7586472" y="886968"/>
                </a:lnTo>
                <a:lnTo>
                  <a:pt x="7586472" y="0"/>
                </a:lnTo>
                <a:lnTo>
                  <a:pt x="0" y="0"/>
                </a:lnTo>
                <a:lnTo>
                  <a:pt x="0" y="886968"/>
                </a:lnTo>
                <a:close/>
              </a:path>
            </a:pathLst>
          </a:custGeom>
          <a:solidFill>
            <a:srgbClr val="FFFFFF"/>
          </a:solidFill>
        </p:spPr>
        <p:txBody>
          <a:bodyPr wrap="square" lIns="0" tIns="0" rIns="0" bIns="0" rtlCol="0"/>
          <a:lstStyle/>
          <a:p>
            <a:endParaRPr/>
          </a:p>
        </p:txBody>
      </p:sp>
      <p:sp>
        <p:nvSpPr>
          <p:cNvPr id="18" name="bk object 18"/>
          <p:cNvSpPr/>
          <p:nvPr/>
        </p:nvSpPr>
        <p:spPr>
          <a:xfrm>
            <a:off x="0" y="4572000"/>
            <a:ext cx="1447800" cy="887094"/>
          </a:xfrm>
          <a:custGeom>
            <a:avLst/>
            <a:gdLst/>
            <a:ahLst/>
            <a:cxnLst/>
            <a:rect l="l" t="t" r="r" b="b"/>
            <a:pathLst>
              <a:path w="1447800" h="887095">
                <a:moveTo>
                  <a:pt x="0" y="886968"/>
                </a:moveTo>
                <a:lnTo>
                  <a:pt x="1447800" y="886968"/>
                </a:lnTo>
                <a:lnTo>
                  <a:pt x="1447800" y="0"/>
                </a:lnTo>
                <a:lnTo>
                  <a:pt x="0" y="0"/>
                </a:lnTo>
                <a:lnTo>
                  <a:pt x="0" y="886968"/>
                </a:lnTo>
                <a:close/>
              </a:path>
            </a:pathLst>
          </a:custGeom>
          <a:solidFill>
            <a:srgbClr val="FFFFFF"/>
          </a:solidFill>
        </p:spPr>
        <p:txBody>
          <a:bodyPr wrap="square" lIns="0" tIns="0" rIns="0" bIns="0" rtlCol="0"/>
          <a:lstStyle/>
          <a:p>
            <a:endParaRPr/>
          </a:p>
        </p:txBody>
      </p:sp>
      <p:sp>
        <p:nvSpPr>
          <p:cNvPr id="19" name="bk object 19"/>
          <p:cNvSpPr/>
          <p:nvPr/>
        </p:nvSpPr>
        <p:spPr>
          <a:xfrm>
            <a:off x="0" y="4663440"/>
            <a:ext cx="1454150" cy="713740"/>
          </a:xfrm>
          <a:custGeom>
            <a:avLst/>
            <a:gdLst/>
            <a:ahLst/>
            <a:cxnLst/>
            <a:rect l="l" t="t" r="r" b="b"/>
            <a:pathLst>
              <a:path w="1454150" h="713739">
                <a:moveTo>
                  <a:pt x="0" y="713232"/>
                </a:moveTo>
                <a:lnTo>
                  <a:pt x="1453896" y="713232"/>
                </a:lnTo>
                <a:lnTo>
                  <a:pt x="1453896" y="0"/>
                </a:lnTo>
                <a:lnTo>
                  <a:pt x="0" y="0"/>
                </a:lnTo>
                <a:lnTo>
                  <a:pt x="0" y="713232"/>
                </a:lnTo>
                <a:close/>
              </a:path>
            </a:pathLst>
          </a:custGeom>
          <a:solidFill>
            <a:srgbClr val="F9A451"/>
          </a:solidFill>
        </p:spPr>
        <p:txBody>
          <a:bodyPr wrap="square" lIns="0" tIns="0" rIns="0" bIns="0" rtlCol="0"/>
          <a:lstStyle/>
          <a:p>
            <a:endParaRPr/>
          </a:p>
        </p:txBody>
      </p:sp>
      <p:sp>
        <p:nvSpPr>
          <p:cNvPr id="20" name="bk object 20"/>
          <p:cNvSpPr/>
          <p:nvPr/>
        </p:nvSpPr>
        <p:spPr>
          <a:xfrm>
            <a:off x="1545336" y="4654296"/>
            <a:ext cx="7599045" cy="713740"/>
          </a:xfrm>
          <a:custGeom>
            <a:avLst/>
            <a:gdLst/>
            <a:ahLst/>
            <a:cxnLst/>
            <a:rect l="l" t="t" r="r" b="b"/>
            <a:pathLst>
              <a:path w="7599045" h="713739">
                <a:moveTo>
                  <a:pt x="0" y="713231"/>
                </a:moveTo>
                <a:lnTo>
                  <a:pt x="7598663" y="713231"/>
                </a:lnTo>
                <a:lnTo>
                  <a:pt x="7598663" y="0"/>
                </a:lnTo>
                <a:lnTo>
                  <a:pt x="0" y="0"/>
                </a:lnTo>
                <a:lnTo>
                  <a:pt x="0" y="713231"/>
                </a:lnTo>
                <a:close/>
              </a:path>
            </a:pathLst>
          </a:custGeom>
          <a:solidFill>
            <a:srgbClr val="0082C8"/>
          </a:solidFill>
        </p:spPr>
        <p:txBody>
          <a:bodyPr wrap="square" lIns="0" tIns="0" rIns="0" bIns="0" rtlCol="0"/>
          <a:lstStyle/>
          <a:p>
            <a:endParaRPr/>
          </a:p>
        </p:txBody>
      </p:sp>
      <p:sp>
        <p:nvSpPr>
          <p:cNvPr id="21" name="bk object 21"/>
          <p:cNvSpPr/>
          <p:nvPr/>
        </p:nvSpPr>
        <p:spPr>
          <a:xfrm>
            <a:off x="1447800" y="0"/>
            <a:ext cx="100965" cy="6858000"/>
          </a:xfrm>
          <a:custGeom>
            <a:avLst/>
            <a:gdLst/>
            <a:ahLst/>
            <a:cxnLst/>
            <a:rect l="l" t="t" r="r" b="b"/>
            <a:pathLst>
              <a:path w="100965" h="6858000">
                <a:moveTo>
                  <a:pt x="0" y="6858000"/>
                </a:moveTo>
                <a:lnTo>
                  <a:pt x="100584" y="6858000"/>
                </a:lnTo>
                <a:lnTo>
                  <a:pt x="100584" y="0"/>
                </a:lnTo>
                <a:lnTo>
                  <a:pt x="0" y="0"/>
                </a:lnTo>
                <a:lnTo>
                  <a:pt x="0" y="685800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00" b="0" i="0">
                <a:solidFill>
                  <a:srgbClr val="2E6AA6"/>
                </a:solidFill>
                <a:latin typeface="Arial"/>
                <a:cs typeface="Arial"/>
              </a:defRPr>
            </a:lvl1pPr>
          </a:lstStyle>
          <a:p>
            <a:pPr marL="12700">
              <a:lnSpc>
                <a:spcPts val="910"/>
              </a:lnSpc>
            </a:pPr>
            <a:r>
              <a:rPr spc="-5" dirty="0"/>
              <a:t>Copyright </a:t>
            </a:r>
            <a:r>
              <a:rPr dirty="0"/>
              <a:t>© </a:t>
            </a:r>
            <a:r>
              <a:rPr spc="-5" dirty="0"/>
              <a:t>2013 Texas </a:t>
            </a:r>
            <a:r>
              <a:rPr dirty="0"/>
              <a:t>Education </a:t>
            </a:r>
            <a:r>
              <a:rPr spc="-5" dirty="0"/>
              <a:t>Agency. </a:t>
            </a:r>
            <a:r>
              <a:rPr dirty="0"/>
              <a:t>All </a:t>
            </a:r>
            <a:r>
              <a:rPr spc="-5" dirty="0"/>
              <a:t>rights reserved. </a:t>
            </a:r>
            <a:r>
              <a:rPr dirty="0"/>
              <a:t>TEA </a:t>
            </a:r>
            <a:r>
              <a:rPr spc="-5" dirty="0"/>
              <a:t>confidential and </a:t>
            </a:r>
            <a:r>
              <a:rPr spc="55" dirty="0"/>
              <a:t> </a:t>
            </a:r>
            <a:r>
              <a:rPr spc="-5" dirty="0"/>
              <a:t>proprietary.</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264B157-661A-473F-A4C4-1DADD67438EE}" type="datetime1">
              <a:rPr lang="en-US" smtClean="0"/>
              <a:t>10/4/2017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80160"/>
            <a:ext cx="533400" cy="228600"/>
          </a:xfrm>
          <a:custGeom>
            <a:avLst/>
            <a:gdLst/>
            <a:ahLst/>
            <a:cxnLst/>
            <a:rect l="l" t="t" r="r" b="b"/>
            <a:pathLst>
              <a:path w="533400" h="228600">
                <a:moveTo>
                  <a:pt x="0" y="228600"/>
                </a:moveTo>
                <a:lnTo>
                  <a:pt x="533400" y="228600"/>
                </a:lnTo>
                <a:lnTo>
                  <a:pt x="533400" y="0"/>
                </a:lnTo>
                <a:lnTo>
                  <a:pt x="0" y="0"/>
                </a:lnTo>
                <a:lnTo>
                  <a:pt x="0" y="228600"/>
                </a:lnTo>
                <a:close/>
              </a:path>
            </a:pathLst>
          </a:custGeom>
          <a:solidFill>
            <a:srgbClr val="F9A451"/>
          </a:solidFill>
        </p:spPr>
        <p:txBody>
          <a:bodyPr wrap="square" lIns="0" tIns="0" rIns="0" bIns="0" rtlCol="0"/>
          <a:lstStyle/>
          <a:p>
            <a:endParaRPr/>
          </a:p>
        </p:txBody>
      </p:sp>
      <p:sp>
        <p:nvSpPr>
          <p:cNvPr id="17" name="bk object 17"/>
          <p:cNvSpPr/>
          <p:nvPr/>
        </p:nvSpPr>
        <p:spPr>
          <a:xfrm>
            <a:off x="591312" y="1280160"/>
            <a:ext cx="8552815" cy="228600"/>
          </a:xfrm>
          <a:custGeom>
            <a:avLst/>
            <a:gdLst/>
            <a:ahLst/>
            <a:cxnLst/>
            <a:rect l="l" t="t" r="r" b="b"/>
            <a:pathLst>
              <a:path w="8552815" h="228600">
                <a:moveTo>
                  <a:pt x="0" y="228600"/>
                </a:moveTo>
                <a:lnTo>
                  <a:pt x="8552688" y="228600"/>
                </a:lnTo>
                <a:lnTo>
                  <a:pt x="8552688" y="0"/>
                </a:lnTo>
                <a:lnTo>
                  <a:pt x="0" y="0"/>
                </a:lnTo>
                <a:lnTo>
                  <a:pt x="0" y="228600"/>
                </a:lnTo>
                <a:close/>
              </a:path>
            </a:pathLst>
          </a:custGeom>
          <a:solidFill>
            <a:srgbClr val="0082C8"/>
          </a:solidFill>
        </p:spPr>
        <p:txBody>
          <a:bodyPr wrap="square" lIns="0" tIns="0" rIns="0" bIns="0" rtlCol="0"/>
          <a:lstStyle/>
          <a:p>
            <a:endParaRPr/>
          </a:p>
        </p:txBody>
      </p:sp>
      <p:sp>
        <p:nvSpPr>
          <p:cNvPr id="2" name="Holder 2"/>
          <p:cNvSpPr>
            <a:spLocks noGrp="1"/>
          </p:cNvSpPr>
          <p:nvPr>
            <p:ph type="title"/>
          </p:nvPr>
        </p:nvSpPr>
        <p:spPr>
          <a:xfrm>
            <a:off x="573405" y="654811"/>
            <a:ext cx="7997189" cy="436244"/>
          </a:xfrm>
          <a:prstGeom prst="rect">
            <a:avLst/>
          </a:prstGeom>
        </p:spPr>
        <p:txBody>
          <a:bodyPr wrap="square" lIns="0" tIns="0" rIns="0" bIns="0">
            <a:spAutoFit/>
          </a:bodyPr>
          <a:lstStyle>
            <a:lvl1pPr>
              <a:defRPr sz="2800" b="1" i="0">
                <a:solidFill>
                  <a:srgbClr val="43A77C"/>
                </a:solidFill>
                <a:latin typeface="Arial"/>
                <a:cs typeface="Arial"/>
              </a:defRPr>
            </a:lvl1pPr>
          </a:lstStyle>
          <a:p>
            <a:endParaRPr/>
          </a:p>
        </p:txBody>
      </p:sp>
      <p:sp>
        <p:nvSpPr>
          <p:cNvPr id="3" name="Holder 3"/>
          <p:cNvSpPr>
            <a:spLocks noGrp="1"/>
          </p:cNvSpPr>
          <p:nvPr>
            <p:ph type="body" idx="1"/>
          </p:nvPr>
        </p:nvSpPr>
        <p:spPr>
          <a:xfrm>
            <a:off x="230827" y="2046188"/>
            <a:ext cx="8682344" cy="3668395"/>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422140" y="6647943"/>
            <a:ext cx="4398009" cy="127634"/>
          </a:xfrm>
          <a:prstGeom prst="rect">
            <a:avLst/>
          </a:prstGeom>
        </p:spPr>
        <p:txBody>
          <a:bodyPr wrap="square" lIns="0" tIns="0" rIns="0" bIns="0">
            <a:spAutoFit/>
          </a:bodyPr>
          <a:lstStyle>
            <a:lvl1pPr>
              <a:defRPr sz="800" b="0" i="0">
                <a:solidFill>
                  <a:srgbClr val="2E6AA6"/>
                </a:solidFill>
                <a:latin typeface="Arial"/>
                <a:cs typeface="Arial"/>
              </a:defRPr>
            </a:lvl1pPr>
          </a:lstStyle>
          <a:p>
            <a:pPr marL="12700">
              <a:lnSpc>
                <a:spcPts val="910"/>
              </a:lnSpc>
            </a:pPr>
            <a:r>
              <a:rPr spc="-5" dirty="0"/>
              <a:t>Copyright </a:t>
            </a:r>
            <a:r>
              <a:rPr dirty="0"/>
              <a:t>© </a:t>
            </a:r>
            <a:r>
              <a:rPr spc="-5" dirty="0"/>
              <a:t>2013 Texas </a:t>
            </a:r>
            <a:r>
              <a:rPr dirty="0"/>
              <a:t>Education </a:t>
            </a:r>
            <a:r>
              <a:rPr spc="-5" dirty="0"/>
              <a:t>Agency. </a:t>
            </a:r>
            <a:r>
              <a:rPr dirty="0"/>
              <a:t>All </a:t>
            </a:r>
            <a:r>
              <a:rPr spc="-5" dirty="0"/>
              <a:t>rights reserved. </a:t>
            </a:r>
            <a:r>
              <a:rPr dirty="0"/>
              <a:t>TEA </a:t>
            </a:r>
            <a:r>
              <a:rPr spc="-5" dirty="0"/>
              <a:t>confidential and </a:t>
            </a:r>
            <a:r>
              <a:rPr spc="55" dirty="0"/>
              <a:t> </a:t>
            </a:r>
            <a:r>
              <a:rPr spc="-5" dirty="0"/>
              <a:t>proprietary.</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9092E22A-9EC1-4435-A788-10A0196A4E62}" type="datetime1">
              <a:rPr lang="en-US" smtClean="0"/>
              <a:t>10/4/2017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8" Type="http://schemas.openxmlformats.org/officeDocument/2006/relationships/slide" Target="slide73.xml"/><Relationship Id="rId3" Type="http://schemas.openxmlformats.org/officeDocument/2006/relationships/slide" Target="slide6.xml"/><Relationship Id="rId7" Type="http://schemas.openxmlformats.org/officeDocument/2006/relationships/slide" Target="slide5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0.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jp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0.png"/><Relationship Id="rId4" Type="http://schemas.openxmlformats.org/officeDocument/2006/relationships/image" Target="../media/image56.jp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tea.state.tx.us/Workarea/DownloadAsset.aspx?id=2576981058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86.png"/><Relationship Id="rId7" Type="http://schemas.openxmlformats.org/officeDocument/2006/relationships/image" Target="../media/image9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png"/><Relationship Id="rId9" Type="http://schemas.openxmlformats.org/officeDocument/2006/relationships/image" Target="../media/image96.jpg"/></Relationships>
</file>

<file path=ppt/slides/_rels/slide42.xml.rels><?xml version="1.0" encoding="UTF-8" standalone="yes"?>
<Relationships xmlns="http://schemas.openxmlformats.org/package/2006/relationships"><Relationship Id="rId3" Type="http://schemas.openxmlformats.org/officeDocument/2006/relationships/image" Target="../media/image92.jpg"/><Relationship Id="rId7" Type="http://schemas.openxmlformats.org/officeDocument/2006/relationships/image" Target="../media/image96.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jpg"/><Relationship Id="rId4" Type="http://schemas.openxmlformats.org/officeDocument/2006/relationships/image" Target="../media/image93.jp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4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4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8.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hyperlink" Target="http://www.tea.state.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tea.state.tx/"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tea.state.tx.us/tsds" TargetMode="External"/><Relationship Id="rId4" Type="http://schemas.openxmlformats.org/officeDocument/2006/relationships/image" Target="../media/image120.png"/></Relationships>
</file>

<file path=ppt/slides/_rels/slide5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5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tea.state.tx.us/tsds" TargetMode="External"/><Relationship Id="rId4" Type="http://schemas.openxmlformats.org/officeDocument/2006/relationships/image" Target="../media/image120.png"/></Relationships>
</file>

<file path=ppt/slides/_rels/slide61.xml.rels><?xml version="1.0" encoding="UTF-8" standalone="yes"?>
<Relationships xmlns="http://schemas.openxmlformats.org/package/2006/relationships"><Relationship Id="rId3" Type="http://schemas.openxmlformats.org/officeDocument/2006/relationships/hyperlink" Target="http://www.tea.state.tx.us/tsds%20InterchangeEducationOrganizationExtension.xsd"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w3.org/2001/XMLSchema-instance" TargetMode="External"/><Relationship Id="rId4" Type="http://schemas.openxmlformats.org/officeDocument/2006/relationships/hyperlink" Target="http://www.tea.state.tx.us/tsds"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tea.state.tx.us/tsds" TargetMode="External"/><Relationship Id="rId4" Type="http://schemas.openxmlformats.org/officeDocument/2006/relationships/image" Target="../media/image122.png"/></Relationships>
</file>

<file path=ppt/slides/_rels/slide6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tea.state.tx.us/tsds" TargetMode="External"/><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7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jpg"/></Relationships>
</file>

<file path=ppt/slides/_rels/slide7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7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6.png"/></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8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image" Target="../media/image144.png"/></Relationships>
</file>

<file path=ppt/slides/_rels/slide8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8.png"/><Relationship Id="rId4" Type="http://schemas.openxmlformats.org/officeDocument/2006/relationships/image" Target="../media/image147.png"/></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9.png"/><Relationship Id="rId4" Type="http://schemas.openxmlformats.org/officeDocument/2006/relationships/image" Target="../media/image144.png"/></Relationships>
</file>

<file path=ppt/slides/_rels/slide8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8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3.jpg"/></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image" Target="../media/image155.png"/><Relationship Id="rId1" Type="http://schemas.openxmlformats.org/officeDocument/2006/relationships/slideLayout" Target="../slideLayouts/slideLayout5.xml"/><Relationship Id="rId4" Type="http://schemas.openxmlformats.org/officeDocument/2006/relationships/image" Target="../media/image15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2E6AA6"/>
          </a:solidFill>
        </p:spPr>
        <p:txBody>
          <a:bodyPr wrap="square" lIns="0" tIns="0" rIns="0" bIns="0" rtlCol="0"/>
          <a:lstStyle/>
          <a:p>
            <a:endParaRPr/>
          </a:p>
        </p:txBody>
      </p:sp>
      <p:sp>
        <p:nvSpPr>
          <p:cNvPr id="3" name="object 3"/>
          <p:cNvSpPr/>
          <p:nvPr/>
        </p:nvSpPr>
        <p:spPr>
          <a:xfrm>
            <a:off x="0" y="5971032"/>
            <a:ext cx="9144000" cy="887094"/>
          </a:xfrm>
          <a:custGeom>
            <a:avLst/>
            <a:gdLst/>
            <a:ahLst/>
            <a:cxnLst/>
            <a:rect l="l" t="t" r="r" b="b"/>
            <a:pathLst>
              <a:path w="9144000" h="887095">
                <a:moveTo>
                  <a:pt x="0" y="886968"/>
                </a:moveTo>
                <a:lnTo>
                  <a:pt x="9144000" y="886968"/>
                </a:lnTo>
                <a:lnTo>
                  <a:pt x="9144000" y="0"/>
                </a:lnTo>
                <a:lnTo>
                  <a:pt x="0" y="0"/>
                </a:lnTo>
                <a:lnTo>
                  <a:pt x="0" y="886968"/>
                </a:lnTo>
                <a:close/>
              </a:path>
            </a:pathLst>
          </a:custGeom>
          <a:solidFill>
            <a:srgbClr val="FFFFFF"/>
          </a:solidFill>
        </p:spPr>
        <p:txBody>
          <a:bodyPr wrap="square" lIns="0" tIns="0" rIns="0" bIns="0" rtlCol="0"/>
          <a:lstStyle/>
          <a:p>
            <a:endParaRPr/>
          </a:p>
        </p:txBody>
      </p:sp>
      <p:sp>
        <p:nvSpPr>
          <p:cNvPr id="4" name="object 4"/>
          <p:cNvSpPr/>
          <p:nvPr/>
        </p:nvSpPr>
        <p:spPr>
          <a:xfrm>
            <a:off x="0" y="6053328"/>
            <a:ext cx="2240280" cy="713740"/>
          </a:xfrm>
          <a:custGeom>
            <a:avLst/>
            <a:gdLst/>
            <a:ahLst/>
            <a:cxnLst/>
            <a:rect l="l" t="t" r="r" b="b"/>
            <a:pathLst>
              <a:path w="2240280" h="713740">
                <a:moveTo>
                  <a:pt x="0" y="713232"/>
                </a:moveTo>
                <a:lnTo>
                  <a:pt x="2240280" y="713232"/>
                </a:lnTo>
                <a:lnTo>
                  <a:pt x="2240280" y="0"/>
                </a:lnTo>
                <a:lnTo>
                  <a:pt x="0" y="0"/>
                </a:lnTo>
                <a:lnTo>
                  <a:pt x="0" y="713232"/>
                </a:lnTo>
                <a:close/>
              </a:path>
            </a:pathLst>
          </a:custGeom>
          <a:solidFill>
            <a:srgbClr val="F9A451"/>
          </a:solidFill>
        </p:spPr>
        <p:txBody>
          <a:bodyPr wrap="square" lIns="0" tIns="0" rIns="0" bIns="0" rtlCol="0"/>
          <a:lstStyle/>
          <a:p>
            <a:endParaRPr/>
          </a:p>
        </p:txBody>
      </p:sp>
      <p:sp>
        <p:nvSpPr>
          <p:cNvPr id="5" name="object 5"/>
          <p:cNvSpPr/>
          <p:nvPr/>
        </p:nvSpPr>
        <p:spPr>
          <a:xfrm>
            <a:off x="2359151" y="6044184"/>
            <a:ext cx="6784975" cy="713740"/>
          </a:xfrm>
          <a:custGeom>
            <a:avLst/>
            <a:gdLst/>
            <a:ahLst/>
            <a:cxnLst/>
            <a:rect l="l" t="t" r="r" b="b"/>
            <a:pathLst>
              <a:path w="6784975" h="713740">
                <a:moveTo>
                  <a:pt x="0" y="713231"/>
                </a:moveTo>
                <a:lnTo>
                  <a:pt x="6784848" y="713231"/>
                </a:lnTo>
                <a:lnTo>
                  <a:pt x="6784848" y="0"/>
                </a:lnTo>
                <a:lnTo>
                  <a:pt x="0" y="0"/>
                </a:lnTo>
                <a:lnTo>
                  <a:pt x="0" y="713231"/>
                </a:lnTo>
                <a:close/>
              </a:path>
            </a:pathLst>
          </a:custGeom>
          <a:solidFill>
            <a:srgbClr val="0082C8"/>
          </a:solidFill>
        </p:spPr>
        <p:txBody>
          <a:bodyPr wrap="square" lIns="0" tIns="0" rIns="0" bIns="0" rtlCol="0"/>
          <a:lstStyle/>
          <a:p>
            <a:endParaRPr/>
          </a:p>
        </p:txBody>
      </p:sp>
      <p:sp>
        <p:nvSpPr>
          <p:cNvPr id="6" name="object 6"/>
          <p:cNvSpPr/>
          <p:nvPr/>
        </p:nvSpPr>
        <p:spPr>
          <a:xfrm>
            <a:off x="179832" y="152400"/>
            <a:ext cx="2465831" cy="761999"/>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1831339" y="3858392"/>
            <a:ext cx="6703061" cy="1046440"/>
          </a:xfrm>
          <a:prstGeom prst="rect">
            <a:avLst/>
          </a:prstGeom>
        </p:spPr>
        <p:txBody>
          <a:bodyPr vert="horz" wrap="square" lIns="0" tIns="0" rIns="0" bIns="0" rtlCol="0">
            <a:spAutoFit/>
          </a:bodyPr>
          <a:lstStyle/>
          <a:p>
            <a:pPr marL="12700" marR="5080">
              <a:lnSpc>
                <a:spcPct val="100000"/>
              </a:lnSpc>
            </a:pPr>
            <a:r>
              <a:rPr sz="3400" b="1" spc="-5" dirty="0">
                <a:solidFill>
                  <a:srgbClr val="FCD192"/>
                </a:solidFill>
                <a:latin typeface="Arial"/>
                <a:cs typeface="Arial"/>
              </a:rPr>
              <a:t>TSDS: </a:t>
            </a:r>
            <a:endParaRPr lang="en-US" sz="3400" b="1" spc="-5" dirty="0">
              <a:solidFill>
                <a:srgbClr val="FCD192"/>
              </a:solidFill>
              <a:latin typeface="Arial"/>
              <a:cs typeface="Arial"/>
            </a:endParaRPr>
          </a:p>
          <a:p>
            <a:pPr marL="12700" marR="5080">
              <a:lnSpc>
                <a:spcPct val="100000"/>
              </a:lnSpc>
            </a:pPr>
            <a:r>
              <a:rPr sz="3400" b="1" spc="-10" dirty="0" err="1">
                <a:solidFill>
                  <a:srgbClr val="43E4FF"/>
                </a:solidFill>
                <a:latin typeface="Arial"/>
                <a:cs typeface="Arial"/>
              </a:rPr>
              <a:t>eDM</a:t>
            </a:r>
            <a:r>
              <a:rPr sz="3400" b="1" spc="-10" dirty="0">
                <a:solidFill>
                  <a:srgbClr val="43E4FF"/>
                </a:solidFill>
                <a:latin typeface="Arial"/>
                <a:cs typeface="Arial"/>
              </a:rPr>
              <a:t> </a:t>
            </a:r>
            <a:r>
              <a:rPr sz="3400" b="1" spc="-5" dirty="0">
                <a:solidFill>
                  <a:srgbClr val="43E4FF"/>
                </a:solidFill>
                <a:latin typeface="Arial"/>
                <a:cs typeface="Arial"/>
              </a:rPr>
              <a:t>Loading </a:t>
            </a:r>
            <a:r>
              <a:rPr sz="3400" b="1" spc="-10" dirty="0">
                <a:solidFill>
                  <a:srgbClr val="43E4FF"/>
                </a:solidFill>
                <a:latin typeface="Arial"/>
                <a:cs typeface="Arial"/>
              </a:rPr>
              <a:t>Data </a:t>
            </a:r>
            <a:r>
              <a:rPr sz="3400" b="1" spc="-5" dirty="0">
                <a:solidFill>
                  <a:srgbClr val="43E4FF"/>
                </a:solidFill>
                <a:latin typeface="Arial"/>
                <a:cs typeface="Arial"/>
              </a:rPr>
              <a:t>into the  </a:t>
            </a:r>
            <a:r>
              <a:rPr sz="3400" b="1" spc="-10" dirty="0">
                <a:solidFill>
                  <a:srgbClr val="43E4FF"/>
                </a:solidFill>
                <a:latin typeface="Arial"/>
                <a:cs typeface="Arial"/>
              </a:rPr>
              <a:t>ODS</a:t>
            </a:r>
            <a:endParaRPr sz="3400" dirty="0">
              <a:latin typeface="Arial"/>
              <a:cs typeface="Arial"/>
            </a:endParaRPr>
          </a:p>
        </p:txBody>
      </p:sp>
      <p:sp>
        <p:nvSpPr>
          <p:cNvPr id="8" name="object 8"/>
          <p:cNvSpPr txBox="1"/>
          <p:nvPr/>
        </p:nvSpPr>
        <p:spPr>
          <a:xfrm>
            <a:off x="189730" y="910738"/>
            <a:ext cx="3060065" cy="254635"/>
          </a:xfrm>
          <a:prstGeom prst="rect">
            <a:avLst/>
          </a:prstGeom>
        </p:spPr>
        <p:txBody>
          <a:bodyPr vert="horz" wrap="square" lIns="0" tIns="0" rIns="0" bIns="0" rtlCol="0">
            <a:spAutoFit/>
          </a:bodyPr>
          <a:lstStyle/>
          <a:p>
            <a:pPr marL="12700">
              <a:lnSpc>
                <a:spcPct val="100000"/>
              </a:lnSpc>
            </a:pPr>
            <a:r>
              <a:rPr sz="1600" spc="-5" dirty="0">
                <a:solidFill>
                  <a:srgbClr val="11D4E9"/>
                </a:solidFill>
                <a:latin typeface="Arial"/>
                <a:cs typeface="Arial"/>
              </a:rPr>
              <a:t>Simple Solution. </a:t>
            </a:r>
            <a:r>
              <a:rPr sz="1600" spc="-5" dirty="0">
                <a:solidFill>
                  <a:srgbClr val="45BEFF"/>
                </a:solidFill>
                <a:latin typeface="Arial"/>
                <a:cs typeface="Arial"/>
              </a:rPr>
              <a:t>Brighter</a:t>
            </a:r>
            <a:r>
              <a:rPr sz="1600" dirty="0">
                <a:solidFill>
                  <a:srgbClr val="45BEFF"/>
                </a:solidFill>
                <a:latin typeface="Arial"/>
                <a:cs typeface="Arial"/>
              </a:rPr>
              <a:t> </a:t>
            </a:r>
            <a:r>
              <a:rPr sz="1600" spc="-5" dirty="0">
                <a:solidFill>
                  <a:srgbClr val="45BEFF"/>
                </a:solidFill>
                <a:latin typeface="Arial"/>
                <a:cs typeface="Arial"/>
              </a:rPr>
              <a:t>Futures</a:t>
            </a:r>
            <a:r>
              <a:rPr sz="1600" spc="-5" dirty="0">
                <a:solidFill>
                  <a:srgbClr val="83D4FF"/>
                </a:solidFill>
                <a:latin typeface="Arial"/>
                <a:cs typeface="Arial"/>
              </a:rPr>
              <a:t>.</a:t>
            </a:r>
            <a:endParaRPr sz="16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a:t>
            </a:r>
            <a:r>
              <a:rPr spc="-10" dirty="0"/>
              <a:t>TSDS </a:t>
            </a:r>
            <a:r>
              <a:rPr spc="-5" dirty="0"/>
              <a:t>Portal</a:t>
            </a:r>
            <a:r>
              <a:rPr spc="-75" dirty="0"/>
              <a:t> </a:t>
            </a:r>
            <a:r>
              <a:rPr dirty="0"/>
              <a:t>Access</a:t>
            </a:r>
          </a:p>
        </p:txBody>
      </p:sp>
      <p:sp>
        <p:nvSpPr>
          <p:cNvPr id="7" name="object 7"/>
          <p:cNvSpPr/>
          <p:nvPr/>
        </p:nvSpPr>
        <p:spPr>
          <a:xfrm>
            <a:off x="1447800" y="1600200"/>
            <a:ext cx="6155994" cy="430604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761" y="2743961"/>
            <a:ext cx="795655" cy="1005840"/>
          </a:xfrm>
          <a:custGeom>
            <a:avLst/>
            <a:gdLst/>
            <a:ahLst/>
            <a:cxnLst/>
            <a:rect l="l" t="t" r="r" b="b"/>
            <a:pathLst>
              <a:path w="795654" h="1005839">
                <a:moveTo>
                  <a:pt x="795527" y="1005839"/>
                </a:moveTo>
                <a:lnTo>
                  <a:pt x="0" y="1005839"/>
                </a:lnTo>
                <a:lnTo>
                  <a:pt x="0" y="0"/>
                </a:lnTo>
                <a:lnTo>
                  <a:pt x="795527" y="0"/>
                </a:lnTo>
                <a:lnTo>
                  <a:pt x="795527" y="1005839"/>
                </a:lnTo>
                <a:close/>
              </a:path>
            </a:pathLst>
          </a:custGeom>
          <a:ln w="32004">
            <a:solidFill>
              <a:srgbClr val="EF7A08"/>
            </a:solidFill>
          </a:ln>
        </p:spPr>
        <p:txBody>
          <a:bodyPr wrap="square" lIns="0" tIns="0" rIns="0" bIns="0" rtlCol="0"/>
          <a:lstStyle/>
          <a:p>
            <a:endParaRPr/>
          </a:p>
        </p:txBody>
      </p:sp>
      <p:sp>
        <p:nvSpPr>
          <p:cNvPr id="9" name="object 9"/>
          <p:cNvSpPr/>
          <p:nvPr/>
        </p:nvSpPr>
        <p:spPr>
          <a:xfrm>
            <a:off x="5231891" y="4008132"/>
            <a:ext cx="3328415" cy="51509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34000" y="4081271"/>
            <a:ext cx="3124200" cy="368935"/>
          </a:xfrm>
          <a:custGeom>
            <a:avLst/>
            <a:gdLst/>
            <a:ahLst/>
            <a:cxnLst/>
            <a:rect l="l" t="t" r="r" b="b"/>
            <a:pathLst>
              <a:path w="3124200" h="368935">
                <a:moveTo>
                  <a:pt x="0" y="0"/>
                </a:moveTo>
                <a:lnTo>
                  <a:pt x="3124200" y="0"/>
                </a:lnTo>
                <a:lnTo>
                  <a:pt x="3124200" y="368807"/>
                </a:lnTo>
                <a:lnTo>
                  <a:pt x="0" y="368807"/>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5334000" y="4081271"/>
            <a:ext cx="3124200" cy="368935"/>
          </a:xfrm>
          <a:prstGeom prst="rect">
            <a:avLst/>
          </a:prstGeom>
          <a:ln w="9143">
            <a:solidFill>
              <a:srgbClr val="EF7A08"/>
            </a:solidFill>
          </a:ln>
        </p:spPr>
        <p:txBody>
          <a:bodyPr vert="horz" wrap="square" lIns="0" tIns="34290" rIns="0" bIns="0" rtlCol="0">
            <a:spAutoFit/>
          </a:bodyPr>
          <a:lstStyle/>
          <a:p>
            <a:pPr marL="86360">
              <a:lnSpc>
                <a:spcPct val="100000"/>
              </a:lnSpc>
              <a:spcBef>
                <a:spcPts val="270"/>
              </a:spcBef>
            </a:pPr>
            <a:r>
              <a:rPr sz="1800" spc="-10" dirty="0">
                <a:latin typeface="Arial"/>
                <a:cs typeface="Arial"/>
              </a:rPr>
              <a:t>Manage </a:t>
            </a:r>
            <a:r>
              <a:rPr sz="1800" spc="-5" dirty="0">
                <a:latin typeface="Arial"/>
                <a:cs typeface="Arial"/>
              </a:rPr>
              <a:t>Data</a:t>
            </a:r>
            <a:r>
              <a:rPr sz="1800" spc="-25" dirty="0">
                <a:latin typeface="Arial"/>
                <a:cs typeface="Arial"/>
              </a:rPr>
              <a:t> </a:t>
            </a:r>
            <a:r>
              <a:rPr sz="1800" spc="-15" dirty="0">
                <a:latin typeface="Arial"/>
                <a:cs typeface="Arial"/>
              </a:rPr>
              <a:t>Loads</a:t>
            </a:r>
            <a:endParaRPr sz="1800">
              <a:latin typeface="Arial"/>
              <a:cs typeface="Arial"/>
            </a:endParaRPr>
          </a:p>
        </p:txBody>
      </p:sp>
      <p:sp>
        <p:nvSpPr>
          <p:cNvPr id="12" name="object 12"/>
          <p:cNvSpPr/>
          <p:nvPr/>
        </p:nvSpPr>
        <p:spPr>
          <a:xfrm>
            <a:off x="5196551" y="3529407"/>
            <a:ext cx="577850" cy="453390"/>
          </a:xfrm>
          <a:custGeom>
            <a:avLst/>
            <a:gdLst/>
            <a:ahLst/>
            <a:cxnLst/>
            <a:rect l="l" t="t" r="r" b="b"/>
            <a:pathLst>
              <a:path w="577850" h="453389">
                <a:moveTo>
                  <a:pt x="454899" y="228396"/>
                </a:moveTo>
                <a:lnTo>
                  <a:pt x="107276" y="228396"/>
                </a:lnTo>
                <a:lnTo>
                  <a:pt x="487502" y="453123"/>
                </a:lnTo>
                <a:lnTo>
                  <a:pt x="577494" y="300850"/>
                </a:lnTo>
                <a:lnTo>
                  <a:pt x="454899" y="228396"/>
                </a:lnTo>
                <a:close/>
              </a:path>
              <a:path w="577850" h="453389">
                <a:moveTo>
                  <a:pt x="242265" y="0"/>
                </a:moveTo>
                <a:lnTo>
                  <a:pt x="0" y="62280"/>
                </a:lnTo>
                <a:lnTo>
                  <a:pt x="62280" y="304533"/>
                </a:lnTo>
                <a:lnTo>
                  <a:pt x="107276" y="228396"/>
                </a:lnTo>
                <a:lnTo>
                  <a:pt x="454899" y="228396"/>
                </a:lnTo>
                <a:lnTo>
                  <a:pt x="197269" y="76136"/>
                </a:lnTo>
                <a:lnTo>
                  <a:pt x="242265" y="0"/>
                </a:lnTo>
                <a:close/>
              </a:path>
            </a:pathLst>
          </a:custGeom>
          <a:solidFill>
            <a:srgbClr val="F9A451"/>
          </a:solidFill>
        </p:spPr>
        <p:txBody>
          <a:bodyPr wrap="square" lIns="0" tIns="0" rIns="0" bIns="0" rtlCol="0"/>
          <a:lstStyle/>
          <a:p>
            <a:endParaRPr/>
          </a:p>
        </p:txBody>
      </p:sp>
      <p:sp>
        <p:nvSpPr>
          <p:cNvPr id="14" name="Slide Number Placeholder 13">
            <a:extLst>
              <a:ext uri="{FF2B5EF4-FFF2-40B4-BE49-F238E27FC236}">
                <a16:creationId xmlns:a16="http://schemas.microsoft.com/office/drawing/2014/main" id="{F7D6E464-E0AD-474F-A8F9-B369B0254037}"/>
              </a:ext>
            </a:extLst>
          </p:cNvPr>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1996439"/>
            <a:ext cx="9014053" cy="4023390"/>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a:t>
            </a:r>
            <a:r>
              <a:rPr spc="-10" dirty="0"/>
              <a:t>Home</a:t>
            </a:r>
            <a:r>
              <a:rPr dirty="0"/>
              <a:t> </a:t>
            </a:r>
            <a:r>
              <a:rPr spc="-5" dirty="0"/>
              <a:t>Page</a:t>
            </a:r>
          </a:p>
        </p:txBody>
      </p:sp>
      <p:sp>
        <p:nvSpPr>
          <p:cNvPr id="7" name="object 7"/>
          <p:cNvSpPr/>
          <p:nvPr/>
        </p:nvSpPr>
        <p:spPr>
          <a:xfrm>
            <a:off x="0" y="3453384"/>
            <a:ext cx="1530096" cy="186842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3564635"/>
            <a:ext cx="1424292" cy="165451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0" y="3550158"/>
            <a:ext cx="1435100" cy="1675130"/>
          </a:xfrm>
          <a:custGeom>
            <a:avLst/>
            <a:gdLst/>
            <a:ahLst/>
            <a:cxnLst/>
            <a:rect l="l" t="t" r="r" b="b"/>
            <a:pathLst>
              <a:path w="1435100" h="1675129">
                <a:moveTo>
                  <a:pt x="0" y="0"/>
                </a:moveTo>
                <a:lnTo>
                  <a:pt x="1434846" y="0"/>
                </a:lnTo>
                <a:lnTo>
                  <a:pt x="1434846" y="1674876"/>
                </a:lnTo>
                <a:lnTo>
                  <a:pt x="0" y="1674876"/>
                </a:lnTo>
              </a:path>
            </a:pathLst>
          </a:custGeom>
          <a:ln w="28956">
            <a:solidFill>
              <a:srgbClr val="EF7A08"/>
            </a:solidFill>
          </a:ln>
        </p:spPr>
        <p:txBody>
          <a:bodyPr wrap="square" lIns="0" tIns="0" rIns="0" bIns="0" rtlCol="0"/>
          <a:lstStyle/>
          <a:p>
            <a:endParaRPr/>
          </a:p>
        </p:txBody>
      </p:sp>
      <p:sp>
        <p:nvSpPr>
          <p:cNvPr id="10" name="object 10"/>
          <p:cNvSpPr/>
          <p:nvPr/>
        </p:nvSpPr>
        <p:spPr>
          <a:xfrm>
            <a:off x="1303019" y="3523500"/>
            <a:ext cx="6781798" cy="93572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463039" y="3625596"/>
            <a:ext cx="6466597" cy="73479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448561" y="3611117"/>
            <a:ext cx="6490970" cy="760730"/>
          </a:xfrm>
          <a:custGeom>
            <a:avLst/>
            <a:gdLst/>
            <a:ahLst/>
            <a:cxnLst/>
            <a:rect l="l" t="t" r="r" b="b"/>
            <a:pathLst>
              <a:path w="6490970" h="760729">
                <a:moveTo>
                  <a:pt x="0" y="0"/>
                </a:moveTo>
                <a:lnTo>
                  <a:pt x="6490716" y="0"/>
                </a:lnTo>
                <a:lnTo>
                  <a:pt x="6490716" y="760475"/>
                </a:lnTo>
                <a:lnTo>
                  <a:pt x="0" y="760475"/>
                </a:lnTo>
                <a:lnTo>
                  <a:pt x="0" y="0"/>
                </a:lnTo>
                <a:close/>
              </a:path>
            </a:pathLst>
          </a:custGeom>
          <a:ln w="28956">
            <a:solidFill>
              <a:srgbClr val="EF7A08"/>
            </a:solidFill>
          </a:ln>
        </p:spPr>
        <p:txBody>
          <a:bodyPr wrap="square" lIns="0" tIns="0" rIns="0" bIns="0" rtlCol="0"/>
          <a:lstStyle/>
          <a:p>
            <a:endParaRPr/>
          </a:p>
        </p:txBody>
      </p:sp>
      <p:sp>
        <p:nvSpPr>
          <p:cNvPr id="14" name="object 14"/>
          <p:cNvSpPr/>
          <p:nvPr/>
        </p:nvSpPr>
        <p:spPr>
          <a:xfrm>
            <a:off x="1347216" y="4274820"/>
            <a:ext cx="5283695" cy="1139951"/>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501140" y="4387596"/>
            <a:ext cx="4981695" cy="919777"/>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1482089" y="4368546"/>
            <a:ext cx="5013960" cy="952500"/>
          </a:xfrm>
          <a:custGeom>
            <a:avLst/>
            <a:gdLst/>
            <a:ahLst/>
            <a:cxnLst/>
            <a:rect l="l" t="t" r="r" b="b"/>
            <a:pathLst>
              <a:path w="5013960" h="952500">
                <a:moveTo>
                  <a:pt x="0" y="0"/>
                </a:moveTo>
                <a:lnTo>
                  <a:pt x="5013960" y="0"/>
                </a:lnTo>
                <a:lnTo>
                  <a:pt x="5013960" y="952499"/>
                </a:lnTo>
                <a:lnTo>
                  <a:pt x="0" y="952499"/>
                </a:lnTo>
                <a:lnTo>
                  <a:pt x="0" y="0"/>
                </a:lnTo>
                <a:close/>
              </a:path>
            </a:pathLst>
          </a:custGeom>
          <a:ln w="38100">
            <a:solidFill>
              <a:srgbClr val="EF7A08"/>
            </a:solidFill>
          </a:ln>
        </p:spPr>
        <p:txBody>
          <a:bodyPr wrap="square" lIns="0" tIns="0" rIns="0" bIns="0" rtlCol="0"/>
          <a:lstStyle/>
          <a:p>
            <a:endParaRPr/>
          </a:p>
        </p:txBody>
      </p:sp>
      <p:sp>
        <p:nvSpPr>
          <p:cNvPr id="18" name="Slide Number Placeholder 17">
            <a:extLst>
              <a:ext uri="{FF2B5EF4-FFF2-40B4-BE49-F238E27FC236}">
                <a16:creationId xmlns:a16="http://schemas.microsoft.com/office/drawing/2014/main" id="{5BFDA29F-2B0B-4617-9421-8C9042F6F4C4}"/>
              </a:ext>
            </a:extLst>
          </p:cNvPr>
          <p:cNvSpPr>
            <a:spLocks noGrp="1"/>
          </p:cNvSpPr>
          <p:nvPr>
            <p:ph type="sldNum" sz="quarter" idx="7"/>
          </p:nvPr>
        </p:nvSpPr>
        <p:spPr/>
        <p:txBody>
          <a:bodyPr/>
          <a:lstStyle/>
          <a:p>
            <a:fld id="{B6F15528-21DE-4FAA-801E-634DDDAF4B2B}"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240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solidFill>
        </p:spPr>
        <p:txBody>
          <a:bodyPr wrap="square" lIns="0" tIns="0" rIns="0" bIns="0" rtlCol="0"/>
          <a:lstStyle/>
          <a:p>
            <a:endParaRPr/>
          </a:p>
        </p:txBody>
      </p:sp>
      <p:sp>
        <p:nvSpPr>
          <p:cNvPr id="4" name="object 4"/>
          <p:cNvSpPr/>
          <p:nvPr/>
        </p:nvSpPr>
        <p:spPr>
          <a:xfrm>
            <a:off x="0" y="1600200"/>
            <a:ext cx="1295400" cy="990600"/>
          </a:xfrm>
          <a:custGeom>
            <a:avLst/>
            <a:gdLst/>
            <a:ahLst/>
            <a:cxnLst/>
            <a:rect l="l" t="t" r="r" b="b"/>
            <a:pathLst>
              <a:path w="1295400" h="990600">
                <a:moveTo>
                  <a:pt x="0" y="990600"/>
                </a:moveTo>
                <a:lnTo>
                  <a:pt x="1295400" y="990600"/>
                </a:lnTo>
                <a:lnTo>
                  <a:pt x="1295400" y="0"/>
                </a:lnTo>
                <a:lnTo>
                  <a:pt x="0" y="0"/>
                </a:lnTo>
                <a:lnTo>
                  <a:pt x="0" y="990600"/>
                </a:lnTo>
                <a:close/>
              </a:path>
            </a:pathLst>
          </a:custGeom>
          <a:solidFill>
            <a:srgbClr val="F9A451"/>
          </a:solidFill>
        </p:spPr>
        <p:txBody>
          <a:bodyPr wrap="square" lIns="0" tIns="0" rIns="0" bIns="0" rtlCol="0"/>
          <a:lstStyle/>
          <a:p>
            <a:endParaRPr/>
          </a:p>
        </p:txBody>
      </p:sp>
      <p:sp>
        <p:nvSpPr>
          <p:cNvPr id="5" name="object 5"/>
          <p:cNvSpPr/>
          <p:nvPr/>
        </p:nvSpPr>
        <p:spPr>
          <a:xfrm>
            <a:off x="1371600" y="1600200"/>
            <a:ext cx="7772400" cy="990600"/>
          </a:xfrm>
          <a:custGeom>
            <a:avLst/>
            <a:gdLst/>
            <a:ahLst/>
            <a:cxnLst/>
            <a:rect l="l" t="t" r="r" b="b"/>
            <a:pathLst>
              <a:path w="7772400" h="990600">
                <a:moveTo>
                  <a:pt x="0" y="990600"/>
                </a:moveTo>
                <a:lnTo>
                  <a:pt x="7772400" y="990600"/>
                </a:lnTo>
                <a:lnTo>
                  <a:pt x="7772400" y="0"/>
                </a:lnTo>
                <a:lnTo>
                  <a:pt x="0" y="0"/>
                </a:lnTo>
                <a:lnTo>
                  <a:pt x="0" y="990600"/>
                </a:lnTo>
                <a:close/>
              </a:path>
            </a:pathLst>
          </a:custGeom>
          <a:solidFill>
            <a:srgbClr val="0082C8"/>
          </a:solidFill>
        </p:spPr>
        <p:txBody>
          <a:bodyPr wrap="square" lIns="0" tIns="0" rIns="0" bIns="0" rtlCol="0"/>
          <a:lstStyle/>
          <a:p>
            <a:endParaRPr/>
          </a:p>
        </p:txBody>
      </p:sp>
      <p:sp>
        <p:nvSpPr>
          <p:cNvPr id="6" name="object 6"/>
          <p:cNvSpPr/>
          <p:nvPr/>
        </p:nvSpPr>
        <p:spPr>
          <a:xfrm>
            <a:off x="99060" y="1752600"/>
            <a:ext cx="1100327" cy="685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0339" y="1627632"/>
            <a:ext cx="6816725" cy="923290"/>
          </a:xfrm>
          <a:prstGeom prst="rect">
            <a:avLst/>
          </a:prstGeom>
        </p:spPr>
        <p:txBody>
          <a:bodyPr vert="horz" wrap="square" lIns="0" tIns="0" rIns="0" bIns="0" rtlCol="0">
            <a:spAutoFit/>
          </a:bodyPr>
          <a:lstStyle/>
          <a:p>
            <a:pPr marL="12700" marR="5080">
              <a:lnSpc>
                <a:spcPct val="100000"/>
              </a:lnSpc>
            </a:pPr>
            <a:r>
              <a:rPr sz="3000" dirty="0">
                <a:solidFill>
                  <a:srgbClr val="FFFFFF"/>
                </a:solidFill>
              </a:rPr>
              <a:t>TSDS </a:t>
            </a:r>
            <a:r>
              <a:rPr sz="3000" spc="-5" dirty="0">
                <a:solidFill>
                  <a:srgbClr val="FFFFFF"/>
                </a:solidFill>
              </a:rPr>
              <a:t>eDM: </a:t>
            </a:r>
            <a:r>
              <a:rPr sz="3000" dirty="0">
                <a:solidFill>
                  <a:srgbClr val="FFFFFF"/>
                </a:solidFill>
              </a:rPr>
              <a:t>Load an </a:t>
            </a:r>
            <a:r>
              <a:rPr sz="3000" spc="-5" dirty="0">
                <a:solidFill>
                  <a:srgbClr val="FFFFFF"/>
                </a:solidFill>
              </a:rPr>
              <a:t>XML</a:t>
            </a:r>
            <a:r>
              <a:rPr sz="3000" spc="-95" dirty="0">
                <a:solidFill>
                  <a:srgbClr val="FFFFFF"/>
                </a:solidFill>
              </a:rPr>
              <a:t> </a:t>
            </a:r>
            <a:r>
              <a:rPr sz="3000" spc="-5" dirty="0">
                <a:solidFill>
                  <a:srgbClr val="FFFFFF"/>
                </a:solidFill>
              </a:rPr>
              <a:t>Interchange  </a:t>
            </a:r>
            <a:r>
              <a:rPr sz="3000" spc="-10" dirty="0">
                <a:solidFill>
                  <a:srgbClr val="FFFFFF"/>
                </a:solidFill>
              </a:rPr>
              <a:t>File</a:t>
            </a:r>
            <a:endParaRPr sz="3000"/>
          </a:p>
        </p:txBody>
      </p:sp>
      <p:sp>
        <p:nvSpPr>
          <p:cNvPr id="9" name="object 9"/>
          <p:cNvSpPr/>
          <p:nvPr/>
        </p:nvSpPr>
        <p:spPr>
          <a:xfrm>
            <a:off x="8305800" y="0"/>
            <a:ext cx="838199" cy="76199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C6C32DA1-FC32-4782-9617-9EA1DE98CADC}"/>
              </a:ext>
            </a:extLst>
          </p:cNvPr>
          <p:cNvSpPr>
            <a:spLocks noGrp="1"/>
          </p:cNvSpPr>
          <p:nvPr>
            <p:ph type="sldNum" sz="quarter" idx="7"/>
          </p:nvPr>
        </p:nvSpPr>
        <p:spPr/>
        <p:txBody>
          <a:bodyPr/>
          <a:lstStyle/>
          <a:p>
            <a:fld id="{B6F15528-21DE-4FAA-801E-634DDDAF4B2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Preparing Files for eDM</a:t>
            </a:r>
            <a:r>
              <a:rPr spc="10" dirty="0"/>
              <a:t> </a:t>
            </a:r>
            <a:r>
              <a:rPr spc="-5" dirty="0"/>
              <a:t>Submission</a:t>
            </a:r>
          </a:p>
        </p:txBody>
      </p:sp>
      <p:sp>
        <p:nvSpPr>
          <p:cNvPr id="6" name="object 6"/>
          <p:cNvSpPr txBox="1"/>
          <p:nvPr/>
        </p:nvSpPr>
        <p:spPr>
          <a:xfrm>
            <a:off x="161670" y="1298945"/>
            <a:ext cx="7930515" cy="3556635"/>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spcBef>
                <a:spcPts val="25"/>
              </a:spcBef>
            </a:pPr>
            <a:endParaRPr sz="1850" dirty="0">
              <a:latin typeface="Times New Roman"/>
              <a:cs typeface="Times New Roman"/>
            </a:endParaRPr>
          </a:p>
          <a:p>
            <a:pPr marL="782955" marR="645160" indent="-320040">
              <a:lnSpc>
                <a:spcPct val="106100"/>
              </a:lnSpc>
              <a:spcBef>
                <a:spcPts val="5"/>
              </a:spcBef>
              <a:buClr>
                <a:srgbClr val="F9A451"/>
              </a:buClr>
              <a:buSzPct val="58333"/>
              <a:buFont typeface="Wingdings"/>
              <a:buChar char=""/>
              <a:tabLst>
                <a:tab pos="783590" algn="l"/>
              </a:tabLst>
            </a:pPr>
            <a:r>
              <a:rPr sz="1800" dirty="0">
                <a:latin typeface="Arial"/>
                <a:cs typeface="Arial"/>
              </a:rPr>
              <a:t>TSDS </a:t>
            </a:r>
            <a:r>
              <a:rPr sz="1800" spc="-10" dirty="0">
                <a:latin typeface="Arial"/>
                <a:cs typeface="Arial"/>
              </a:rPr>
              <a:t>eDM </a:t>
            </a:r>
            <a:r>
              <a:rPr sz="1800" spc="-5" dirty="0">
                <a:latin typeface="Arial"/>
                <a:cs typeface="Arial"/>
              </a:rPr>
              <a:t>accepts </a:t>
            </a:r>
            <a:r>
              <a:rPr sz="1800" spc="-10" dirty="0">
                <a:latin typeface="Arial"/>
                <a:cs typeface="Arial"/>
              </a:rPr>
              <a:t>single </a:t>
            </a:r>
            <a:r>
              <a:rPr sz="1800" spc="-5" dirty="0">
                <a:latin typeface="Arial"/>
                <a:cs typeface="Arial"/>
              </a:rPr>
              <a:t>.xml files that meet the </a:t>
            </a:r>
            <a:r>
              <a:rPr sz="1800" dirty="0">
                <a:latin typeface="Arial"/>
                <a:cs typeface="Arial"/>
              </a:rPr>
              <a:t>TEDS </a:t>
            </a:r>
            <a:r>
              <a:rPr sz="1800" spc="-10" dirty="0">
                <a:latin typeface="Arial"/>
                <a:cs typeface="Arial"/>
              </a:rPr>
              <a:t>naming  convention</a:t>
            </a:r>
            <a:endParaRPr sz="1800" dirty="0">
              <a:latin typeface="Arial"/>
              <a:cs typeface="Arial"/>
            </a:endParaRPr>
          </a:p>
          <a:p>
            <a:pPr marL="782955" indent="-320040">
              <a:lnSpc>
                <a:spcPct val="100000"/>
              </a:lnSpc>
              <a:spcBef>
                <a:spcPts val="1030"/>
              </a:spcBef>
              <a:buClr>
                <a:srgbClr val="F9A451"/>
              </a:buClr>
              <a:buSzPct val="58333"/>
              <a:buFont typeface="Wingdings"/>
              <a:buChar char=""/>
              <a:tabLst>
                <a:tab pos="783590" algn="l"/>
              </a:tabLst>
            </a:pPr>
            <a:r>
              <a:rPr sz="1800" dirty="0">
                <a:latin typeface="Arial"/>
                <a:cs typeface="Arial"/>
              </a:rPr>
              <a:t>TSDS </a:t>
            </a:r>
            <a:r>
              <a:rPr sz="1800" spc="-5" dirty="0">
                <a:latin typeface="Arial"/>
                <a:cs typeface="Arial"/>
              </a:rPr>
              <a:t>eDM also accepts zip files for </a:t>
            </a:r>
            <a:r>
              <a:rPr sz="1800" i="1" spc="-10" dirty="0">
                <a:latin typeface="Arial"/>
                <a:cs typeface="Arial"/>
              </a:rPr>
              <a:t>manual </a:t>
            </a:r>
            <a:r>
              <a:rPr sz="1800" spc="-10" dirty="0">
                <a:latin typeface="Arial"/>
                <a:cs typeface="Arial"/>
              </a:rPr>
              <a:t>Interchange</a:t>
            </a:r>
            <a:r>
              <a:rPr sz="1800" spc="114" dirty="0">
                <a:latin typeface="Arial"/>
                <a:cs typeface="Arial"/>
              </a:rPr>
              <a:t> </a:t>
            </a:r>
            <a:r>
              <a:rPr sz="1800" spc="-10" dirty="0">
                <a:latin typeface="Arial"/>
                <a:cs typeface="Arial"/>
              </a:rPr>
              <a:t>Uploads</a:t>
            </a:r>
            <a:endParaRPr sz="1800" dirty="0">
              <a:latin typeface="Arial"/>
              <a:cs typeface="Arial"/>
            </a:endParaRPr>
          </a:p>
          <a:p>
            <a:pPr marL="1102995" marR="5080" lvl="1" indent="-274320">
              <a:lnSpc>
                <a:spcPct val="105600"/>
              </a:lnSpc>
              <a:spcBef>
                <a:spcPts val="910"/>
              </a:spcBef>
              <a:buClr>
                <a:srgbClr val="0082C8"/>
              </a:buClr>
              <a:buSzPct val="69444"/>
              <a:buFont typeface="Wingdings 2"/>
              <a:buChar char="□"/>
              <a:tabLst>
                <a:tab pos="1103630" algn="l"/>
              </a:tabLst>
            </a:pPr>
            <a:r>
              <a:rPr sz="1800" dirty="0">
                <a:latin typeface="Arial"/>
                <a:cs typeface="Arial"/>
              </a:rPr>
              <a:t>The </a:t>
            </a:r>
            <a:r>
              <a:rPr sz="1800" spc="-10" dirty="0">
                <a:latin typeface="Arial"/>
                <a:cs typeface="Arial"/>
              </a:rPr>
              <a:t>naming convention does not apply </a:t>
            </a:r>
            <a:r>
              <a:rPr sz="1800" dirty="0">
                <a:latin typeface="Arial"/>
                <a:cs typeface="Arial"/>
              </a:rPr>
              <a:t>to </a:t>
            </a:r>
            <a:r>
              <a:rPr sz="1800" spc="-5" dirty="0">
                <a:latin typeface="Arial"/>
                <a:cs typeface="Arial"/>
              </a:rPr>
              <a:t>zip files that are </a:t>
            </a:r>
            <a:r>
              <a:rPr sz="1800" spc="-10" dirty="0">
                <a:latin typeface="Arial"/>
                <a:cs typeface="Arial"/>
              </a:rPr>
              <a:t>manually  </a:t>
            </a:r>
            <a:r>
              <a:rPr sz="1800" spc="-5" dirty="0">
                <a:latin typeface="Arial"/>
                <a:cs typeface="Arial"/>
              </a:rPr>
              <a:t>submitted </a:t>
            </a:r>
            <a:r>
              <a:rPr sz="1800" dirty="0">
                <a:latin typeface="Arial"/>
                <a:cs typeface="Arial"/>
              </a:rPr>
              <a:t>to</a:t>
            </a:r>
            <a:r>
              <a:rPr sz="1800" spc="-80" dirty="0">
                <a:latin typeface="Arial"/>
                <a:cs typeface="Arial"/>
              </a:rPr>
              <a:t> </a:t>
            </a:r>
            <a:r>
              <a:rPr sz="1800" spc="-10" dirty="0">
                <a:latin typeface="Arial"/>
                <a:cs typeface="Arial"/>
              </a:rPr>
              <a:t>eDM</a:t>
            </a:r>
            <a:endParaRPr sz="1800" dirty="0">
              <a:latin typeface="Arial"/>
              <a:cs typeface="Arial"/>
            </a:endParaRPr>
          </a:p>
          <a:p>
            <a:pPr marL="1377315" marR="592455" lvl="2" indent="-228600">
              <a:lnSpc>
                <a:spcPct val="106100"/>
              </a:lnSpc>
              <a:spcBef>
                <a:spcPts val="900"/>
              </a:spcBef>
              <a:buClr>
                <a:srgbClr val="F9A451"/>
              </a:buClr>
              <a:buSzPct val="75000"/>
              <a:buFont typeface="Wingdings"/>
              <a:buChar char=""/>
              <a:tabLst>
                <a:tab pos="1377950" algn="l"/>
              </a:tabLst>
            </a:pPr>
            <a:r>
              <a:rPr sz="1800" spc="-10" dirty="0">
                <a:latin typeface="Arial"/>
                <a:cs typeface="Arial"/>
              </a:rPr>
              <a:t>Individual </a:t>
            </a:r>
            <a:r>
              <a:rPr sz="1800" spc="-5" dirty="0">
                <a:latin typeface="Arial"/>
                <a:cs typeface="Arial"/>
              </a:rPr>
              <a:t>files </a:t>
            </a:r>
            <a:r>
              <a:rPr sz="1800" spc="-15" dirty="0">
                <a:latin typeface="Arial"/>
                <a:cs typeface="Arial"/>
              </a:rPr>
              <a:t>within </a:t>
            </a:r>
            <a:r>
              <a:rPr sz="1800" spc="-5" dirty="0">
                <a:latin typeface="Arial"/>
                <a:cs typeface="Arial"/>
              </a:rPr>
              <a:t>the zip file must </a:t>
            </a:r>
            <a:r>
              <a:rPr sz="1800" spc="-10" dirty="0">
                <a:latin typeface="Arial"/>
                <a:cs typeface="Arial"/>
              </a:rPr>
              <a:t>adhere </a:t>
            </a:r>
            <a:r>
              <a:rPr sz="1800" dirty="0">
                <a:latin typeface="Arial"/>
                <a:cs typeface="Arial"/>
              </a:rPr>
              <a:t>to </a:t>
            </a:r>
            <a:r>
              <a:rPr sz="1800" spc="-5" dirty="0">
                <a:latin typeface="Arial"/>
                <a:cs typeface="Arial"/>
              </a:rPr>
              <a:t>the </a:t>
            </a:r>
            <a:r>
              <a:rPr sz="1800" spc="-10" dirty="0">
                <a:latin typeface="Arial"/>
                <a:cs typeface="Arial"/>
              </a:rPr>
              <a:t>naming  convention</a:t>
            </a:r>
            <a:endParaRPr sz="1800" dirty="0">
              <a:latin typeface="Arial"/>
              <a:cs typeface="Arial"/>
            </a:endParaRPr>
          </a:p>
          <a:p>
            <a:pPr marL="1377315" marR="11430" lvl="2" indent="-228600">
              <a:lnSpc>
                <a:spcPct val="105600"/>
              </a:lnSpc>
              <a:spcBef>
                <a:spcPts val="910"/>
              </a:spcBef>
              <a:buClr>
                <a:srgbClr val="F9A451"/>
              </a:buClr>
              <a:buSzPct val="75000"/>
              <a:buFont typeface="Wingdings"/>
              <a:buChar char=""/>
              <a:tabLst>
                <a:tab pos="1377950" algn="l"/>
              </a:tabLst>
            </a:pPr>
            <a:r>
              <a:rPr sz="1800" spc="-5" dirty="0">
                <a:latin typeface="Arial"/>
                <a:cs typeface="Arial"/>
              </a:rPr>
              <a:t>Note, </a:t>
            </a:r>
            <a:r>
              <a:rPr sz="1800" spc="-25" dirty="0">
                <a:latin typeface="Arial"/>
                <a:cs typeface="Arial"/>
              </a:rPr>
              <a:t>however, </a:t>
            </a:r>
            <a:r>
              <a:rPr sz="1800" spc="-5" dirty="0">
                <a:latin typeface="Arial"/>
                <a:cs typeface="Arial"/>
              </a:rPr>
              <a:t>that </a:t>
            </a:r>
            <a:r>
              <a:rPr sz="1800" spc="-10" dirty="0">
                <a:latin typeface="Arial"/>
                <a:cs typeface="Arial"/>
              </a:rPr>
              <a:t>eDM </a:t>
            </a:r>
            <a:r>
              <a:rPr sz="1800" spc="-5" dirty="0">
                <a:latin typeface="Arial"/>
                <a:cs typeface="Arial"/>
              </a:rPr>
              <a:t>is </a:t>
            </a:r>
            <a:r>
              <a:rPr sz="1800" spc="-10" dirty="0">
                <a:latin typeface="Arial"/>
                <a:cs typeface="Arial"/>
              </a:rPr>
              <a:t>not configured </a:t>
            </a:r>
            <a:r>
              <a:rPr sz="1800" dirty="0">
                <a:latin typeface="Arial"/>
                <a:cs typeface="Arial"/>
              </a:rPr>
              <a:t>to </a:t>
            </a:r>
            <a:r>
              <a:rPr sz="1800" spc="-5" dirty="0">
                <a:latin typeface="Arial"/>
                <a:cs typeface="Arial"/>
              </a:rPr>
              <a:t>accept zip files </a:t>
            </a:r>
            <a:r>
              <a:rPr sz="1800" spc="-15" dirty="0">
                <a:latin typeface="Arial"/>
                <a:cs typeface="Arial"/>
              </a:rPr>
              <a:t>with  </a:t>
            </a:r>
            <a:r>
              <a:rPr sz="1800" spc="-10" dirty="0">
                <a:latin typeface="Arial"/>
                <a:cs typeface="Arial"/>
              </a:rPr>
              <a:t>Folders </a:t>
            </a:r>
            <a:r>
              <a:rPr sz="1800" spc="-5" dirty="0">
                <a:latin typeface="Arial"/>
                <a:cs typeface="Arial"/>
              </a:rPr>
              <a:t>of XML </a:t>
            </a:r>
            <a:r>
              <a:rPr sz="1800" spc="-10" dirty="0">
                <a:latin typeface="Arial"/>
                <a:cs typeface="Arial"/>
              </a:rPr>
              <a:t>Interchange Files</a:t>
            </a:r>
            <a:endParaRPr sz="1800" dirty="0">
              <a:latin typeface="Arial"/>
              <a:cs typeface="Arial"/>
            </a:endParaRPr>
          </a:p>
        </p:txBody>
      </p:sp>
      <p:sp>
        <p:nvSpPr>
          <p:cNvPr id="8" name="Slide Number Placeholder 7">
            <a:extLst>
              <a:ext uri="{FF2B5EF4-FFF2-40B4-BE49-F238E27FC236}">
                <a16:creationId xmlns:a16="http://schemas.microsoft.com/office/drawing/2014/main" id="{1690E7A8-F496-47BD-89E7-2490296D10AD}"/>
              </a:ext>
            </a:extLst>
          </p:cNvPr>
          <p:cNvSpPr>
            <a:spLocks noGrp="1"/>
          </p:cNvSpPr>
          <p:nvPr>
            <p:ph type="sldNum" sz="quarter" idx="7"/>
          </p:nvPr>
        </p:nvSpPr>
        <p:spPr/>
        <p:txBody>
          <a:bodyPr/>
          <a:lstStyle/>
          <a:p>
            <a:fld id="{B6F15528-21DE-4FAA-801E-634DDDAF4B2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83739" y="426720"/>
            <a:ext cx="4815840" cy="741680"/>
          </a:xfrm>
          <a:prstGeom prst="rect">
            <a:avLst/>
          </a:prstGeom>
        </p:spPr>
        <p:txBody>
          <a:bodyPr vert="horz" wrap="square" lIns="0" tIns="0" rIns="0" bIns="0" rtlCol="0">
            <a:spAutoFit/>
          </a:bodyPr>
          <a:lstStyle/>
          <a:p>
            <a:pPr marL="12700">
              <a:lnSpc>
                <a:spcPct val="100000"/>
              </a:lnSpc>
            </a:pPr>
            <a:r>
              <a:rPr sz="2400" spc="-5" dirty="0"/>
              <a:t>Preparing Zip Files</a:t>
            </a:r>
            <a:r>
              <a:rPr sz="2400" spc="-85" dirty="0"/>
              <a:t> </a:t>
            </a:r>
            <a:r>
              <a:rPr sz="2400" spc="-5" dirty="0"/>
              <a:t>for</a:t>
            </a:r>
            <a:endParaRPr sz="2400"/>
          </a:p>
          <a:p>
            <a:pPr marL="12700">
              <a:lnSpc>
                <a:spcPct val="100000"/>
              </a:lnSpc>
            </a:pPr>
            <a:r>
              <a:rPr sz="2400" spc="-5" dirty="0"/>
              <a:t>TSDS eDM Submission:</a:t>
            </a:r>
            <a:r>
              <a:rPr sz="2400" spc="-50" dirty="0"/>
              <a:t> </a:t>
            </a:r>
            <a:r>
              <a:rPr sz="2400" spc="-5" dirty="0"/>
              <a:t>Samples</a:t>
            </a:r>
            <a:endParaRPr sz="2400"/>
          </a:p>
        </p:txBody>
      </p:sp>
      <p:sp>
        <p:nvSpPr>
          <p:cNvPr id="6" name="object 6"/>
          <p:cNvSpPr txBox="1"/>
          <p:nvPr/>
        </p:nvSpPr>
        <p:spPr>
          <a:xfrm>
            <a:off x="161670" y="1298945"/>
            <a:ext cx="5363845" cy="773430"/>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pPr>
            <a:endParaRPr sz="1300" dirty="0">
              <a:latin typeface="Times New Roman"/>
              <a:cs typeface="Times New Roman"/>
            </a:endParaRPr>
          </a:p>
          <a:p>
            <a:pPr marL="782955" indent="-320040">
              <a:lnSpc>
                <a:spcPct val="100000"/>
              </a:lnSpc>
              <a:spcBef>
                <a:spcPts val="790"/>
              </a:spcBef>
              <a:buClr>
                <a:srgbClr val="F9A451"/>
              </a:buClr>
              <a:buSzPct val="58333"/>
              <a:buFont typeface="Wingdings"/>
              <a:buChar char=""/>
              <a:tabLst>
                <a:tab pos="783590" algn="l"/>
              </a:tabLst>
            </a:pPr>
            <a:r>
              <a:rPr sz="1800" dirty="0">
                <a:latin typeface="Arial"/>
                <a:cs typeface="Arial"/>
              </a:rPr>
              <a:t>This </a:t>
            </a:r>
            <a:r>
              <a:rPr sz="1800" spc="-5" dirty="0">
                <a:latin typeface="Arial"/>
                <a:cs typeface="Arial"/>
              </a:rPr>
              <a:t>set of files can </a:t>
            </a:r>
            <a:r>
              <a:rPr sz="1800" spc="-10" dirty="0">
                <a:latin typeface="Arial"/>
                <a:cs typeface="Arial"/>
              </a:rPr>
              <a:t>be zipped and</a:t>
            </a:r>
            <a:r>
              <a:rPr sz="1800" spc="50" dirty="0">
                <a:latin typeface="Arial"/>
                <a:cs typeface="Arial"/>
              </a:rPr>
              <a:t> </a:t>
            </a:r>
            <a:r>
              <a:rPr sz="1800" spc="-10" dirty="0">
                <a:latin typeface="Arial"/>
                <a:cs typeface="Arial"/>
              </a:rPr>
              <a:t>submitted.</a:t>
            </a:r>
            <a:endParaRPr sz="1800" dirty="0">
              <a:latin typeface="Arial"/>
              <a:cs typeface="Arial"/>
            </a:endParaRPr>
          </a:p>
        </p:txBody>
      </p:sp>
      <p:sp>
        <p:nvSpPr>
          <p:cNvPr id="7" name="object 7"/>
          <p:cNvSpPr txBox="1"/>
          <p:nvPr/>
        </p:nvSpPr>
        <p:spPr>
          <a:xfrm>
            <a:off x="612140" y="3813047"/>
            <a:ext cx="6590030" cy="285115"/>
          </a:xfrm>
          <a:prstGeom prst="rect">
            <a:avLst/>
          </a:prstGeom>
        </p:spPr>
        <p:txBody>
          <a:bodyPr vert="horz" wrap="square" lIns="0" tIns="0" rIns="0" bIns="0" rtlCol="0">
            <a:spAutoFit/>
          </a:bodyPr>
          <a:lstStyle/>
          <a:p>
            <a:pPr marL="332740" indent="-320040">
              <a:lnSpc>
                <a:spcPct val="100000"/>
              </a:lnSpc>
              <a:buClr>
                <a:srgbClr val="F9A451"/>
              </a:buClr>
              <a:buSzPct val="58333"/>
              <a:buFont typeface="Wingdings"/>
              <a:buChar char=""/>
              <a:tabLst>
                <a:tab pos="332740" algn="l"/>
              </a:tabLst>
            </a:pPr>
            <a:r>
              <a:rPr sz="1800" dirty="0">
                <a:latin typeface="Arial"/>
                <a:cs typeface="Arial"/>
              </a:rPr>
              <a:t>This </a:t>
            </a:r>
            <a:r>
              <a:rPr sz="1800" spc="-10" dirty="0">
                <a:latin typeface="Arial"/>
                <a:cs typeface="Arial"/>
              </a:rPr>
              <a:t>can’t be zipped and </a:t>
            </a:r>
            <a:r>
              <a:rPr sz="1800" spc="-5" dirty="0">
                <a:latin typeface="Arial"/>
                <a:cs typeface="Arial"/>
              </a:rPr>
              <a:t>submitted </a:t>
            </a:r>
            <a:r>
              <a:rPr sz="1800" spc="-10" dirty="0">
                <a:latin typeface="Arial"/>
                <a:cs typeface="Arial"/>
              </a:rPr>
              <a:t>because </a:t>
            </a:r>
            <a:r>
              <a:rPr sz="1800" spc="-5" dirty="0">
                <a:latin typeface="Arial"/>
                <a:cs typeface="Arial"/>
              </a:rPr>
              <a:t>there are</a:t>
            </a:r>
            <a:r>
              <a:rPr sz="1800" spc="105" dirty="0">
                <a:latin typeface="Arial"/>
                <a:cs typeface="Arial"/>
              </a:rPr>
              <a:t> </a:t>
            </a:r>
            <a:r>
              <a:rPr sz="1800" spc="-5" dirty="0">
                <a:latin typeface="Arial"/>
                <a:cs typeface="Arial"/>
              </a:rPr>
              <a:t>folders.</a:t>
            </a:r>
            <a:endParaRPr sz="1800">
              <a:latin typeface="Arial"/>
              <a:cs typeface="Arial"/>
            </a:endParaRPr>
          </a:p>
        </p:txBody>
      </p:sp>
      <p:sp>
        <p:nvSpPr>
          <p:cNvPr id="8" name="object 8"/>
          <p:cNvSpPr/>
          <p:nvPr/>
        </p:nvSpPr>
        <p:spPr>
          <a:xfrm>
            <a:off x="152400" y="2293620"/>
            <a:ext cx="8840812" cy="137679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066800" y="4572000"/>
            <a:ext cx="6373950" cy="1378162"/>
          </a:xfrm>
          <a:prstGeom prst="rect">
            <a:avLst/>
          </a:prstGeom>
          <a:blipFill>
            <a:blip r:embed="rId4" cstate="print"/>
            <a:stretch>
              <a:fillRect/>
            </a:stretch>
          </a:blipFill>
        </p:spPr>
        <p:txBody>
          <a:bodyPr wrap="square" lIns="0" tIns="0" rIns="0" bIns="0" rtlCol="0"/>
          <a:lstStyle/>
          <a:p>
            <a:endParaRPr/>
          </a:p>
        </p:txBody>
      </p:sp>
      <p:sp>
        <p:nvSpPr>
          <p:cNvPr id="11" name="Slide Number Placeholder 10">
            <a:extLst>
              <a:ext uri="{FF2B5EF4-FFF2-40B4-BE49-F238E27FC236}">
                <a16:creationId xmlns:a16="http://schemas.microsoft.com/office/drawing/2014/main" id="{64F83FAC-7F84-4E51-9EA1-965D037E1F04}"/>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409444" y="2452116"/>
            <a:ext cx="6086112" cy="3657599"/>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83739" y="410971"/>
            <a:ext cx="4787265" cy="771525"/>
          </a:xfrm>
          <a:prstGeom prst="rect">
            <a:avLst/>
          </a:prstGeom>
        </p:spPr>
        <p:txBody>
          <a:bodyPr vert="horz" wrap="square" lIns="0" tIns="0" rIns="0" bIns="0" rtlCol="0">
            <a:spAutoFit/>
          </a:bodyPr>
          <a:lstStyle/>
          <a:p>
            <a:pPr marL="12700" marR="5080">
              <a:lnSpc>
                <a:spcPct val="100000"/>
              </a:lnSpc>
            </a:pPr>
            <a:r>
              <a:rPr sz="2500" spc="-5" dirty="0"/>
              <a:t>TSDS </a:t>
            </a:r>
            <a:r>
              <a:rPr sz="2500" spc="-10" dirty="0"/>
              <a:t>eDM: </a:t>
            </a:r>
            <a:r>
              <a:rPr sz="2500" spc="-5" dirty="0"/>
              <a:t>Interchange Upload  Select</a:t>
            </a:r>
            <a:r>
              <a:rPr sz="2500" spc="-80" dirty="0"/>
              <a:t> </a:t>
            </a:r>
            <a:r>
              <a:rPr sz="2500" spc="-5" dirty="0"/>
              <a:t>File</a:t>
            </a:r>
            <a:endParaRPr sz="2500" dirty="0"/>
          </a:p>
        </p:txBody>
      </p:sp>
      <p:sp>
        <p:nvSpPr>
          <p:cNvPr id="8" name="object 8"/>
          <p:cNvSpPr/>
          <p:nvPr/>
        </p:nvSpPr>
        <p:spPr>
          <a:xfrm>
            <a:off x="242315" y="2371343"/>
            <a:ext cx="1975103" cy="162458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26136" y="2452116"/>
            <a:ext cx="1815627" cy="147024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05561" y="3658361"/>
            <a:ext cx="1828800" cy="304800"/>
          </a:xfrm>
          <a:custGeom>
            <a:avLst/>
            <a:gdLst/>
            <a:ahLst/>
            <a:cxnLst/>
            <a:rect l="l" t="t" r="r" b="b"/>
            <a:pathLst>
              <a:path w="1828800" h="304800">
                <a:moveTo>
                  <a:pt x="1828800" y="304800"/>
                </a:moveTo>
                <a:lnTo>
                  <a:pt x="0" y="304800"/>
                </a:lnTo>
                <a:lnTo>
                  <a:pt x="0" y="0"/>
                </a:lnTo>
                <a:lnTo>
                  <a:pt x="1828800" y="0"/>
                </a:lnTo>
                <a:lnTo>
                  <a:pt x="1828800" y="304800"/>
                </a:lnTo>
                <a:close/>
              </a:path>
            </a:pathLst>
          </a:custGeom>
          <a:ln w="32004">
            <a:solidFill>
              <a:srgbClr val="EF7A08"/>
            </a:solidFill>
          </a:ln>
        </p:spPr>
        <p:txBody>
          <a:bodyPr wrap="square" lIns="0" tIns="0" rIns="0" bIns="0" rtlCol="0"/>
          <a:lstStyle/>
          <a:p>
            <a:endParaRPr/>
          </a:p>
        </p:txBody>
      </p:sp>
      <p:sp>
        <p:nvSpPr>
          <p:cNvPr id="11" name="object 11"/>
          <p:cNvSpPr/>
          <p:nvPr/>
        </p:nvSpPr>
        <p:spPr>
          <a:xfrm>
            <a:off x="2410205" y="3400805"/>
            <a:ext cx="2467610" cy="242570"/>
          </a:xfrm>
          <a:custGeom>
            <a:avLst/>
            <a:gdLst/>
            <a:ahLst/>
            <a:cxnLst/>
            <a:rect l="l" t="t" r="r" b="b"/>
            <a:pathLst>
              <a:path w="2467610" h="242570">
                <a:moveTo>
                  <a:pt x="2467356" y="242315"/>
                </a:moveTo>
                <a:lnTo>
                  <a:pt x="0" y="242315"/>
                </a:lnTo>
                <a:lnTo>
                  <a:pt x="0" y="0"/>
                </a:lnTo>
                <a:lnTo>
                  <a:pt x="2467356" y="0"/>
                </a:lnTo>
                <a:lnTo>
                  <a:pt x="2467356" y="242315"/>
                </a:lnTo>
                <a:close/>
              </a:path>
            </a:pathLst>
          </a:custGeom>
          <a:ln w="32004">
            <a:solidFill>
              <a:srgbClr val="EF7A08"/>
            </a:solidFill>
          </a:ln>
        </p:spPr>
        <p:txBody>
          <a:bodyPr wrap="square" lIns="0" tIns="0" rIns="0" bIns="0" rtlCol="0"/>
          <a:lstStyle/>
          <a:p>
            <a:endParaRPr/>
          </a:p>
        </p:txBody>
      </p:sp>
      <p:sp>
        <p:nvSpPr>
          <p:cNvPr id="15" name="object 15"/>
          <p:cNvSpPr txBox="1"/>
          <p:nvPr/>
        </p:nvSpPr>
        <p:spPr>
          <a:xfrm>
            <a:off x="1059814" y="3999885"/>
            <a:ext cx="68580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Step</a:t>
            </a:r>
            <a:r>
              <a:rPr sz="1800" spc="-100" dirty="0">
                <a:latin typeface="Arial"/>
                <a:cs typeface="Arial"/>
              </a:rPr>
              <a:t> </a:t>
            </a:r>
            <a:r>
              <a:rPr sz="1800" spc="-5" dirty="0">
                <a:latin typeface="Arial"/>
                <a:cs typeface="Arial"/>
              </a:rPr>
              <a:t>1</a:t>
            </a:r>
            <a:endParaRPr sz="1800">
              <a:latin typeface="Arial"/>
              <a:cs typeface="Arial"/>
            </a:endParaRPr>
          </a:p>
        </p:txBody>
      </p:sp>
      <p:sp>
        <p:nvSpPr>
          <p:cNvPr id="24" name="object 24"/>
          <p:cNvSpPr/>
          <p:nvPr/>
        </p:nvSpPr>
        <p:spPr>
          <a:xfrm>
            <a:off x="4722632" y="3141376"/>
            <a:ext cx="598805" cy="426720"/>
          </a:xfrm>
          <a:custGeom>
            <a:avLst/>
            <a:gdLst/>
            <a:ahLst/>
            <a:cxnLst/>
            <a:rect l="l" t="t" r="r" b="b"/>
            <a:pathLst>
              <a:path w="598804" h="426720">
                <a:moveTo>
                  <a:pt x="86017" y="105651"/>
                </a:moveTo>
                <a:lnTo>
                  <a:pt x="0" y="340537"/>
                </a:lnTo>
                <a:lnTo>
                  <a:pt x="234886" y="426542"/>
                </a:lnTo>
                <a:lnTo>
                  <a:pt x="197662" y="346329"/>
                </a:lnTo>
                <a:lnTo>
                  <a:pt x="543517" y="185877"/>
                </a:lnTo>
                <a:lnTo>
                  <a:pt x="123228" y="185877"/>
                </a:lnTo>
                <a:lnTo>
                  <a:pt x="86017" y="105651"/>
                </a:lnTo>
                <a:close/>
              </a:path>
              <a:path w="598804" h="426720">
                <a:moveTo>
                  <a:pt x="523887" y="0"/>
                </a:moveTo>
                <a:lnTo>
                  <a:pt x="123228" y="185877"/>
                </a:lnTo>
                <a:lnTo>
                  <a:pt x="543517" y="185877"/>
                </a:lnTo>
                <a:lnTo>
                  <a:pt x="598322" y="160451"/>
                </a:lnTo>
                <a:lnTo>
                  <a:pt x="523887" y="0"/>
                </a:lnTo>
                <a:close/>
              </a:path>
            </a:pathLst>
          </a:custGeom>
          <a:solidFill>
            <a:srgbClr val="F9A451"/>
          </a:solidFill>
        </p:spPr>
        <p:txBody>
          <a:bodyPr wrap="square" lIns="0" tIns="0" rIns="0" bIns="0" rtlCol="0"/>
          <a:lstStyle/>
          <a:p>
            <a:endParaRPr/>
          </a:p>
        </p:txBody>
      </p:sp>
      <p:sp>
        <p:nvSpPr>
          <p:cNvPr id="25" name="object 25"/>
          <p:cNvSpPr/>
          <p:nvPr/>
        </p:nvSpPr>
        <p:spPr>
          <a:xfrm>
            <a:off x="7503414" y="3734561"/>
            <a:ext cx="803275" cy="213360"/>
          </a:xfrm>
          <a:custGeom>
            <a:avLst/>
            <a:gdLst/>
            <a:ahLst/>
            <a:cxnLst/>
            <a:rect l="l" t="t" r="r" b="b"/>
            <a:pathLst>
              <a:path w="803275" h="213360">
                <a:moveTo>
                  <a:pt x="803148" y="213360"/>
                </a:moveTo>
                <a:lnTo>
                  <a:pt x="0" y="213360"/>
                </a:lnTo>
                <a:lnTo>
                  <a:pt x="0" y="0"/>
                </a:lnTo>
                <a:lnTo>
                  <a:pt x="803148" y="0"/>
                </a:lnTo>
                <a:lnTo>
                  <a:pt x="803148" y="213360"/>
                </a:lnTo>
                <a:close/>
              </a:path>
            </a:pathLst>
          </a:custGeom>
          <a:ln w="32004">
            <a:solidFill>
              <a:srgbClr val="EF7A08"/>
            </a:solidFill>
          </a:ln>
        </p:spPr>
        <p:txBody>
          <a:bodyPr wrap="square" lIns="0" tIns="0" rIns="0" bIns="0" rtlCol="0"/>
          <a:lstStyle/>
          <a:p>
            <a:endParaRPr/>
          </a:p>
        </p:txBody>
      </p:sp>
      <p:sp>
        <p:nvSpPr>
          <p:cNvPr id="27" name="Slide Number Placeholder 26">
            <a:extLst>
              <a:ext uri="{FF2B5EF4-FFF2-40B4-BE49-F238E27FC236}">
                <a16:creationId xmlns:a16="http://schemas.microsoft.com/office/drawing/2014/main" id="{26463CCC-548E-4854-8CEF-B2DB5599B201}"/>
              </a:ext>
            </a:extLst>
          </p:cNvPr>
          <p:cNvSpPr>
            <a:spLocks noGrp="1"/>
          </p:cNvSpPr>
          <p:nvPr>
            <p:ph type="sldNum" sz="quarter" idx="7"/>
          </p:nvPr>
        </p:nvSpPr>
        <p:spPr/>
        <p:txBody>
          <a:bodyPr/>
          <a:lstStyle/>
          <a:p>
            <a:fld id="{B6F15528-21DE-4FAA-801E-634DDDAF4B2B}"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4400" y="1752600"/>
            <a:ext cx="7246327" cy="47569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96161" y="2743961"/>
            <a:ext cx="2057400" cy="466725"/>
          </a:xfrm>
          <a:custGeom>
            <a:avLst/>
            <a:gdLst/>
            <a:ahLst/>
            <a:cxnLst/>
            <a:rect l="l" t="t" r="r" b="b"/>
            <a:pathLst>
              <a:path w="2057400" h="466725">
                <a:moveTo>
                  <a:pt x="2057400" y="466344"/>
                </a:moveTo>
                <a:lnTo>
                  <a:pt x="0" y="466344"/>
                </a:lnTo>
                <a:lnTo>
                  <a:pt x="0" y="0"/>
                </a:lnTo>
                <a:lnTo>
                  <a:pt x="2057400" y="0"/>
                </a:lnTo>
                <a:lnTo>
                  <a:pt x="2057400" y="466344"/>
                </a:lnTo>
                <a:close/>
              </a:path>
            </a:pathLst>
          </a:custGeom>
          <a:ln w="32004">
            <a:solidFill>
              <a:srgbClr val="EF7A08"/>
            </a:solidFill>
          </a:ln>
        </p:spPr>
        <p:txBody>
          <a:bodyPr wrap="square" lIns="0" tIns="0" rIns="0" bIns="0" rtlCol="0"/>
          <a:lstStyle/>
          <a:p>
            <a:endParaRPr/>
          </a:p>
        </p:txBody>
      </p:sp>
      <p:sp>
        <p:nvSpPr>
          <p:cNvPr id="7" name="object 7"/>
          <p:cNvSpPr/>
          <p:nvPr/>
        </p:nvSpPr>
        <p:spPr>
          <a:xfrm>
            <a:off x="6477761" y="6172961"/>
            <a:ext cx="685800" cy="243840"/>
          </a:xfrm>
          <a:custGeom>
            <a:avLst/>
            <a:gdLst/>
            <a:ahLst/>
            <a:cxnLst/>
            <a:rect l="l" t="t" r="r" b="b"/>
            <a:pathLst>
              <a:path w="685800" h="243839">
                <a:moveTo>
                  <a:pt x="685800" y="243839"/>
                </a:moveTo>
                <a:lnTo>
                  <a:pt x="0" y="243839"/>
                </a:lnTo>
                <a:lnTo>
                  <a:pt x="0" y="0"/>
                </a:lnTo>
                <a:lnTo>
                  <a:pt x="685800" y="0"/>
                </a:lnTo>
                <a:lnTo>
                  <a:pt x="685800" y="243839"/>
                </a:lnTo>
                <a:close/>
              </a:path>
            </a:pathLst>
          </a:custGeom>
          <a:ln w="32004">
            <a:solidFill>
              <a:srgbClr val="EF7A08"/>
            </a:solidFill>
          </a:ln>
        </p:spPr>
        <p:txBody>
          <a:bodyPr wrap="square" lIns="0" tIns="0" rIns="0" bIns="0" rtlCol="0"/>
          <a:lstStyle/>
          <a:p>
            <a:endParaRPr/>
          </a:p>
        </p:txBody>
      </p:sp>
      <p:sp>
        <p:nvSpPr>
          <p:cNvPr id="8" name="object 8"/>
          <p:cNvSpPr/>
          <p:nvPr/>
        </p:nvSpPr>
        <p:spPr>
          <a:xfrm>
            <a:off x="2663951" y="3072383"/>
            <a:ext cx="1072883" cy="51511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743200" y="3145535"/>
            <a:ext cx="914400" cy="368935"/>
          </a:xfrm>
          <a:custGeom>
            <a:avLst/>
            <a:gdLst/>
            <a:ahLst/>
            <a:cxnLst/>
            <a:rect l="l" t="t" r="r" b="b"/>
            <a:pathLst>
              <a:path w="914400" h="368935">
                <a:moveTo>
                  <a:pt x="0" y="0"/>
                </a:moveTo>
                <a:lnTo>
                  <a:pt x="914400" y="0"/>
                </a:lnTo>
                <a:lnTo>
                  <a:pt x="914400" y="368808"/>
                </a:lnTo>
                <a:lnTo>
                  <a:pt x="0" y="368808"/>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2743200" y="3145535"/>
            <a:ext cx="914400" cy="368935"/>
          </a:xfrm>
          <a:custGeom>
            <a:avLst/>
            <a:gdLst/>
            <a:ahLst/>
            <a:cxnLst/>
            <a:rect l="l" t="t" r="r" b="b"/>
            <a:pathLst>
              <a:path w="914400" h="368935">
                <a:moveTo>
                  <a:pt x="0" y="0"/>
                </a:moveTo>
                <a:lnTo>
                  <a:pt x="914400" y="0"/>
                </a:lnTo>
                <a:lnTo>
                  <a:pt x="914400" y="368808"/>
                </a:lnTo>
                <a:lnTo>
                  <a:pt x="0" y="368808"/>
                </a:lnTo>
                <a:lnTo>
                  <a:pt x="0" y="0"/>
                </a:lnTo>
                <a:close/>
              </a:path>
            </a:pathLst>
          </a:custGeom>
          <a:ln w="9144">
            <a:solidFill>
              <a:srgbClr val="EF7A08"/>
            </a:solidFill>
          </a:ln>
        </p:spPr>
        <p:txBody>
          <a:bodyPr wrap="square" lIns="0" tIns="0" rIns="0" bIns="0" rtlCol="0"/>
          <a:lstStyle/>
          <a:p>
            <a:endParaRPr/>
          </a:p>
        </p:txBody>
      </p:sp>
      <p:sp>
        <p:nvSpPr>
          <p:cNvPr id="11" name="object 11"/>
          <p:cNvSpPr txBox="1"/>
          <p:nvPr/>
        </p:nvSpPr>
        <p:spPr>
          <a:xfrm>
            <a:off x="2821939" y="3185017"/>
            <a:ext cx="68580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Step</a:t>
            </a:r>
            <a:r>
              <a:rPr sz="1800" spc="-100" dirty="0">
                <a:latin typeface="Arial"/>
                <a:cs typeface="Arial"/>
              </a:rPr>
              <a:t> </a:t>
            </a:r>
            <a:r>
              <a:rPr sz="1800" spc="-5" dirty="0">
                <a:latin typeface="Arial"/>
                <a:cs typeface="Arial"/>
              </a:rPr>
              <a:t>4</a:t>
            </a:r>
            <a:endParaRPr sz="1800">
              <a:latin typeface="Arial"/>
              <a:cs typeface="Arial"/>
            </a:endParaRPr>
          </a:p>
        </p:txBody>
      </p:sp>
      <p:sp>
        <p:nvSpPr>
          <p:cNvPr id="12" name="object 12"/>
          <p:cNvSpPr/>
          <p:nvPr/>
        </p:nvSpPr>
        <p:spPr>
          <a:xfrm>
            <a:off x="5711952" y="5730240"/>
            <a:ext cx="1072895" cy="515111"/>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791200" y="5803391"/>
            <a:ext cx="914400" cy="368935"/>
          </a:xfrm>
          <a:custGeom>
            <a:avLst/>
            <a:gdLst/>
            <a:ahLst/>
            <a:cxnLst/>
            <a:rect l="l" t="t" r="r" b="b"/>
            <a:pathLst>
              <a:path w="914400" h="368935">
                <a:moveTo>
                  <a:pt x="0" y="0"/>
                </a:moveTo>
                <a:lnTo>
                  <a:pt x="914400" y="0"/>
                </a:lnTo>
                <a:lnTo>
                  <a:pt x="914400" y="368808"/>
                </a:lnTo>
                <a:lnTo>
                  <a:pt x="0" y="368808"/>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5791200" y="5803391"/>
            <a:ext cx="914400" cy="368935"/>
          </a:xfrm>
          <a:custGeom>
            <a:avLst/>
            <a:gdLst/>
            <a:ahLst/>
            <a:cxnLst/>
            <a:rect l="l" t="t" r="r" b="b"/>
            <a:pathLst>
              <a:path w="914400" h="368935">
                <a:moveTo>
                  <a:pt x="0" y="0"/>
                </a:moveTo>
                <a:lnTo>
                  <a:pt x="914400" y="0"/>
                </a:lnTo>
                <a:lnTo>
                  <a:pt x="914400" y="368808"/>
                </a:lnTo>
                <a:lnTo>
                  <a:pt x="0" y="368808"/>
                </a:lnTo>
                <a:lnTo>
                  <a:pt x="0" y="0"/>
                </a:lnTo>
                <a:close/>
              </a:path>
            </a:pathLst>
          </a:custGeom>
          <a:ln w="9143">
            <a:solidFill>
              <a:srgbClr val="EF7A08"/>
            </a:solidFill>
          </a:ln>
        </p:spPr>
        <p:txBody>
          <a:bodyPr wrap="square" lIns="0" tIns="0" rIns="0" bIns="0" rtlCol="0"/>
          <a:lstStyle/>
          <a:p>
            <a:endParaRPr/>
          </a:p>
        </p:txBody>
      </p:sp>
      <p:sp>
        <p:nvSpPr>
          <p:cNvPr id="15" name="object 15"/>
          <p:cNvSpPr txBox="1"/>
          <p:nvPr/>
        </p:nvSpPr>
        <p:spPr>
          <a:xfrm>
            <a:off x="5869940" y="5842490"/>
            <a:ext cx="68580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Step</a:t>
            </a:r>
            <a:r>
              <a:rPr sz="1800" spc="-100" dirty="0">
                <a:latin typeface="Arial"/>
                <a:cs typeface="Arial"/>
              </a:rPr>
              <a:t> </a:t>
            </a:r>
            <a:r>
              <a:rPr sz="1800" spc="-5" dirty="0">
                <a:latin typeface="Arial"/>
                <a:cs typeface="Arial"/>
              </a:rPr>
              <a:t>5</a:t>
            </a:r>
            <a:endParaRPr sz="1800">
              <a:latin typeface="Arial"/>
              <a:cs typeface="Arial"/>
            </a:endParaRPr>
          </a:p>
        </p:txBody>
      </p:sp>
      <p:sp>
        <p:nvSpPr>
          <p:cNvPr id="17" name="object 17"/>
          <p:cNvSpPr txBox="1">
            <a:spLocks noGrp="1"/>
          </p:cNvSpPr>
          <p:nvPr>
            <p:ph type="title"/>
          </p:nvPr>
        </p:nvSpPr>
        <p:spPr>
          <a:xfrm>
            <a:off x="1983739" y="410971"/>
            <a:ext cx="4787265" cy="771525"/>
          </a:xfrm>
          <a:prstGeom prst="rect">
            <a:avLst/>
          </a:prstGeom>
        </p:spPr>
        <p:txBody>
          <a:bodyPr vert="horz" wrap="square" lIns="0" tIns="0" rIns="0" bIns="0" rtlCol="0">
            <a:spAutoFit/>
          </a:bodyPr>
          <a:lstStyle/>
          <a:p>
            <a:pPr marL="12700" marR="5080">
              <a:lnSpc>
                <a:spcPct val="100000"/>
              </a:lnSpc>
            </a:pPr>
            <a:r>
              <a:rPr sz="2500" spc="-5" dirty="0"/>
              <a:t>TSDS </a:t>
            </a:r>
            <a:r>
              <a:rPr sz="2500" spc="-10" dirty="0"/>
              <a:t>eDM: </a:t>
            </a:r>
            <a:r>
              <a:rPr sz="2500" spc="-5" dirty="0"/>
              <a:t>Interchange Upload  Open</a:t>
            </a:r>
            <a:r>
              <a:rPr sz="2500" spc="-75" dirty="0"/>
              <a:t> </a:t>
            </a:r>
            <a:r>
              <a:rPr sz="2500" spc="-5" dirty="0"/>
              <a:t>File</a:t>
            </a:r>
            <a:endParaRPr sz="2500"/>
          </a:p>
        </p:txBody>
      </p:sp>
      <p:sp>
        <p:nvSpPr>
          <p:cNvPr id="19" name="Slide Number Placeholder 18">
            <a:extLst>
              <a:ext uri="{FF2B5EF4-FFF2-40B4-BE49-F238E27FC236}">
                <a16:creationId xmlns:a16="http://schemas.microsoft.com/office/drawing/2014/main" id="{4AE10D7C-6BB4-4201-9869-1CACEA389DCC}"/>
              </a:ext>
            </a:extLst>
          </p:cNvPr>
          <p:cNvSpPr>
            <a:spLocks noGrp="1"/>
          </p:cNvSpPr>
          <p:nvPr>
            <p:ph type="sldNum" sz="quarter" idx="7"/>
          </p:nvPr>
        </p:nvSpPr>
        <p:spPr/>
        <p:txBody>
          <a:bodyPr/>
          <a:lstStyle/>
          <a:p>
            <a:fld id="{B6F15528-21DE-4FAA-801E-634DDDAF4B2B}"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1352" y="1828800"/>
            <a:ext cx="7248232" cy="4212209"/>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Upload Interchange</a:t>
            </a:r>
            <a:r>
              <a:rPr spc="80" dirty="0"/>
              <a:t> </a:t>
            </a:r>
            <a:r>
              <a:rPr spc="-5" dirty="0"/>
              <a:t>File</a:t>
            </a:r>
          </a:p>
        </p:txBody>
      </p:sp>
      <p:sp>
        <p:nvSpPr>
          <p:cNvPr id="8" name="object 8"/>
          <p:cNvSpPr/>
          <p:nvPr/>
        </p:nvSpPr>
        <p:spPr>
          <a:xfrm>
            <a:off x="2515361" y="5644134"/>
            <a:ext cx="838200" cy="344805"/>
          </a:xfrm>
          <a:custGeom>
            <a:avLst/>
            <a:gdLst/>
            <a:ahLst/>
            <a:cxnLst/>
            <a:rect l="l" t="t" r="r" b="b"/>
            <a:pathLst>
              <a:path w="838200" h="344804">
                <a:moveTo>
                  <a:pt x="838200" y="344423"/>
                </a:moveTo>
                <a:lnTo>
                  <a:pt x="0" y="344423"/>
                </a:lnTo>
                <a:lnTo>
                  <a:pt x="0" y="0"/>
                </a:lnTo>
                <a:lnTo>
                  <a:pt x="838200" y="0"/>
                </a:lnTo>
                <a:lnTo>
                  <a:pt x="838200" y="344423"/>
                </a:lnTo>
                <a:close/>
              </a:path>
            </a:pathLst>
          </a:custGeom>
          <a:ln w="32003">
            <a:solidFill>
              <a:srgbClr val="EF7A08"/>
            </a:solidFill>
          </a:ln>
        </p:spPr>
        <p:txBody>
          <a:bodyPr wrap="square" lIns="0" tIns="0" rIns="0" bIns="0" rtlCol="0"/>
          <a:lstStyle/>
          <a:p>
            <a:endParaRPr/>
          </a:p>
        </p:txBody>
      </p:sp>
      <p:sp>
        <p:nvSpPr>
          <p:cNvPr id="9" name="object 9"/>
          <p:cNvSpPr/>
          <p:nvPr/>
        </p:nvSpPr>
        <p:spPr>
          <a:xfrm>
            <a:off x="1597152" y="5870447"/>
            <a:ext cx="1072895" cy="51511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676400" y="5943600"/>
            <a:ext cx="914400" cy="368935"/>
          </a:xfrm>
          <a:custGeom>
            <a:avLst/>
            <a:gdLst/>
            <a:ahLst/>
            <a:cxnLst/>
            <a:rect l="l" t="t" r="r" b="b"/>
            <a:pathLst>
              <a:path w="914400" h="368935">
                <a:moveTo>
                  <a:pt x="0" y="0"/>
                </a:moveTo>
                <a:lnTo>
                  <a:pt x="914400" y="0"/>
                </a:lnTo>
                <a:lnTo>
                  <a:pt x="914400" y="368808"/>
                </a:lnTo>
                <a:lnTo>
                  <a:pt x="0" y="368808"/>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1676400" y="5943600"/>
            <a:ext cx="914400" cy="368935"/>
          </a:xfrm>
          <a:custGeom>
            <a:avLst/>
            <a:gdLst/>
            <a:ahLst/>
            <a:cxnLst/>
            <a:rect l="l" t="t" r="r" b="b"/>
            <a:pathLst>
              <a:path w="914400" h="368935">
                <a:moveTo>
                  <a:pt x="0" y="0"/>
                </a:moveTo>
                <a:lnTo>
                  <a:pt x="914400" y="0"/>
                </a:lnTo>
                <a:lnTo>
                  <a:pt x="914400" y="368808"/>
                </a:lnTo>
                <a:lnTo>
                  <a:pt x="0" y="368808"/>
                </a:lnTo>
                <a:lnTo>
                  <a:pt x="0" y="0"/>
                </a:lnTo>
                <a:close/>
              </a:path>
            </a:pathLst>
          </a:custGeom>
          <a:ln w="9143">
            <a:solidFill>
              <a:srgbClr val="EF7A08"/>
            </a:solidFill>
          </a:ln>
        </p:spPr>
        <p:txBody>
          <a:bodyPr wrap="square" lIns="0" tIns="0" rIns="0" bIns="0" rtlCol="0"/>
          <a:lstStyle/>
          <a:p>
            <a:endParaRPr/>
          </a:p>
        </p:txBody>
      </p:sp>
      <p:sp>
        <p:nvSpPr>
          <p:cNvPr id="12" name="object 12"/>
          <p:cNvSpPr txBox="1"/>
          <p:nvPr/>
        </p:nvSpPr>
        <p:spPr>
          <a:xfrm>
            <a:off x="1755139" y="5983223"/>
            <a:ext cx="68580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Step</a:t>
            </a:r>
            <a:r>
              <a:rPr sz="1800" spc="-100" dirty="0">
                <a:latin typeface="Arial"/>
                <a:cs typeface="Arial"/>
              </a:rPr>
              <a:t> </a:t>
            </a:r>
            <a:r>
              <a:rPr sz="1800" spc="-5" dirty="0">
                <a:latin typeface="Arial"/>
                <a:cs typeface="Arial"/>
              </a:rPr>
              <a:t>6</a:t>
            </a:r>
            <a:endParaRPr sz="1800">
              <a:latin typeface="Arial"/>
              <a:cs typeface="Arial"/>
            </a:endParaRPr>
          </a:p>
        </p:txBody>
      </p:sp>
      <p:sp>
        <p:nvSpPr>
          <p:cNvPr id="14" name="Slide Number Placeholder 13">
            <a:extLst>
              <a:ext uri="{FF2B5EF4-FFF2-40B4-BE49-F238E27FC236}">
                <a16:creationId xmlns:a16="http://schemas.microsoft.com/office/drawing/2014/main" id="{5A301291-5E97-4EBB-9754-D4887D498F65}"/>
              </a:ext>
            </a:extLst>
          </p:cNvPr>
          <p:cNvSpPr>
            <a:spLocks noGrp="1"/>
          </p:cNvSpPr>
          <p:nvPr>
            <p:ph type="sldNum" sz="quarter" idx="7"/>
          </p:nvPr>
        </p:nvSpPr>
        <p:spPr/>
        <p:txBody>
          <a:bodyPr/>
          <a:lstStyle/>
          <a:p>
            <a:fld id="{B6F15528-21DE-4FAA-801E-634DDDAF4B2B}"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83739" y="487171"/>
            <a:ext cx="4680585" cy="771525"/>
          </a:xfrm>
          <a:prstGeom prst="rect">
            <a:avLst/>
          </a:prstGeom>
        </p:spPr>
        <p:txBody>
          <a:bodyPr vert="horz" wrap="square" lIns="0" tIns="0" rIns="0" bIns="0" rtlCol="0">
            <a:spAutoFit/>
          </a:bodyPr>
          <a:lstStyle/>
          <a:p>
            <a:pPr marL="12700" marR="5080">
              <a:lnSpc>
                <a:spcPct val="100000"/>
              </a:lnSpc>
            </a:pPr>
            <a:r>
              <a:rPr sz="2500" spc="-5" dirty="0"/>
              <a:t>TSDS eDM Upload Interchange  File</a:t>
            </a:r>
            <a:r>
              <a:rPr sz="2500" spc="-60" dirty="0"/>
              <a:t> </a:t>
            </a:r>
            <a:r>
              <a:rPr sz="2500" spc="-5" dirty="0"/>
              <a:t>Error</a:t>
            </a:r>
            <a:endParaRPr sz="2500"/>
          </a:p>
        </p:txBody>
      </p:sp>
      <p:sp>
        <p:nvSpPr>
          <p:cNvPr id="7" name="object 7"/>
          <p:cNvSpPr/>
          <p:nvPr/>
        </p:nvSpPr>
        <p:spPr>
          <a:xfrm>
            <a:off x="533400" y="1905000"/>
            <a:ext cx="8037026" cy="428744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133600" y="3279647"/>
            <a:ext cx="1151452" cy="228393"/>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858F5B11-C2BD-40E2-BC26-71F5E5272B43}"/>
              </a:ext>
            </a:extLst>
          </p:cNvPr>
          <p:cNvSpPr>
            <a:spLocks noGrp="1"/>
          </p:cNvSpPr>
          <p:nvPr>
            <p:ph type="sldNum" sz="quarter" idx="7"/>
          </p:nvPr>
        </p:nvSpPr>
        <p:spPr/>
        <p:txBody>
          <a:bodyPr/>
          <a:lstStyle/>
          <a:p>
            <a:fld id="{B6F15528-21DE-4FAA-801E-634DDDAF4B2B}"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83739" y="487171"/>
            <a:ext cx="4680585" cy="771525"/>
          </a:xfrm>
          <a:prstGeom prst="rect">
            <a:avLst/>
          </a:prstGeom>
        </p:spPr>
        <p:txBody>
          <a:bodyPr vert="horz" wrap="square" lIns="0" tIns="0" rIns="0" bIns="0" rtlCol="0">
            <a:spAutoFit/>
          </a:bodyPr>
          <a:lstStyle/>
          <a:p>
            <a:pPr marL="12700" marR="5080">
              <a:lnSpc>
                <a:spcPct val="100000"/>
              </a:lnSpc>
            </a:pPr>
            <a:r>
              <a:rPr sz="2500" spc="-5" dirty="0"/>
              <a:t>TSDS eDM Upload Interchange  File</a:t>
            </a:r>
            <a:r>
              <a:rPr sz="2500" spc="-60" dirty="0"/>
              <a:t> </a:t>
            </a:r>
            <a:r>
              <a:rPr sz="2500" spc="-5" dirty="0"/>
              <a:t>Error</a:t>
            </a:r>
            <a:endParaRPr sz="2500"/>
          </a:p>
        </p:txBody>
      </p:sp>
      <p:sp>
        <p:nvSpPr>
          <p:cNvPr id="7" name="object 7"/>
          <p:cNvSpPr/>
          <p:nvPr/>
        </p:nvSpPr>
        <p:spPr>
          <a:xfrm>
            <a:off x="609600" y="1767839"/>
            <a:ext cx="7867611" cy="448312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133600" y="3200400"/>
            <a:ext cx="1074723" cy="283946"/>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3EBFB31F-DB20-4487-8201-BBAECBEA8C93}"/>
              </a:ext>
            </a:extLst>
          </p:cNvPr>
          <p:cNvSpPr>
            <a:spLocks noGrp="1"/>
          </p:cNvSpPr>
          <p:nvPr>
            <p:ph type="sldNum" sz="quarter" idx="7"/>
          </p:nvPr>
        </p:nvSpPr>
        <p:spPr/>
        <p:txBody>
          <a:bodyPr/>
          <a:lstStyle/>
          <a:p>
            <a:fld id="{B6F15528-21DE-4FAA-801E-634DDDAF4B2B}"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Course</a:t>
            </a:r>
            <a:r>
              <a:rPr spc="-60" dirty="0"/>
              <a:t> </a:t>
            </a:r>
            <a:r>
              <a:rPr spc="-5" dirty="0"/>
              <a:t>Menu</a:t>
            </a:r>
          </a:p>
        </p:txBody>
      </p:sp>
      <p:sp>
        <p:nvSpPr>
          <p:cNvPr id="6" name="object 6"/>
          <p:cNvSpPr txBox="1"/>
          <p:nvPr/>
        </p:nvSpPr>
        <p:spPr>
          <a:xfrm>
            <a:off x="210470" y="1288785"/>
            <a:ext cx="5216525" cy="321437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Arial"/>
                <a:cs typeface="Arial"/>
              </a:rPr>
              <a:t>2</a:t>
            </a:r>
            <a:endParaRPr sz="1200">
              <a:latin typeface="Arial"/>
              <a:cs typeface="Arial"/>
            </a:endParaRPr>
          </a:p>
          <a:p>
            <a:pPr>
              <a:lnSpc>
                <a:spcPct val="100000"/>
              </a:lnSpc>
            </a:pPr>
            <a:endParaRPr sz="1200">
              <a:latin typeface="Times New Roman"/>
              <a:cs typeface="Times New Roman"/>
            </a:endParaRPr>
          </a:p>
          <a:p>
            <a:pPr>
              <a:lnSpc>
                <a:spcPct val="100000"/>
              </a:lnSpc>
              <a:spcBef>
                <a:spcPts val="15"/>
              </a:spcBef>
            </a:pPr>
            <a:endParaRPr sz="950">
              <a:latin typeface="Times New Roman"/>
              <a:cs typeface="Times New Roman"/>
            </a:endParaRPr>
          </a:p>
          <a:p>
            <a:pPr marL="734060" indent="-320040">
              <a:lnSpc>
                <a:spcPct val="100000"/>
              </a:lnSpc>
              <a:buClr>
                <a:srgbClr val="F9A451"/>
              </a:buClr>
              <a:buSzPct val="58333"/>
              <a:buFont typeface="Wingdings"/>
              <a:buChar char=""/>
              <a:tabLst>
                <a:tab pos="734695" algn="l"/>
              </a:tabLst>
            </a:pPr>
            <a:r>
              <a:rPr sz="1800" u="heavy" spc="-10" dirty="0">
                <a:solidFill>
                  <a:srgbClr val="2E6AA6"/>
                </a:solidFill>
                <a:latin typeface="Arial"/>
                <a:cs typeface="Arial"/>
                <a:hlinkClick r:id="rId3" action="ppaction://hlinksldjump"/>
              </a:rPr>
              <a:t>eDM</a:t>
            </a:r>
            <a:r>
              <a:rPr sz="1800" u="heavy" spc="-60" dirty="0">
                <a:solidFill>
                  <a:srgbClr val="2E6AA6"/>
                </a:solidFill>
                <a:latin typeface="Arial"/>
                <a:cs typeface="Arial"/>
                <a:hlinkClick r:id="rId3" action="ppaction://hlinksldjump"/>
              </a:rPr>
              <a:t> </a:t>
            </a:r>
            <a:r>
              <a:rPr sz="1800" u="heavy" spc="-5" dirty="0">
                <a:solidFill>
                  <a:srgbClr val="2E6AA6"/>
                </a:solidFill>
                <a:latin typeface="Arial"/>
                <a:cs typeface="Arial"/>
                <a:hlinkClick r:id="rId3" action="ppaction://hlinksldjump"/>
              </a:rPr>
              <a:t>Overview</a:t>
            </a:r>
            <a:endParaRPr sz="1800">
              <a:latin typeface="Arial"/>
              <a:cs typeface="Arial"/>
            </a:endParaRPr>
          </a:p>
          <a:p>
            <a:pPr marL="734060" indent="-320040">
              <a:lnSpc>
                <a:spcPct val="100000"/>
              </a:lnSpc>
              <a:spcBef>
                <a:spcPts val="1030"/>
              </a:spcBef>
              <a:buClr>
                <a:srgbClr val="F9A451"/>
              </a:buClr>
              <a:buSzPct val="58333"/>
              <a:buFont typeface="Wingdings"/>
              <a:buChar char=""/>
              <a:tabLst>
                <a:tab pos="734695" algn="l"/>
              </a:tabLst>
            </a:pPr>
            <a:r>
              <a:rPr sz="1800" u="heavy" spc="-10" dirty="0">
                <a:solidFill>
                  <a:srgbClr val="2E6AA6"/>
                </a:solidFill>
                <a:latin typeface="Arial"/>
                <a:cs typeface="Arial"/>
                <a:hlinkClick r:id="rId4" action="ppaction://hlinksldjump"/>
              </a:rPr>
              <a:t>eDM Navigation: Loading </a:t>
            </a:r>
            <a:r>
              <a:rPr sz="1800" u="heavy" spc="-5" dirty="0">
                <a:solidFill>
                  <a:srgbClr val="2E6AA6"/>
                </a:solidFill>
                <a:latin typeface="Arial"/>
                <a:cs typeface="Arial"/>
                <a:hlinkClick r:id="rId4" action="ppaction://hlinksldjump"/>
              </a:rPr>
              <a:t>XML</a:t>
            </a:r>
            <a:r>
              <a:rPr sz="1800" u="heavy" spc="25" dirty="0">
                <a:solidFill>
                  <a:srgbClr val="2E6AA6"/>
                </a:solidFill>
                <a:latin typeface="Arial"/>
                <a:cs typeface="Arial"/>
                <a:hlinkClick r:id="rId4" action="ppaction://hlinksldjump"/>
              </a:rPr>
              <a:t> </a:t>
            </a:r>
            <a:r>
              <a:rPr sz="1800" u="heavy" spc="-10" dirty="0">
                <a:solidFill>
                  <a:srgbClr val="2E6AA6"/>
                </a:solidFill>
                <a:latin typeface="Arial"/>
                <a:cs typeface="Arial"/>
                <a:hlinkClick r:id="rId4" action="ppaction://hlinksldjump"/>
              </a:rPr>
              <a:t>Interchanges</a:t>
            </a:r>
            <a:endParaRPr sz="1800">
              <a:latin typeface="Arial"/>
              <a:cs typeface="Arial"/>
            </a:endParaRPr>
          </a:p>
          <a:p>
            <a:pPr marL="734060" indent="-320040">
              <a:lnSpc>
                <a:spcPct val="100000"/>
              </a:lnSpc>
              <a:spcBef>
                <a:spcPts val="1030"/>
              </a:spcBef>
              <a:buClr>
                <a:srgbClr val="F9A451"/>
              </a:buClr>
              <a:buSzPct val="58333"/>
              <a:buFont typeface="Wingdings"/>
              <a:buChar char=""/>
              <a:tabLst>
                <a:tab pos="734695" algn="l"/>
              </a:tabLst>
            </a:pPr>
            <a:r>
              <a:rPr sz="1800" u="heavy" spc="-10" dirty="0">
                <a:solidFill>
                  <a:srgbClr val="2E6AA6"/>
                </a:solidFill>
                <a:latin typeface="Arial"/>
                <a:cs typeface="Arial"/>
                <a:hlinkClick r:id="rId5" action="ppaction://hlinksldjump"/>
              </a:rPr>
              <a:t>eDM </a:t>
            </a:r>
            <a:r>
              <a:rPr sz="1800" u="heavy" spc="-5" dirty="0">
                <a:solidFill>
                  <a:srgbClr val="2E6AA6"/>
                </a:solidFill>
                <a:latin typeface="Arial"/>
                <a:cs typeface="Arial"/>
                <a:hlinkClick r:id="rId5" action="ppaction://hlinksldjump"/>
              </a:rPr>
              <a:t>File</a:t>
            </a:r>
            <a:r>
              <a:rPr sz="1800" u="heavy" spc="-50" dirty="0">
                <a:solidFill>
                  <a:srgbClr val="2E6AA6"/>
                </a:solidFill>
                <a:latin typeface="Arial"/>
                <a:cs typeface="Arial"/>
                <a:hlinkClick r:id="rId5" action="ppaction://hlinksldjump"/>
              </a:rPr>
              <a:t> </a:t>
            </a:r>
            <a:r>
              <a:rPr sz="1800" u="heavy" spc="-10" dirty="0">
                <a:solidFill>
                  <a:srgbClr val="2E6AA6"/>
                </a:solidFill>
                <a:latin typeface="Arial"/>
                <a:cs typeface="Arial"/>
                <a:hlinkClick r:id="rId5" action="ppaction://hlinksldjump"/>
              </a:rPr>
              <a:t>Manager</a:t>
            </a:r>
            <a:endParaRPr sz="1800">
              <a:latin typeface="Arial"/>
              <a:cs typeface="Arial"/>
            </a:endParaRPr>
          </a:p>
          <a:p>
            <a:pPr marL="734060" indent="-320040">
              <a:lnSpc>
                <a:spcPct val="100000"/>
              </a:lnSpc>
              <a:spcBef>
                <a:spcPts val="1030"/>
              </a:spcBef>
              <a:buClr>
                <a:srgbClr val="F9A451"/>
              </a:buClr>
              <a:buSzPct val="58333"/>
              <a:buFont typeface="Wingdings"/>
              <a:buChar char=""/>
              <a:tabLst>
                <a:tab pos="734695" algn="l"/>
              </a:tabLst>
            </a:pPr>
            <a:r>
              <a:rPr sz="1800" u="heavy" spc="-10" dirty="0">
                <a:solidFill>
                  <a:srgbClr val="2E6AA6"/>
                </a:solidFill>
                <a:latin typeface="Arial"/>
                <a:cs typeface="Arial"/>
                <a:hlinkClick r:id="rId6" action="ppaction://hlinksldjump"/>
              </a:rPr>
              <a:t>eDM </a:t>
            </a:r>
            <a:r>
              <a:rPr sz="1800" u="heavy" spc="-5" dirty="0">
                <a:solidFill>
                  <a:srgbClr val="2E6AA6"/>
                </a:solidFill>
                <a:latin typeface="Arial"/>
                <a:cs typeface="Arial"/>
                <a:hlinkClick r:id="rId6" action="ppaction://hlinksldjump"/>
              </a:rPr>
              <a:t>Batch</a:t>
            </a:r>
            <a:r>
              <a:rPr sz="1800" u="heavy" spc="-65" dirty="0">
                <a:solidFill>
                  <a:srgbClr val="2E6AA6"/>
                </a:solidFill>
                <a:latin typeface="Arial"/>
                <a:cs typeface="Arial"/>
                <a:hlinkClick r:id="rId6" action="ppaction://hlinksldjump"/>
              </a:rPr>
              <a:t> </a:t>
            </a:r>
            <a:r>
              <a:rPr sz="1800" u="heavy" spc="-10" dirty="0">
                <a:solidFill>
                  <a:srgbClr val="2E6AA6"/>
                </a:solidFill>
                <a:latin typeface="Arial"/>
                <a:cs typeface="Arial"/>
                <a:hlinkClick r:id="rId6" action="ppaction://hlinksldjump"/>
              </a:rPr>
              <a:t>Manager</a:t>
            </a:r>
            <a:endParaRPr sz="1800">
              <a:latin typeface="Arial"/>
              <a:cs typeface="Arial"/>
            </a:endParaRPr>
          </a:p>
          <a:p>
            <a:pPr marL="734060" indent="-320040">
              <a:lnSpc>
                <a:spcPct val="100000"/>
              </a:lnSpc>
              <a:spcBef>
                <a:spcPts val="1019"/>
              </a:spcBef>
              <a:buClr>
                <a:srgbClr val="F9A451"/>
              </a:buClr>
              <a:buSzPct val="58333"/>
              <a:buFont typeface="Wingdings"/>
              <a:buChar char=""/>
              <a:tabLst>
                <a:tab pos="734695" algn="l"/>
              </a:tabLst>
            </a:pPr>
            <a:r>
              <a:rPr sz="1800" u="heavy" spc="-15" dirty="0">
                <a:solidFill>
                  <a:srgbClr val="2E6AA6"/>
                </a:solidFill>
                <a:latin typeface="Arial"/>
                <a:cs typeface="Arial"/>
                <a:hlinkClick r:id="rId7" action="ppaction://hlinksldjump"/>
              </a:rPr>
              <a:t>Troubleshooting </a:t>
            </a:r>
            <a:r>
              <a:rPr sz="1800" u="heavy" dirty="0">
                <a:solidFill>
                  <a:srgbClr val="2E6AA6"/>
                </a:solidFill>
                <a:latin typeface="Arial"/>
                <a:cs typeface="Arial"/>
                <a:hlinkClick r:id="rId7" action="ppaction://hlinksldjump"/>
              </a:rPr>
              <a:t>&amp; </a:t>
            </a:r>
            <a:r>
              <a:rPr sz="1800" u="heavy" spc="-10" dirty="0">
                <a:solidFill>
                  <a:srgbClr val="2E6AA6"/>
                </a:solidFill>
                <a:latin typeface="Arial"/>
                <a:cs typeface="Arial"/>
                <a:hlinkClick r:id="rId7" action="ppaction://hlinksldjump"/>
              </a:rPr>
              <a:t>eDM </a:t>
            </a:r>
            <a:r>
              <a:rPr sz="1800" u="heavy" spc="-5" dirty="0">
                <a:solidFill>
                  <a:srgbClr val="2E6AA6"/>
                </a:solidFill>
                <a:latin typeface="Arial"/>
                <a:cs typeface="Arial"/>
                <a:hlinkClick r:id="rId7" action="ppaction://hlinksldjump"/>
              </a:rPr>
              <a:t>Error</a:t>
            </a:r>
            <a:r>
              <a:rPr sz="1800" u="heavy" spc="80" dirty="0">
                <a:solidFill>
                  <a:srgbClr val="2E6AA6"/>
                </a:solidFill>
                <a:latin typeface="Arial"/>
                <a:cs typeface="Arial"/>
                <a:hlinkClick r:id="rId7" action="ppaction://hlinksldjump"/>
              </a:rPr>
              <a:t> </a:t>
            </a:r>
            <a:r>
              <a:rPr sz="1800" u="heavy" spc="-5" dirty="0">
                <a:solidFill>
                  <a:srgbClr val="2E6AA6"/>
                </a:solidFill>
                <a:latin typeface="Arial"/>
                <a:cs typeface="Arial"/>
                <a:hlinkClick r:id="rId7" action="ppaction://hlinksldjump"/>
              </a:rPr>
              <a:t>Dictionary</a:t>
            </a:r>
            <a:endParaRPr sz="1800">
              <a:latin typeface="Arial"/>
              <a:cs typeface="Arial"/>
            </a:endParaRPr>
          </a:p>
          <a:p>
            <a:pPr marL="734060" indent="-320040">
              <a:lnSpc>
                <a:spcPct val="100000"/>
              </a:lnSpc>
              <a:spcBef>
                <a:spcPts val="1030"/>
              </a:spcBef>
              <a:buClr>
                <a:srgbClr val="F9A451"/>
              </a:buClr>
              <a:buSzPct val="58333"/>
              <a:buFont typeface="Wingdings"/>
              <a:buChar char=""/>
              <a:tabLst>
                <a:tab pos="734695" algn="l"/>
              </a:tabLst>
            </a:pPr>
            <a:r>
              <a:rPr sz="1800" u="heavy" spc="-5" dirty="0">
                <a:solidFill>
                  <a:srgbClr val="2E6AA6"/>
                </a:solidFill>
                <a:latin typeface="Arial"/>
                <a:cs typeface="Arial"/>
                <a:hlinkClick r:id="rId8" action="ppaction://hlinksldjump"/>
              </a:rPr>
              <a:t>ODS Delete</a:t>
            </a:r>
            <a:r>
              <a:rPr sz="1800" u="heavy" spc="-55" dirty="0">
                <a:solidFill>
                  <a:srgbClr val="2E6AA6"/>
                </a:solidFill>
                <a:latin typeface="Arial"/>
                <a:cs typeface="Arial"/>
                <a:hlinkClick r:id="rId8" action="ppaction://hlinksldjump"/>
              </a:rPr>
              <a:t> </a:t>
            </a:r>
            <a:r>
              <a:rPr sz="1800" u="heavy" spc="-5" dirty="0">
                <a:solidFill>
                  <a:srgbClr val="2E6AA6"/>
                </a:solidFill>
                <a:latin typeface="Arial"/>
                <a:cs typeface="Arial"/>
                <a:hlinkClick r:id="rId8" action="ppaction://hlinksldjump"/>
              </a:rPr>
              <a:t>Utility</a:t>
            </a:r>
            <a:endParaRPr sz="1800">
              <a:latin typeface="Arial"/>
              <a:cs typeface="Arial"/>
            </a:endParaRPr>
          </a:p>
          <a:p>
            <a:pPr marL="734060" indent="-320040">
              <a:lnSpc>
                <a:spcPct val="100000"/>
              </a:lnSpc>
              <a:spcBef>
                <a:spcPts val="1030"/>
              </a:spcBef>
              <a:buClr>
                <a:srgbClr val="F9A451"/>
              </a:buClr>
              <a:buSzPct val="58333"/>
              <a:buFont typeface="Wingdings"/>
              <a:buChar char=""/>
              <a:tabLst>
                <a:tab pos="734695" algn="l"/>
              </a:tabLst>
            </a:pPr>
            <a:r>
              <a:rPr sz="1800" u="heavy" spc="-15" dirty="0">
                <a:solidFill>
                  <a:srgbClr val="2E6AA6"/>
                </a:solidFill>
                <a:latin typeface="Arial"/>
                <a:cs typeface="Arial"/>
                <a:hlinkClick r:id="" action="ppaction://noaction"/>
              </a:rPr>
              <a:t>Wrap</a:t>
            </a:r>
            <a:r>
              <a:rPr sz="1800" u="heavy" spc="-85" dirty="0">
                <a:solidFill>
                  <a:srgbClr val="2E6AA6"/>
                </a:solidFill>
                <a:latin typeface="Arial"/>
                <a:cs typeface="Arial"/>
                <a:hlinkClick r:id="" action="ppaction://noaction"/>
              </a:rPr>
              <a:t> </a:t>
            </a:r>
            <a:r>
              <a:rPr sz="1800" u="heavy" spc="-15" dirty="0">
                <a:solidFill>
                  <a:srgbClr val="2E6AA6"/>
                </a:solidFill>
                <a:latin typeface="Arial"/>
                <a:cs typeface="Arial"/>
                <a:hlinkClick r:id="" action="ppaction://noaction"/>
              </a:rPr>
              <a:t>up</a:t>
            </a:r>
            <a:endParaRPr sz="1800">
              <a:latin typeface="Arial"/>
              <a:cs typeface="Arial"/>
            </a:endParaRPr>
          </a:p>
        </p:txBody>
      </p:sp>
      <p:sp>
        <p:nvSpPr>
          <p:cNvPr id="8" name="Slide Number Placeholder 7">
            <a:extLst>
              <a:ext uri="{FF2B5EF4-FFF2-40B4-BE49-F238E27FC236}">
                <a16:creationId xmlns:a16="http://schemas.microsoft.com/office/drawing/2014/main" id="{B3F568B3-AFFC-4775-AAC5-75C079B51E0E}"/>
              </a:ext>
            </a:extLst>
          </p:cNvPr>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240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solidFill>
        </p:spPr>
        <p:txBody>
          <a:bodyPr wrap="square" lIns="0" tIns="0" rIns="0" bIns="0" rtlCol="0"/>
          <a:lstStyle/>
          <a:p>
            <a:endParaRPr/>
          </a:p>
        </p:txBody>
      </p:sp>
      <p:sp>
        <p:nvSpPr>
          <p:cNvPr id="4" name="object 4"/>
          <p:cNvSpPr/>
          <p:nvPr/>
        </p:nvSpPr>
        <p:spPr>
          <a:xfrm>
            <a:off x="0" y="1600200"/>
            <a:ext cx="1295400" cy="990600"/>
          </a:xfrm>
          <a:custGeom>
            <a:avLst/>
            <a:gdLst/>
            <a:ahLst/>
            <a:cxnLst/>
            <a:rect l="l" t="t" r="r" b="b"/>
            <a:pathLst>
              <a:path w="1295400" h="990600">
                <a:moveTo>
                  <a:pt x="0" y="990600"/>
                </a:moveTo>
                <a:lnTo>
                  <a:pt x="1295400" y="990600"/>
                </a:lnTo>
                <a:lnTo>
                  <a:pt x="1295400" y="0"/>
                </a:lnTo>
                <a:lnTo>
                  <a:pt x="0" y="0"/>
                </a:lnTo>
                <a:lnTo>
                  <a:pt x="0" y="990600"/>
                </a:lnTo>
                <a:close/>
              </a:path>
            </a:pathLst>
          </a:custGeom>
          <a:solidFill>
            <a:srgbClr val="F9A451"/>
          </a:solidFill>
        </p:spPr>
        <p:txBody>
          <a:bodyPr wrap="square" lIns="0" tIns="0" rIns="0" bIns="0" rtlCol="0"/>
          <a:lstStyle/>
          <a:p>
            <a:endParaRPr/>
          </a:p>
        </p:txBody>
      </p:sp>
      <p:sp>
        <p:nvSpPr>
          <p:cNvPr id="5" name="object 5"/>
          <p:cNvSpPr/>
          <p:nvPr/>
        </p:nvSpPr>
        <p:spPr>
          <a:xfrm>
            <a:off x="1371600" y="1600200"/>
            <a:ext cx="7772400" cy="990600"/>
          </a:xfrm>
          <a:custGeom>
            <a:avLst/>
            <a:gdLst/>
            <a:ahLst/>
            <a:cxnLst/>
            <a:rect l="l" t="t" r="r" b="b"/>
            <a:pathLst>
              <a:path w="7772400" h="990600">
                <a:moveTo>
                  <a:pt x="0" y="990600"/>
                </a:moveTo>
                <a:lnTo>
                  <a:pt x="7772400" y="990600"/>
                </a:lnTo>
                <a:lnTo>
                  <a:pt x="7772400" y="0"/>
                </a:lnTo>
                <a:lnTo>
                  <a:pt x="0" y="0"/>
                </a:lnTo>
                <a:lnTo>
                  <a:pt x="0" y="990600"/>
                </a:lnTo>
                <a:close/>
              </a:path>
            </a:pathLst>
          </a:custGeom>
          <a:solidFill>
            <a:srgbClr val="0082C8"/>
          </a:solidFill>
        </p:spPr>
        <p:txBody>
          <a:bodyPr wrap="square" lIns="0" tIns="0" rIns="0" bIns="0" rtlCol="0"/>
          <a:lstStyle/>
          <a:p>
            <a:endParaRPr/>
          </a:p>
        </p:txBody>
      </p:sp>
      <p:sp>
        <p:nvSpPr>
          <p:cNvPr id="6" name="object 6"/>
          <p:cNvSpPr/>
          <p:nvPr/>
        </p:nvSpPr>
        <p:spPr>
          <a:xfrm>
            <a:off x="99060" y="1752600"/>
            <a:ext cx="1100327" cy="685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0339" y="1856232"/>
            <a:ext cx="4515485" cy="466090"/>
          </a:xfrm>
          <a:prstGeom prst="rect">
            <a:avLst/>
          </a:prstGeom>
        </p:spPr>
        <p:txBody>
          <a:bodyPr vert="horz" wrap="square" lIns="0" tIns="0" rIns="0" bIns="0" rtlCol="0">
            <a:spAutoFit/>
          </a:bodyPr>
          <a:lstStyle/>
          <a:p>
            <a:pPr marL="12700">
              <a:lnSpc>
                <a:spcPct val="100000"/>
              </a:lnSpc>
            </a:pPr>
            <a:r>
              <a:rPr sz="3000" dirty="0">
                <a:solidFill>
                  <a:srgbClr val="FFFFFF"/>
                </a:solidFill>
              </a:rPr>
              <a:t>TSDS </a:t>
            </a:r>
            <a:r>
              <a:rPr sz="3000" spc="-5" dirty="0">
                <a:solidFill>
                  <a:srgbClr val="FFFFFF"/>
                </a:solidFill>
              </a:rPr>
              <a:t>eDM: File</a:t>
            </a:r>
            <a:r>
              <a:rPr sz="3000" spc="-45" dirty="0">
                <a:solidFill>
                  <a:srgbClr val="FFFFFF"/>
                </a:solidFill>
              </a:rPr>
              <a:t> </a:t>
            </a:r>
            <a:r>
              <a:rPr sz="3000" spc="-5" dirty="0">
                <a:solidFill>
                  <a:srgbClr val="FFFFFF"/>
                </a:solidFill>
              </a:rPr>
              <a:t>Manager</a:t>
            </a:r>
            <a:endParaRPr sz="3000"/>
          </a:p>
        </p:txBody>
      </p:sp>
      <p:sp>
        <p:nvSpPr>
          <p:cNvPr id="9" name="object 9"/>
          <p:cNvSpPr/>
          <p:nvPr/>
        </p:nvSpPr>
        <p:spPr>
          <a:xfrm>
            <a:off x="8305800" y="0"/>
            <a:ext cx="838199" cy="76199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C841F708-8739-4A8E-A25A-1DE1220FB2CA}"/>
              </a:ext>
            </a:extLst>
          </p:cNvPr>
          <p:cNvSpPr>
            <a:spLocks noGrp="1"/>
          </p:cNvSpPr>
          <p:nvPr>
            <p:ph type="sldNum" sz="quarter" idx="7"/>
          </p:nvPr>
        </p:nvSpPr>
        <p:spPr/>
        <p:txBody>
          <a:bodyPr/>
          <a:lstStyle/>
          <a:p>
            <a:fld id="{B6F15528-21DE-4FAA-801E-634DDDAF4B2B}"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File Manager</a:t>
            </a:r>
            <a:r>
              <a:rPr spc="45" dirty="0"/>
              <a:t> </a:t>
            </a:r>
            <a:r>
              <a:rPr spc="-5" dirty="0"/>
              <a:t>Functions</a:t>
            </a:r>
          </a:p>
        </p:txBody>
      </p:sp>
      <p:sp>
        <p:nvSpPr>
          <p:cNvPr id="7" name="object 7"/>
          <p:cNvSpPr txBox="1"/>
          <p:nvPr/>
        </p:nvSpPr>
        <p:spPr>
          <a:xfrm>
            <a:off x="459740" y="2016252"/>
            <a:ext cx="3978910" cy="1905000"/>
          </a:xfrm>
          <a:prstGeom prst="rect">
            <a:avLst/>
          </a:prstGeom>
        </p:spPr>
        <p:txBody>
          <a:bodyPr vert="horz" wrap="square" lIns="0" tIns="0" rIns="0" bIns="0" rtlCol="0">
            <a:spAutoFit/>
          </a:bodyPr>
          <a:lstStyle/>
          <a:p>
            <a:pPr marL="332740" indent="-320040">
              <a:lnSpc>
                <a:spcPct val="100000"/>
              </a:lnSpc>
              <a:buClr>
                <a:srgbClr val="F9A451"/>
              </a:buClr>
              <a:buSzPct val="58333"/>
              <a:buFont typeface="Wingdings"/>
              <a:buChar char=""/>
              <a:tabLst>
                <a:tab pos="332740" algn="l"/>
              </a:tabLst>
            </a:pPr>
            <a:r>
              <a:rPr sz="1800" dirty="0">
                <a:latin typeface="Arial"/>
                <a:cs typeface="Arial"/>
              </a:rPr>
              <a:t>The </a:t>
            </a:r>
            <a:r>
              <a:rPr sz="1800" b="1" dirty="0">
                <a:latin typeface="Arial"/>
                <a:cs typeface="Arial"/>
              </a:rPr>
              <a:t>File</a:t>
            </a:r>
            <a:r>
              <a:rPr sz="1800" b="1" spc="-120" dirty="0">
                <a:latin typeface="Arial"/>
                <a:cs typeface="Arial"/>
              </a:rPr>
              <a:t> </a:t>
            </a:r>
            <a:r>
              <a:rPr sz="1800" b="1" spc="-5" dirty="0">
                <a:latin typeface="Arial"/>
                <a:cs typeface="Arial"/>
              </a:rPr>
              <a:t>Manager</a:t>
            </a:r>
            <a:r>
              <a:rPr sz="1800" spc="-5" dirty="0">
                <a:latin typeface="Arial"/>
                <a:cs typeface="Arial"/>
              </a:rPr>
              <a:t>:</a:t>
            </a:r>
            <a:endParaRPr sz="1800">
              <a:latin typeface="Arial"/>
              <a:cs typeface="Arial"/>
            </a:endParaRPr>
          </a:p>
          <a:p>
            <a:pPr marL="652780" lvl="1" indent="-274320">
              <a:lnSpc>
                <a:spcPct val="100000"/>
              </a:lnSpc>
              <a:spcBef>
                <a:spcPts val="1030"/>
              </a:spcBef>
              <a:buClr>
                <a:srgbClr val="0082C8"/>
              </a:buClr>
              <a:buSzPct val="69444"/>
              <a:buFont typeface="Wingdings 2"/>
              <a:buChar char="□"/>
              <a:tabLst>
                <a:tab pos="652780" algn="l"/>
              </a:tabLst>
            </a:pPr>
            <a:r>
              <a:rPr sz="1800" spc="-10" dirty="0">
                <a:latin typeface="Arial"/>
                <a:cs typeface="Arial"/>
              </a:rPr>
              <a:t>Runs </a:t>
            </a:r>
            <a:r>
              <a:rPr sz="1800" spc="-5" dirty="0">
                <a:latin typeface="Arial"/>
                <a:cs typeface="Arial"/>
              </a:rPr>
              <a:t>Pre </a:t>
            </a:r>
            <a:r>
              <a:rPr sz="1800" spc="-10" dirty="0">
                <a:latin typeface="Arial"/>
                <a:cs typeface="Arial"/>
              </a:rPr>
              <a:t>Load</a:t>
            </a:r>
            <a:r>
              <a:rPr sz="1800" spc="5" dirty="0">
                <a:latin typeface="Arial"/>
                <a:cs typeface="Arial"/>
              </a:rPr>
              <a:t> </a:t>
            </a:r>
            <a:r>
              <a:rPr sz="1800" spc="-10" dirty="0">
                <a:latin typeface="Arial"/>
                <a:cs typeface="Arial"/>
              </a:rPr>
              <a:t>validations</a:t>
            </a:r>
            <a:endParaRPr sz="1800">
              <a:latin typeface="Arial"/>
              <a:cs typeface="Arial"/>
            </a:endParaRPr>
          </a:p>
          <a:p>
            <a:pPr marL="652780" lvl="1" indent="-274320">
              <a:lnSpc>
                <a:spcPct val="100000"/>
              </a:lnSpc>
              <a:spcBef>
                <a:spcPts val="1030"/>
              </a:spcBef>
              <a:buClr>
                <a:srgbClr val="0082C8"/>
              </a:buClr>
              <a:buSzPct val="69444"/>
              <a:buFont typeface="Wingdings 2"/>
              <a:buChar char="□"/>
              <a:tabLst>
                <a:tab pos="652780" algn="l"/>
              </a:tabLst>
            </a:pPr>
            <a:r>
              <a:rPr sz="1800" spc="-5" dirty="0">
                <a:latin typeface="Arial"/>
                <a:cs typeface="Arial"/>
              </a:rPr>
              <a:t>Posts the status of the</a:t>
            </a:r>
            <a:r>
              <a:rPr sz="1800" spc="-60" dirty="0">
                <a:latin typeface="Arial"/>
                <a:cs typeface="Arial"/>
              </a:rPr>
              <a:t> </a:t>
            </a:r>
            <a:r>
              <a:rPr sz="1800" spc="-5" dirty="0">
                <a:latin typeface="Arial"/>
                <a:cs typeface="Arial"/>
              </a:rPr>
              <a:t>file</a:t>
            </a:r>
            <a:endParaRPr sz="1800">
              <a:latin typeface="Arial"/>
              <a:cs typeface="Arial"/>
            </a:endParaRPr>
          </a:p>
          <a:p>
            <a:pPr marL="652780" lvl="1" indent="-274320">
              <a:lnSpc>
                <a:spcPct val="100000"/>
              </a:lnSpc>
              <a:spcBef>
                <a:spcPts val="1030"/>
              </a:spcBef>
              <a:buClr>
                <a:srgbClr val="0082C8"/>
              </a:buClr>
              <a:buSzPct val="69444"/>
              <a:buFont typeface="Wingdings 2"/>
              <a:buChar char="□"/>
              <a:tabLst>
                <a:tab pos="652780" algn="l"/>
              </a:tabLst>
            </a:pPr>
            <a:r>
              <a:rPr sz="1800" spc="-15" dirty="0">
                <a:latin typeface="Arial"/>
                <a:cs typeface="Arial"/>
              </a:rPr>
              <a:t>Shows </a:t>
            </a:r>
            <a:r>
              <a:rPr sz="1800" spc="-5" dirty="0">
                <a:latin typeface="Arial"/>
                <a:cs typeface="Arial"/>
              </a:rPr>
              <a:t>file</a:t>
            </a:r>
            <a:r>
              <a:rPr sz="1800" spc="5" dirty="0">
                <a:latin typeface="Arial"/>
                <a:cs typeface="Arial"/>
              </a:rPr>
              <a:t> </a:t>
            </a:r>
            <a:r>
              <a:rPr sz="1800" spc="-10" dirty="0">
                <a:latin typeface="Arial"/>
                <a:cs typeface="Arial"/>
              </a:rPr>
              <a:t>details</a:t>
            </a:r>
            <a:endParaRPr sz="1800">
              <a:latin typeface="Arial"/>
              <a:cs typeface="Arial"/>
            </a:endParaRPr>
          </a:p>
          <a:p>
            <a:pPr marL="652780" lvl="1" indent="-274320">
              <a:lnSpc>
                <a:spcPct val="100000"/>
              </a:lnSpc>
              <a:spcBef>
                <a:spcPts val="1019"/>
              </a:spcBef>
              <a:buClr>
                <a:srgbClr val="0082C8"/>
              </a:buClr>
              <a:buSzPct val="69444"/>
              <a:buFont typeface="Wingdings 2"/>
              <a:buChar char="□"/>
              <a:tabLst>
                <a:tab pos="652780" algn="l"/>
              </a:tabLst>
            </a:pPr>
            <a:r>
              <a:rPr sz="1800" spc="-15" dirty="0">
                <a:latin typeface="Arial"/>
                <a:cs typeface="Arial"/>
              </a:rPr>
              <a:t>Allows </a:t>
            </a:r>
            <a:r>
              <a:rPr sz="1800" spc="-5" dirty="0">
                <a:latin typeface="Arial"/>
                <a:cs typeface="Arial"/>
              </a:rPr>
              <a:t>the </a:t>
            </a:r>
            <a:r>
              <a:rPr sz="1800" spc="-10" dirty="0">
                <a:latin typeface="Arial"/>
                <a:cs typeface="Arial"/>
              </a:rPr>
              <a:t>user </a:t>
            </a:r>
            <a:r>
              <a:rPr sz="1800" dirty="0">
                <a:latin typeface="Arial"/>
                <a:cs typeface="Arial"/>
              </a:rPr>
              <a:t>to </a:t>
            </a:r>
            <a:r>
              <a:rPr sz="1800" spc="-15" dirty="0">
                <a:latin typeface="Arial"/>
                <a:cs typeface="Arial"/>
              </a:rPr>
              <a:t>download</a:t>
            </a:r>
            <a:r>
              <a:rPr sz="1800" spc="114" dirty="0">
                <a:latin typeface="Arial"/>
                <a:cs typeface="Arial"/>
              </a:rPr>
              <a:t> </a:t>
            </a:r>
            <a:r>
              <a:rPr sz="1800" spc="-5" dirty="0">
                <a:latin typeface="Arial"/>
                <a:cs typeface="Arial"/>
              </a:rPr>
              <a:t>files</a:t>
            </a:r>
            <a:endParaRPr sz="1800">
              <a:latin typeface="Arial"/>
              <a:cs typeface="Arial"/>
            </a:endParaRPr>
          </a:p>
        </p:txBody>
      </p:sp>
      <p:sp>
        <p:nvSpPr>
          <p:cNvPr id="8" name="object 8"/>
          <p:cNvSpPr/>
          <p:nvPr/>
        </p:nvSpPr>
        <p:spPr>
          <a:xfrm>
            <a:off x="4861559" y="1923287"/>
            <a:ext cx="2808731" cy="227685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953000" y="2010156"/>
            <a:ext cx="2633776" cy="211071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953761" y="2728722"/>
            <a:ext cx="1752600" cy="396240"/>
          </a:xfrm>
          <a:custGeom>
            <a:avLst/>
            <a:gdLst/>
            <a:ahLst/>
            <a:cxnLst/>
            <a:rect l="l" t="t" r="r" b="b"/>
            <a:pathLst>
              <a:path w="1752600" h="396239">
                <a:moveTo>
                  <a:pt x="1752600" y="396239"/>
                </a:moveTo>
                <a:lnTo>
                  <a:pt x="0" y="396239"/>
                </a:lnTo>
                <a:lnTo>
                  <a:pt x="0" y="0"/>
                </a:lnTo>
                <a:lnTo>
                  <a:pt x="1752600" y="0"/>
                </a:lnTo>
                <a:lnTo>
                  <a:pt x="1752600" y="396239"/>
                </a:lnTo>
                <a:close/>
              </a:path>
            </a:pathLst>
          </a:custGeom>
          <a:ln w="32004">
            <a:solidFill>
              <a:srgbClr val="EF7A08"/>
            </a:solidFill>
          </a:ln>
        </p:spPr>
        <p:txBody>
          <a:bodyPr wrap="square" lIns="0" tIns="0" rIns="0" bIns="0" rtlCol="0"/>
          <a:lstStyle/>
          <a:p>
            <a:endParaRPr/>
          </a:p>
        </p:txBody>
      </p:sp>
      <p:sp>
        <p:nvSpPr>
          <p:cNvPr id="12" name="Slide Number Placeholder 11">
            <a:extLst>
              <a:ext uri="{FF2B5EF4-FFF2-40B4-BE49-F238E27FC236}">
                <a16:creationId xmlns:a16="http://schemas.microsoft.com/office/drawing/2014/main" id="{9D829347-4BD6-4E1E-A239-661937374C12}"/>
              </a:ext>
            </a:extLst>
          </p:cNvPr>
          <p:cNvSpPr>
            <a:spLocks noGrp="1"/>
          </p:cNvSpPr>
          <p:nvPr>
            <p:ph type="sldNum" sz="quarter" idx="7"/>
          </p:nvPr>
        </p:nvSpPr>
        <p:spPr/>
        <p:txBody>
          <a:bodyPr/>
          <a:lstStyle/>
          <a:p>
            <a:fld id="{B6F15528-21DE-4FAA-801E-634DDDAF4B2B}"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2209800"/>
            <a:ext cx="8954355" cy="329878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114793" y="3201161"/>
            <a:ext cx="1971039" cy="2339340"/>
          </a:xfrm>
          <a:custGeom>
            <a:avLst/>
            <a:gdLst/>
            <a:ahLst/>
            <a:cxnLst/>
            <a:rect l="l" t="t" r="r" b="b"/>
            <a:pathLst>
              <a:path w="1971040" h="2339340">
                <a:moveTo>
                  <a:pt x="1970531" y="2339340"/>
                </a:moveTo>
                <a:lnTo>
                  <a:pt x="0" y="2339340"/>
                </a:lnTo>
                <a:lnTo>
                  <a:pt x="0" y="0"/>
                </a:lnTo>
                <a:lnTo>
                  <a:pt x="1970531" y="0"/>
                </a:lnTo>
                <a:lnTo>
                  <a:pt x="1970531" y="2339340"/>
                </a:lnTo>
                <a:close/>
              </a:path>
            </a:pathLst>
          </a:custGeom>
          <a:ln w="32004">
            <a:solidFill>
              <a:srgbClr val="EF7A08"/>
            </a:solidFill>
          </a:ln>
        </p:spPr>
        <p:txBody>
          <a:bodyPr wrap="square" lIns="0" tIns="0" rIns="0" bIns="0" rtlCol="0"/>
          <a:lstStyle/>
          <a:p>
            <a:endParaRPr/>
          </a:p>
        </p:txBody>
      </p:sp>
      <p:sp>
        <p:nvSpPr>
          <p:cNvPr id="8" name="object 8"/>
          <p:cNvSpPr/>
          <p:nvPr/>
        </p:nvSpPr>
        <p:spPr>
          <a:xfrm>
            <a:off x="1112098" y="2274068"/>
            <a:ext cx="510540" cy="496570"/>
          </a:xfrm>
          <a:custGeom>
            <a:avLst/>
            <a:gdLst/>
            <a:ahLst/>
            <a:cxnLst/>
            <a:rect l="l" t="t" r="r" b="b"/>
            <a:pathLst>
              <a:path w="510540" h="496569">
                <a:moveTo>
                  <a:pt x="7035" y="239128"/>
                </a:moveTo>
                <a:lnTo>
                  <a:pt x="0" y="489165"/>
                </a:lnTo>
                <a:lnTo>
                  <a:pt x="250037" y="496201"/>
                </a:lnTo>
                <a:lnTo>
                  <a:pt x="189293" y="431939"/>
                </a:lnTo>
                <a:lnTo>
                  <a:pt x="325271" y="303403"/>
                </a:lnTo>
                <a:lnTo>
                  <a:pt x="67792" y="303403"/>
                </a:lnTo>
                <a:lnTo>
                  <a:pt x="7035" y="239128"/>
                </a:lnTo>
                <a:close/>
              </a:path>
              <a:path w="510540" h="496569">
                <a:moveTo>
                  <a:pt x="388759" y="0"/>
                </a:moveTo>
                <a:lnTo>
                  <a:pt x="67792" y="303403"/>
                </a:lnTo>
                <a:lnTo>
                  <a:pt x="325271" y="303403"/>
                </a:lnTo>
                <a:lnTo>
                  <a:pt x="510260" y="128536"/>
                </a:lnTo>
                <a:lnTo>
                  <a:pt x="388759" y="0"/>
                </a:lnTo>
                <a:close/>
              </a:path>
            </a:pathLst>
          </a:custGeom>
          <a:solidFill>
            <a:srgbClr val="F9A451"/>
          </a:solidFill>
        </p:spPr>
        <p:txBody>
          <a:bodyPr wrap="square" lIns="0" tIns="0" rIns="0" bIns="0" rtlCol="0"/>
          <a:lstStyle/>
          <a:p>
            <a:endParaRPr/>
          </a:p>
        </p:txBody>
      </p:sp>
      <p:sp>
        <p:nvSpPr>
          <p:cNvPr id="9" name="object 9"/>
          <p:cNvSpPr/>
          <p:nvPr/>
        </p:nvSpPr>
        <p:spPr>
          <a:xfrm>
            <a:off x="1488947" y="1711452"/>
            <a:ext cx="2991611" cy="79857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86483" y="1787651"/>
            <a:ext cx="2796540" cy="646430"/>
          </a:xfrm>
          <a:custGeom>
            <a:avLst/>
            <a:gdLst/>
            <a:ahLst/>
            <a:cxnLst/>
            <a:rect l="l" t="t" r="r" b="b"/>
            <a:pathLst>
              <a:path w="2796540" h="646430">
                <a:moveTo>
                  <a:pt x="0" y="0"/>
                </a:moveTo>
                <a:lnTo>
                  <a:pt x="2796540" y="0"/>
                </a:lnTo>
                <a:lnTo>
                  <a:pt x="2796540" y="646176"/>
                </a:lnTo>
                <a:lnTo>
                  <a:pt x="0" y="646176"/>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586483" y="1787651"/>
            <a:ext cx="2796540" cy="646430"/>
          </a:xfrm>
          <a:prstGeom prst="rect">
            <a:avLst/>
          </a:prstGeom>
          <a:ln w="9143">
            <a:solidFill>
              <a:srgbClr val="EF7A08"/>
            </a:solidFill>
          </a:ln>
        </p:spPr>
        <p:txBody>
          <a:bodyPr vert="horz" wrap="square" lIns="0" tIns="35560" rIns="0" bIns="0" rtlCol="0">
            <a:spAutoFit/>
          </a:bodyPr>
          <a:lstStyle/>
          <a:p>
            <a:pPr marL="85725" marR="110489">
              <a:lnSpc>
                <a:spcPct val="100000"/>
              </a:lnSpc>
              <a:spcBef>
                <a:spcPts val="280"/>
              </a:spcBef>
            </a:pPr>
            <a:r>
              <a:rPr sz="1800" spc="-15" dirty="0">
                <a:latin typeface="Arial"/>
                <a:cs typeface="Arial"/>
              </a:rPr>
              <a:t>View </a:t>
            </a:r>
            <a:r>
              <a:rPr sz="1800" spc="-10" dirty="0">
                <a:latin typeface="Arial"/>
                <a:cs typeface="Arial"/>
              </a:rPr>
              <a:t>log </a:t>
            </a:r>
            <a:r>
              <a:rPr sz="1800" spc="-5" dirty="0">
                <a:latin typeface="Arial"/>
                <a:cs typeface="Arial"/>
              </a:rPr>
              <a:t>of files </a:t>
            </a:r>
            <a:r>
              <a:rPr sz="1800" spc="-10" dirty="0">
                <a:latin typeface="Arial"/>
                <a:cs typeface="Arial"/>
              </a:rPr>
              <a:t>uploaded  </a:t>
            </a:r>
            <a:r>
              <a:rPr sz="1800" dirty="0">
                <a:latin typeface="Arial"/>
                <a:cs typeface="Arial"/>
              </a:rPr>
              <a:t>to</a:t>
            </a:r>
            <a:r>
              <a:rPr sz="1800" spc="-95" dirty="0">
                <a:latin typeface="Arial"/>
                <a:cs typeface="Arial"/>
              </a:rPr>
              <a:t> </a:t>
            </a:r>
            <a:r>
              <a:rPr sz="1800" spc="-10" dirty="0">
                <a:latin typeface="Arial"/>
                <a:cs typeface="Arial"/>
              </a:rPr>
              <a:t>eDM</a:t>
            </a:r>
            <a:endParaRPr sz="1800">
              <a:latin typeface="Arial"/>
              <a:cs typeface="Arial"/>
            </a:endParaRPr>
          </a:p>
        </p:txBody>
      </p:sp>
      <p:sp>
        <p:nvSpPr>
          <p:cNvPr id="12" name="object 12"/>
          <p:cNvSpPr/>
          <p:nvPr/>
        </p:nvSpPr>
        <p:spPr>
          <a:xfrm>
            <a:off x="5266114" y="2197868"/>
            <a:ext cx="510540" cy="496570"/>
          </a:xfrm>
          <a:custGeom>
            <a:avLst/>
            <a:gdLst/>
            <a:ahLst/>
            <a:cxnLst/>
            <a:rect l="l" t="t" r="r" b="b"/>
            <a:pathLst>
              <a:path w="510539" h="496569">
                <a:moveTo>
                  <a:pt x="7035" y="239128"/>
                </a:moveTo>
                <a:lnTo>
                  <a:pt x="0" y="489165"/>
                </a:lnTo>
                <a:lnTo>
                  <a:pt x="250037" y="496201"/>
                </a:lnTo>
                <a:lnTo>
                  <a:pt x="189293" y="431939"/>
                </a:lnTo>
                <a:lnTo>
                  <a:pt x="325271" y="303403"/>
                </a:lnTo>
                <a:lnTo>
                  <a:pt x="67792" y="303403"/>
                </a:lnTo>
                <a:lnTo>
                  <a:pt x="7035" y="239128"/>
                </a:lnTo>
                <a:close/>
              </a:path>
              <a:path w="510539" h="496569">
                <a:moveTo>
                  <a:pt x="388759" y="0"/>
                </a:moveTo>
                <a:lnTo>
                  <a:pt x="67792" y="303403"/>
                </a:lnTo>
                <a:lnTo>
                  <a:pt x="325271" y="303403"/>
                </a:lnTo>
                <a:lnTo>
                  <a:pt x="510260" y="128536"/>
                </a:lnTo>
                <a:lnTo>
                  <a:pt x="388759" y="0"/>
                </a:lnTo>
                <a:close/>
              </a:path>
            </a:pathLst>
          </a:custGeom>
          <a:solidFill>
            <a:srgbClr val="F9A451"/>
          </a:solidFill>
        </p:spPr>
        <p:txBody>
          <a:bodyPr wrap="square" lIns="0" tIns="0" rIns="0" bIns="0" rtlCol="0"/>
          <a:lstStyle/>
          <a:p>
            <a:endParaRPr/>
          </a:p>
        </p:txBody>
      </p:sp>
      <p:sp>
        <p:nvSpPr>
          <p:cNvPr id="13" name="object 13"/>
          <p:cNvSpPr/>
          <p:nvPr/>
        </p:nvSpPr>
        <p:spPr>
          <a:xfrm>
            <a:off x="5617464" y="1752600"/>
            <a:ext cx="2991610" cy="79857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715000" y="1828800"/>
            <a:ext cx="2796540" cy="646430"/>
          </a:xfrm>
          <a:custGeom>
            <a:avLst/>
            <a:gdLst/>
            <a:ahLst/>
            <a:cxnLst/>
            <a:rect l="l" t="t" r="r" b="b"/>
            <a:pathLst>
              <a:path w="2796540" h="646430">
                <a:moveTo>
                  <a:pt x="0" y="0"/>
                </a:moveTo>
                <a:lnTo>
                  <a:pt x="2796540" y="0"/>
                </a:lnTo>
                <a:lnTo>
                  <a:pt x="2796540" y="646176"/>
                </a:lnTo>
                <a:lnTo>
                  <a:pt x="0" y="646176"/>
                </a:lnTo>
                <a:lnTo>
                  <a:pt x="0" y="0"/>
                </a:lnTo>
                <a:close/>
              </a:path>
            </a:pathLst>
          </a:custGeom>
          <a:solidFill>
            <a:srgbClr val="FFFFFF"/>
          </a:solidFill>
        </p:spPr>
        <p:txBody>
          <a:bodyPr wrap="square" lIns="0" tIns="0" rIns="0" bIns="0" rtlCol="0"/>
          <a:lstStyle/>
          <a:p>
            <a:endParaRPr/>
          </a:p>
        </p:txBody>
      </p:sp>
      <p:sp>
        <p:nvSpPr>
          <p:cNvPr id="15" name="object 15"/>
          <p:cNvSpPr txBox="1"/>
          <p:nvPr/>
        </p:nvSpPr>
        <p:spPr>
          <a:xfrm>
            <a:off x="5715000" y="1828800"/>
            <a:ext cx="2796540" cy="646430"/>
          </a:xfrm>
          <a:prstGeom prst="rect">
            <a:avLst/>
          </a:prstGeom>
          <a:ln w="9143">
            <a:solidFill>
              <a:srgbClr val="EF7A08"/>
            </a:solidFill>
          </a:ln>
        </p:spPr>
        <p:txBody>
          <a:bodyPr vert="horz" wrap="square" lIns="0" tIns="34925" rIns="0" bIns="0" rtlCol="0">
            <a:spAutoFit/>
          </a:bodyPr>
          <a:lstStyle/>
          <a:p>
            <a:pPr marL="86360" marR="851535">
              <a:lnSpc>
                <a:spcPct val="100000"/>
              </a:lnSpc>
              <a:spcBef>
                <a:spcPts val="275"/>
              </a:spcBef>
            </a:pPr>
            <a:r>
              <a:rPr sz="1800" spc="-5" dirty="0">
                <a:latin typeface="Arial"/>
                <a:cs typeface="Arial"/>
              </a:rPr>
              <a:t>Search </a:t>
            </a:r>
            <a:r>
              <a:rPr sz="1800" dirty="0">
                <a:latin typeface="Arial"/>
                <a:cs typeface="Arial"/>
              </a:rPr>
              <a:t>to </a:t>
            </a:r>
            <a:r>
              <a:rPr sz="1800" spc="-5" dirty="0">
                <a:latin typeface="Arial"/>
                <a:cs typeface="Arial"/>
              </a:rPr>
              <a:t>locate a  specific</a:t>
            </a:r>
            <a:r>
              <a:rPr sz="1800" spc="-65" dirty="0">
                <a:latin typeface="Arial"/>
                <a:cs typeface="Arial"/>
              </a:rPr>
              <a:t> </a:t>
            </a:r>
            <a:r>
              <a:rPr sz="1800" spc="-5" dirty="0">
                <a:latin typeface="Arial"/>
                <a:cs typeface="Arial"/>
              </a:rPr>
              <a:t>file</a:t>
            </a:r>
            <a:endParaRPr sz="1800">
              <a:latin typeface="Arial"/>
              <a:cs typeface="Arial"/>
            </a:endParaRPr>
          </a:p>
        </p:txBody>
      </p:sp>
      <p:sp>
        <p:nvSpPr>
          <p:cNvPr id="16" name="object 1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File Manager</a:t>
            </a:r>
            <a:r>
              <a:rPr spc="25" dirty="0"/>
              <a:t> </a:t>
            </a:r>
            <a:r>
              <a:rPr spc="-5" dirty="0"/>
              <a:t>Navigation</a:t>
            </a:r>
          </a:p>
        </p:txBody>
      </p:sp>
      <p:sp>
        <p:nvSpPr>
          <p:cNvPr id="17" name="object 17"/>
          <p:cNvSpPr/>
          <p:nvPr/>
        </p:nvSpPr>
        <p:spPr>
          <a:xfrm>
            <a:off x="343661" y="3429761"/>
            <a:ext cx="419100" cy="609600"/>
          </a:xfrm>
          <a:custGeom>
            <a:avLst/>
            <a:gdLst/>
            <a:ahLst/>
            <a:cxnLst/>
            <a:rect l="l" t="t" r="r" b="b"/>
            <a:pathLst>
              <a:path w="419100" h="609600">
                <a:moveTo>
                  <a:pt x="419100" y="609600"/>
                </a:moveTo>
                <a:lnTo>
                  <a:pt x="0" y="609600"/>
                </a:lnTo>
                <a:lnTo>
                  <a:pt x="0" y="0"/>
                </a:lnTo>
                <a:lnTo>
                  <a:pt x="419100" y="0"/>
                </a:lnTo>
                <a:lnTo>
                  <a:pt x="419100" y="609600"/>
                </a:lnTo>
                <a:close/>
              </a:path>
            </a:pathLst>
          </a:custGeom>
          <a:ln w="32004">
            <a:solidFill>
              <a:srgbClr val="EF7A08"/>
            </a:solidFill>
          </a:ln>
        </p:spPr>
        <p:txBody>
          <a:bodyPr wrap="square" lIns="0" tIns="0" rIns="0" bIns="0" rtlCol="0"/>
          <a:lstStyle/>
          <a:p>
            <a:endParaRPr/>
          </a:p>
        </p:txBody>
      </p:sp>
      <p:sp>
        <p:nvSpPr>
          <p:cNvPr id="18" name="object 18"/>
          <p:cNvSpPr/>
          <p:nvPr/>
        </p:nvSpPr>
        <p:spPr>
          <a:xfrm>
            <a:off x="434340" y="3927347"/>
            <a:ext cx="1232915" cy="516635"/>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515112" y="4000500"/>
            <a:ext cx="1071880" cy="370840"/>
          </a:xfrm>
          <a:custGeom>
            <a:avLst/>
            <a:gdLst/>
            <a:ahLst/>
            <a:cxnLst/>
            <a:rect l="l" t="t" r="r" b="b"/>
            <a:pathLst>
              <a:path w="1071880" h="370839">
                <a:moveTo>
                  <a:pt x="0" y="0"/>
                </a:moveTo>
                <a:lnTo>
                  <a:pt x="1071372" y="0"/>
                </a:lnTo>
                <a:lnTo>
                  <a:pt x="1071372" y="370331"/>
                </a:lnTo>
                <a:lnTo>
                  <a:pt x="0" y="370331"/>
                </a:lnTo>
                <a:lnTo>
                  <a:pt x="0" y="0"/>
                </a:lnTo>
                <a:close/>
              </a:path>
            </a:pathLst>
          </a:custGeom>
          <a:solidFill>
            <a:srgbClr val="FFFFFF"/>
          </a:solidFill>
        </p:spPr>
        <p:txBody>
          <a:bodyPr wrap="square" lIns="0" tIns="0" rIns="0" bIns="0" rtlCol="0"/>
          <a:lstStyle/>
          <a:p>
            <a:endParaRPr/>
          </a:p>
        </p:txBody>
      </p:sp>
      <p:sp>
        <p:nvSpPr>
          <p:cNvPr id="20" name="object 20"/>
          <p:cNvSpPr/>
          <p:nvPr/>
        </p:nvSpPr>
        <p:spPr>
          <a:xfrm>
            <a:off x="515112" y="4000500"/>
            <a:ext cx="1071880" cy="370840"/>
          </a:xfrm>
          <a:custGeom>
            <a:avLst/>
            <a:gdLst/>
            <a:ahLst/>
            <a:cxnLst/>
            <a:rect l="l" t="t" r="r" b="b"/>
            <a:pathLst>
              <a:path w="1071880" h="370839">
                <a:moveTo>
                  <a:pt x="0" y="0"/>
                </a:moveTo>
                <a:lnTo>
                  <a:pt x="1071372" y="0"/>
                </a:lnTo>
                <a:lnTo>
                  <a:pt x="1071372" y="370331"/>
                </a:lnTo>
                <a:lnTo>
                  <a:pt x="0" y="370331"/>
                </a:lnTo>
                <a:lnTo>
                  <a:pt x="0" y="0"/>
                </a:lnTo>
                <a:close/>
              </a:path>
            </a:pathLst>
          </a:custGeom>
          <a:ln w="9144">
            <a:solidFill>
              <a:srgbClr val="EF7A08"/>
            </a:solidFill>
          </a:ln>
        </p:spPr>
        <p:txBody>
          <a:bodyPr wrap="square" lIns="0" tIns="0" rIns="0" bIns="0" rtlCol="0"/>
          <a:lstStyle/>
          <a:p>
            <a:endParaRPr/>
          </a:p>
        </p:txBody>
      </p:sp>
      <p:sp>
        <p:nvSpPr>
          <p:cNvPr id="21" name="object 21"/>
          <p:cNvSpPr txBox="1"/>
          <p:nvPr/>
        </p:nvSpPr>
        <p:spPr>
          <a:xfrm>
            <a:off x="594221" y="4040694"/>
            <a:ext cx="68580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File</a:t>
            </a:r>
            <a:r>
              <a:rPr sz="1800" spc="-100" dirty="0">
                <a:latin typeface="Arial"/>
                <a:cs typeface="Arial"/>
              </a:rPr>
              <a:t> </a:t>
            </a:r>
            <a:r>
              <a:rPr sz="1800" dirty="0">
                <a:latin typeface="Arial"/>
                <a:cs typeface="Arial"/>
              </a:rPr>
              <a:t>ID</a:t>
            </a:r>
            <a:endParaRPr sz="1800">
              <a:latin typeface="Arial"/>
              <a:cs typeface="Arial"/>
            </a:endParaRPr>
          </a:p>
        </p:txBody>
      </p:sp>
      <p:sp>
        <p:nvSpPr>
          <p:cNvPr id="23" name="Slide Number Placeholder 22">
            <a:extLst>
              <a:ext uri="{FF2B5EF4-FFF2-40B4-BE49-F238E27FC236}">
                <a16:creationId xmlns:a16="http://schemas.microsoft.com/office/drawing/2014/main" id="{0BE89F9F-F995-48ED-BF36-0E6B0B2EF827}"/>
              </a:ext>
            </a:extLst>
          </p:cNvPr>
          <p:cNvSpPr>
            <a:spLocks noGrp="1"/>
          </p:cNvSpPr>
          <p:nvPr>
            <p:ph type="sldNum" sz="quarter" idx="7"/>
          </p:nvPr>
        </p:nvSpPr>
        <p:spPr/>
        <p:txBody>
          <a:bodyPr/>
          <a:lstStyle/>
          <a:p>
            <a:fld id="{B6F15528-21DE-4FAA-801E-634DDDAF4B2B}"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2209800"/>
            <a:ext cx="8954355" cy="3298786"/>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File Manager Filters &amp;</a:t>
            </a:r>
            <a:r>
              <a:rPr spc="30" dirty="0"/>
              <a:t> </a:t>
            </a:r>
            <a:r>
              <a:rPr dirty="0"/>
              <a:t>Delete</a:t>
            </a:r>
          </a:p>
        </p:txBody>
      </p:sp>
      <p:sp>
        <p:nvSpPr>
          <p:cNvPr id="8" name="object 8"/>
          <p:cNvSpPr/>
          <p:nvPr/>
        </p:nvSpPr>
        <p:spPr>
          <a:xfrm>
            <a:off x="4267961" y="3048761"/>
            <a:ext cx="4520565" cy="472440"/>
          </a:xfrm>
          <a:custGeom>
            <a:avLst/>
            <a:gdLst/>
            <a:ahLst/>
            <a:cxnLst/>
            <a:rect l="l" t="t" r="r" b="b"/>
            <a:pathLst>
              <a:path w="4520565" h="472439">
                <a:moveTo>
                  <a:pt x="4520184" y="472439"/>
                </a:moveTo>
                <a:lnTo>
                  <a:pt x="0" y="472439"/>
                </a:lnTo>
                <a:lnTo>
                  <a:pt x="0" y="0"/>
                </a:lnTo>
                <a:lnTo>
                  <a:pt x="4520184" y="0"/>
                </a:lnTo>
                <a:lnTo>
                  <a:pt x="4520184" y="472439"/>
                </a:lnTo>
                <a:close/>
              </a:path>
            </a:pathLst>
          </a:custGeom>
          <a:ln w="32004">
            <a:solidFill>
              <a:srgbClr val="EF7A08"/>
            </a:solidFill>
          </a:ln>
        </p:spPr>
        <p:txBody>
          <a:bodyPr wrap="square" lIns="0" tIns="0" rIns="0" bIns="0" rtlCol="0"/>
          <a:lstStyle/>
          <a:p>
            <a:endParaRPr/>
          </a:p>
        </p:txBody>
      </p:sp>
      <p:sp>
        <p:nvSpPr>
          <p:cNvPr id="9" name="object 9"/>
          <p:cNvSpPr/>
          <p:nvPr/>
        </p:nvSpPr>
        <p:spPr>
          <a:xfrm>
            <a:off x="5007864" y="1613916"/>
            <a:ext cx="2991611" cy="108051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105400" y="1693164"/>
            <a:ext cx="2796540" cy="922019"/>
          </a:xfrm>
          <a:custGeom>
            <a:avLst/>
            <a:gdLst/>
            <a:ahLst/>
            <a:cxnLst/>
            <a:rect l="l" t="t" r="r" b="b"/>
            <a:pathLst>
              <a:path w="2796540" h="922019">
                <a:moveTo>
                  <a:pt x="0" y="0"/>
                </a:moveTo>
                <a:lnTo>
                  <a:pt x="2796540" y="0"/>
                </a:lnTo>
                <a:lnTo>
                  <a:pt x="2796540" y="922019"/>
                </a:lnTo>
                <a:lnTo>
                  <a:pt x="0" y="922019"/>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5105400" y="1693164"/>
            <a:ext cx="2796540" cy="922019"/>
          </a:xfrm>
          <a:prstGeom prst="rect">
            <a:avLst/>
          </a:prstGeom>
          <a:ln w="9144">
            <a:solidFill>
              <a:srgbClr val="EF7A08"/>
            </a:solidFill>
          </a:ln>
        </p:spPr>
        <p:txBody>
          <a:bodyPr vert="horz" wrap="square" lIns="0" tIns="34290" rIns="0" bIns="0" rtlCol="0">
            <a:spAutoFit/>
          </a:bodyPr>
          <a:lstStyle/>
          <a:p>
            <a:pPr marL="85725" marR="472440">
              <a:lnSpc>
                <a:spcPct val="100000"/>
              </a:lnSpc>
              <a:spcBef>
                <a:spcPts val="270"/>
              </a:spcBef>
              <a:buAutoNum type="arabicParenR"/>
              <a:tabLst>
                <a:tab pos="353060" algn="l"/>
              </a:tabLst>
            </a:pPr>
            <a:r>
              <a:rPr sz="1800" spc="-5" dirty="0">
                <a:latin typeface="Arial"/>
                <a:cs typeface="Arial"/>
              </a:rPr>
              <a:t>Filter files </a:t>
            </a:r>
            <a:r>
              <a:rPr sz="1800" spc="-10" dirty="0">
                <a:latin typeface="Arial"/>
                <a:cs typeface="Arial"/>
              </a:rPr>
              <a:t>by </a:t>
            </a:r>
            <a:r>
              <a:rPr sz="1800" spc="-5" dirty="0">
                <a:latin typeface="Arial"/>
                <a:cs typeface="Arial"/>
              </a:rPr>
              <a:t>status  </a:t>
            </a:r>
            <a:r>
              <a:rPr sz="1800" spc="-10" dirty="0">
                <a:latin typeface="Arial"/>
                <a:cs typeface="Arial"/>
              </a:rPr>
              <a:t>and </a:t>
            </a:r>
            <a:r>
              <a:rPr sz="1800" spc="-5" dirty="0">
                <a:latin typeface="Arial"/>
                <a:cs typeface="Arial"/>
              </a:rPr>
              <a:t>date</a:t>
            </a:r>
            <a:r>
              <a:rPr sz="1800" spc="-70" dirty="0">
                <a:latin typeface="Arial"/>
                <a:cs typeface="Arial"/>
              </a:rPr>
              <a:t> </a:t>
            </a:r>
            <a:r>
              <a:rPr sz="1800" spc="-10" dirty="0">
                <a:latin typeface="Arial"/>
                <a:cs typeface="Arial"/>
              </a:rPr>
              <a:t>range</a:t>
            </a:r>
            <a:endParaRPr sz="1800">
              <a:latin typeface="Arial"/>
              <a:cs typeface="Arial"/>
            </a:endParaRPr>
          </a:p>
          <a:p>
            <a:pPr marL="352425" indent="-266700">
              <a:lnSpc>
                <a:spcPct val="100000"/>
              </a:lnSpc>
              <a:buAutoNum type="arabicParenR"/>
              <a:tabLst>
                <a:tab pos="353060" algn="l"/>
              </a:tabLst>
            </a:pPr>
            <a:r>
              <a:rPr sz="1800" spc="-5" dirty="0">
                <a:latin typeface="Arial"/>
                <a:cs typeface="Arial"/>
              </a:rPr>
              <a:t>Click</a:t>
            </a:r>
            <a:r>
              <a:rPr sz="1800" spc="-65" dirty="0">
                <a:latin typeface="Arial"/>
                <a:cs typeface="Arial"/>
              </a:rPr>
              <a:t> </a:t>
            </a:r>
            <a:r>
              <a:rPr sz="1800" spc="-5" dirty="0">
                <a:latin typeface="Arial"/>
                <a:cs typeface="Arial"/>
              </a:rPr>
              <a:t>Filter</a:t>
            </a:r>
            <a:endParaRPr sz="1800">
              <a:latin typeface="Arial"/>
              <a:cs typeface="Arial"/>
            </a:endParaRPr>
          </a:p>
        </p:txBody>
      </p:sp>
      <p:sp>
        <p:nvSpPr>
          <p:cNvPr id="12" name="object 12"/>
          <p:cNvSpPr/>
          <p:nvPr/>
        </p:nvSpPr>
        <p:spPr>
          <a:xfrm>
            <a:off x="8655891" y="2680204"/>
            <a:ext cx="488315" cy="496570"/>
          </a:xfrm>
          <a:custGeom>
            <a:avLst/>
            <a:gdLst/>
            <a:ahLst/>
            <a:cxnLst/>
            <a:rect l="l" t="t" r="r" b="b"/>
            <a:pathLst>
              <a:path w="488315" h="496569">
                <a:moveTo>
                  <a:pt x="7035" y="239128"/>
                </a:moveTo>
                <a:lnTo>
                  <a:pt x="0" y="489178"/>
                </a:lnTo>
                <a:lnTo>
                  <a:pt x="250037" y="496201"/>
                </a:lnTo>
                <a:lnTo>
                  <a:pt x="189293" y="431926"/>
                </a:lnTo>
                <a:lnTo>
                  <a:pt x="325266" y="303402"/>
                </a:lnTo>
                <a:lnTo>
                  <a:pt x="67792" y="303402"/>
                </a:lnTo>
                <a:lnTo>
                  <a:pt x="7035" y="239128"/>
                </a:lnTo>
                <a:close/>
              </a:path>
              <a:path w="488315" h="496569">
                <a:moveTo>
                  <a:pt x="388772" y="0"/>
                </a:moveTo>
                <a:lnTo>
                  <a:pt x="67792" y="303402"/>
                </a:lnTo>
                <a:lnTo>
                  <a:pt x="325266" y="303402"/>
                </a:lnTo>
                <a:lnTo>
                  <a:pt x="488111" y="149478"/>
                </a:lnTo>
                <a:lnTo>
                  <a:pt x="488111" y="105105"/>
                </a:lnTo>
                <a:lnTo>
                  <a:pt x="388772" y="0"/>
                </a:lnTo>
                <a:close/>
              </a:path>
            </a:pathLst>
          </a:custGeom>
          <a:solidFill>
            <a:srgbClr val="F9A451"/>
          </a:solidFill>
        </p:spPr>
        <p:txBody>
          <a:bodyPr wrap="square" lIns="0" tIns="0" rIns="0" bIns="0" rtlCol="0"/>
          <a:lstStyle/>
          <a:p>
            <a:endParaRPr/>
          </a:p>
        </p:txBody>
      </p:sp>
      <p:sp>
        <p:nvSpPr>
          <p:cNvPr id="13" name="object 13"/>
          <p:cNvSpPr/>
          <p:nvPr/>
        </p:nvSpPr>
        <p:spPr>
          <a:xfrm>
            <a:off x="99822" y="3696461"/>
            <a:ext cx="304800" cy="320040"/>
          </a:xfrm>
          <a:custGeom>
            <a:avLst/>
            <a:gdLst/>
            <a:ahLst/>
            <a:cxnLst/>
            <a:rect l="l" t="t" r="r" b="b"/>
            <a:pathLst>
              <a:path w="304800" h="320039">
                <a:moveTo>
                  <a:pt x="304800" y="320039"/>
                </a:moveTo>
                <a:lnTo>
                  <a:pt x="0" y="320039"/>
                </a:lnTo>
                <a:lnTo>
                  <a:pt x="0" y="0"/>
                </a:lnTo>
                <a:lnTo>
                  <a:pt x="304800" y="0"/>
                </a:lnTo>
                <a:lnTo>
                  <a:pt x="304800" y="320039"/>
                </a:lnTo>
                <a:close/>
              </a:path>
            </a:pathLst>
          </a:custGeom>
          <a:ln w="32003">
            <a:solidFill>
              <a:srgbClr val="EF7A08"/>
            </a:solidFill>
          </a:ln>
        </p:spPr>
        <p:txBody>
          <a:bodyPr wrap="square" lIns="0" tIns="0" rIns="0" bIns="0" rtlCol="0"/>
          <a:lstStyle/>
          <a:p>
            <a:endParaRPr/>
          </a:p>
        </p:txBody>
      </p:sp>
      <p:sp>
        <p:nvSpPr>
          <p:cNvPr id="14" name="object 14"/>
          <p:cNvSpPr/>
          <p:nvPr/>
        </p:nvSpPr>
        <p:spPr>
          <a:xfrm>
            <a:off x="772668" y="3502152"/>
            <a:ext cx="2627375" cy="108203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867155" y="3581400"/>
            <a:ext cx="2438400" cy="923925"/>
          </a:xfrm>
          <a:custGeom>
            <a:avLst/>
            <a:gdLst/>
            <a:ahLst/>
            <a:cxnLst/>
            <a:rect l="l" t="t" r="r" b="b"/>
            <a:pathLst>
              <a:path w="2438400" h="923925">
                <a:moveTo>
                  <a:pt x="0" y="0"/>
                </a:moveTo>
                <a:lnTo>
                  <a:pt x="2438399" y="0"/>
                </a:lnTo>
                <a:lnTo>
                  <a:pt x="2438399" y="923544"/>
                </a:lnTo>
                <a:lnTo>
                  <a:pt x="0" y="923544"/>
                </a:lnTo>
                <a:lnTo>
                  <a:pt x="0" y="0"/>
                </a:lnTo>
                <a:close/>
              </a:path>
            </a:pathLst>
          </a:custGeom>
          <a:solidFill>
            <a:srgbClr val="FFFFFF"/>
          </a:solidFill>
        </p:spPr>
        <p:txBody>
          <a:bodyPr wrap="square" lIns="0" tIns="0" rIns="0" bIns="0" rtlCol="0"/>
          <a:lstStyle/>
          <a:p>
            <a:endParaRPr/>
          </a:p>
        </p:txBody>
      </p:sp>
      <p:sp>
        <p:nvSpPr>
          <p:cNvPr id="16" name="object 16"/>
          <p:cNvSpPr txBox="1"/>
          <p:nvPr/>
        </p:nvSpPr>
        <p:spPr>
          <a:xfrm>
            <a:off x="867155" y="3581400"/>
            <a:ext cx="2438400" cy="923925"/>
          </a:xfrm>
          <a:prstGeom prst="rect">
            <a:avLst/>
          </a:prstGeom>
          <a:solidFill>
            <a:srgbClr val="FFFFFF"/>
          </a:solidFill>
          <a:ln w="9144">
            <a:solidFill>
              <a:srgbClr val="EF7A08"/>
            </a:solidFill>
          </a:ln>
        </p:spPr>
        <p:txBody>
          <a:bodyPr vert="horz" wrap="square" lIns="0" tIns="34925" rIns="0" bIns="0" rtlCol="0">
            <a:spAutoFit/>
          </a:bodyPr>
          <a:lstStyle/>
          <a:p>
            <a:pPr marL="429259" marR="302895" indent="-342900">
              <a:lnSpc>
                <a:spcPct val="100000"/>
              </a:lnSpc>
              <a:spcBef>
                <a:spcPts val="275"/>
              </a:spcBef>
              <a:buAutoNum type="arabicParenR"/>
              <a:tabLst>
                <a:tab pos="429895" algn="l"/>
              </a:tabLst>
            </a:pPr>
            <a:r>
              <a:rPr sz="1800" spc="-10" dirty="0">
                <a:latin typeface="Arial"/>
                <a:cs typeface="Arial"/>
              </a:rPr>
              <a:t>Check </a:t>
            </a:r>
            <a:r>
              <a:rPr sz="1800" spc="-5" dirty="0">
                <a:latin typeface="Arial"/>
                <a:cs typeface="Arial"/>
              </a:rPr>
              <a:t>the </a:t>
            </a:r>
            <a:r>
              <a:rPr sz="1800" spc="-15" dirty="0">
                <a:latin typeface="Arial"/>
                <a:cs typeface="Arial"/>
              </a:rPr>
              <a:t>box  </a:t>
            </a:r>
            <a:r>
              <a:rPr sz="1800" spc="-10" dirty="0">
                <a:latin typeface="Arial"/>
                <a:cs typeface="Arial"/>
              </a:rPr>
              <a:t>next </a:t>
            </a:r>
            <a:r>
              <a:rPr sz="1800" dirty="0">
                <a:latin typeface="Arial"/>
                <a:cs typeface="Arial"/>
              </a:rPr>
              <a:t>to </a:t>
            </a:r>
            <a:r>
              <a:rPr sz="1800" spc="-5" dirty="0">
                <a:latin typeface="Arial"/>
                <a:cs typeface="Arial"/>
              </a:rPr>
              <a:t>target</a:t>
            </a:r>
            <a:r>
              <a:rPr sz="1800" spc="-65" dirty="0">
                <a:latin typeface="Arial"/>
                <a:cs typeface="Arial"/>
              </a:rPr>
              <a:t> </a:t>
            </a:r>
            <a:r>
              <a:rPr sz="1800" spc="-5" dirty="0">
                <a:latin typeface="Arial"/>
                <a:cs typeface="Arial"/>
              </a:rPr>
              <a:t>file</a:t>
            </a:r>
            <a:endParaRPr sz="1800">
              <a:latin typeface="Arial"/>
              <a:cs typeface="Arial"/>
            </a:endParaRPr>
          </a:p>
          <a:p>
            <a:pPr marL="429259" indent="-342900">
              <a:lnSpc>
                <a:spcPct val="100000"/>
              </a:lnSpc>
              <a:buAutoNum type="arabicParenR"/>
              <a:tabLst>
                <a:tab pos="429895" algn="l"/>
              </a:tabLst>
            </a:pPr>
            <a:r>
              <a:rPr sz="1800" spc="-5" dirty="0">
                <a:latin typeface="Arial"/>
                <a:cs typeface="Arial"/>
              </a:rPr>
              <a:t>Click Delete</a:t>
            </a:r>
            <a:r>
              <a:rPr sz="1800" spc="-45" dirty="0">
                <a:latin typeface="Arial"/>
                <a:cs typeface="Arial"/>
              </a:rPr>
              <a:t> </a:t>
            </a:r>
            <a:r>
              <a:rPr sz="1800" spc="-5" dirty="0">
                <a:latin typeface="Arial"/>
                <a:cs typeface="Arial"/>
              </a:rPr>
              <a:t>files</a:t>
            </a:r>
            <a:endParaRPr sz="1800">
              <a:latin typeface="Arial"/>
              <a:cs typeface="Arial"/>
            </a:endParaRPr>
          </a:p>
        </p:txBody>
      </p:sp>
      <p:sp>
        <p:nvSpPr>
          <p:cNvPr id="17" name="object 17"/>
          <p:cNvSpPr/>
          <p:nvPr/>
        </p:nvSpPr>
        <p:spPr>
          <a:xfrm>
            <a:off x="1515427" y="2658896"/>
            <a:ext cx="510540" cy="496570"/>
          </a:xfrm>
          <a:custGeom>
            <a:avLst/>
            <a:gdLst/>
            <a:ahLst/>
            <a:cxnLst/>
            <a:rect l="l" t="t" r="r" b="b"/>
            <a:pathLst>
              <a:path w="510539" h="496569">
                <a:moveTo>
                  <a:pt x="7035" y="239128"/>
                </a:moveTo>
                <a:lnTo>
                  <a:pt x="0" y="489165"/>
                </a:lnTo>
                <a:lnTo>
                  <a:pt x="250037" y="496201"/>
                </a:lnTo>
                <a:lnTo>
                  <a:pt x="189293" y="431939"/>
                </a:lnTo>
                <a:lnTo>
                  <a:pt x="325271" y="303403"/>
                </a:lnTo>
                <a:lnTo>
                  <a:pt x="67792" y="303403"/>
                </a:lnTo>
                <a:lnTo>
                  <a:pt x="7035" y="239128"/>
                </a:lnTo>
                <a:close/>
              </a:path>
              <a:path w="510539" h="496569">
                <a:moveTo>
                  <a:pt x="388759" y="0"/>
                </a:moveTo>
                <a:lnTo>
                  <a:pt x="67792" y="303403"/>
                </a:lnTo>
                <a:lnTo>
                  <a:pt x="325271" y="303403"/>
                </a:lnTo>
                <a:lnTo>
                  <a:pt x="510260" y="128536"/>
                </a:lnTo>
                <a:lnTo>
                  <a:pt x="388759" y="0"/>
                </a:lnTo>
                <a:close/>
              </a:path>
            </a:pathLst>
          </a:custGeom>
          <a:solidFill>
            <a:srgbClr val="F9A451"/>
          </a:solidFill>
        </p:spPr>
        <p:txBody>
          <a:bodyPr wrap="square" lIns="0" tIns="0" rIns="0" bIns="0" rtlCol="0"/>
          <a:lstStyle/>
          <a:p>
            <a:endParaRPr/>
          </a:p>
        </p:txBody>
      </p:sp>
      <p:sp>
        <p:nvSpPr>
          <p:cNvPr id="19" name="Slide Number Placeholder 18">
            <a:extLst>
              <a:ext uri="{FF2B5EF4-FFF2-40B4-BE49-F238E27FC236}">
                <a16:creationId xmlns:a16="http://schemas.microsoft.com/office/drawing/2014/main" id="{5719834D-89A2-4AA3-94CD-C2398425E19B}"/>
              </a:ext>
            </a:extLst>
          </p:cNvPr>
          <p:cNvSpPr>
            <a:spLocks noGrp="1"/>
          </p:cNvSpPr>
          <p:nvPr>
            <p:ph type="sldNum" sz="quarter" idx="7"/>
          </p:nvPr>
        </p:nvSpPr>
        <p:spPr/>
        <p:txBody>
          <a:bodyPr/>
          <a:lstStyle/>
          <a:p>
            <a:fld id="{B6F15528-21DE-4FAA-801E-634DDDAF4B2B}"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25295" y="3206495"/>
            <a:ext cx="6736079" cy="230733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54836" y="3293364"/>
            <a:ext cx="6477025" cy="214311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0" y="1982723"/>
            <a:ext cx="9144000" cy="113537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18872" y="2057400"/>
            <a:ext cx="8949229" cy="991181"/>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877561" y="2134361"/>
            <a:ext cx="1143000" cy="417830"/>
          </a:xfrm>
          <a:custGeom>
            <a:avLst/>
            <a:gdLst/>
            <a:ahLst/>
            <a:cxnLst/>
            <a:rect l="l" t="t" r="r" b="b"/>
            <a:pathLst>
              <a:path w="1143000" h="417830">
                <a:moveTo>
                  <a:pt x="1143000" y="417575"/>
                </a:moveTo>
                <a:lnTo>
                  <a:pt x="0" y="417575"/>
                </a:lnTo>
                <a:lnTo>
                  <a:pt x="0" y="0"/>
                </a:lnTo>
                <a:lnTo>
                  <a:pt x="1143000" y="0"/>
                </a:lnTo>
                <a:lnTo>
                  <a:pt x="1143000" y="417575"/>
                </a:lnTo>
                <a:close/>
              </a:path>
            </a:pathLst>
          </a:custGeom>
          <a:ln w="32004">
            <a:solidFill>
              <a:srgbClr val="EF7A08"/>
            </a:solidFill>
          </a:ln>
        </p:spPr>
        <p:txBody>
          <a:bodyPr wrap="square" lIns="0" tIns="0" rIns="0" bIns="0" rtlCol="0"/>
          <a:lstStyle/>
          <a:p>
            <a:endParaRPr/>
          </a:p>
        </p:txBody>
      </p:sp>
      <p:sp>
        <p:nvSpPr>
          <p:cNvPr id="11" name="object 11"/>
          <p:cNvSpPr/>
          <p:nvPr/>
        </p:nvSpPr>
        <p:spPr>
          <a:xfrm>
            <a:off x="1355597" y="4258817"/>
            <a:ext cx="1038225" cy="701040"/>
          </a:xfrm>
          <a:custGeom>
            <a:avLst/>
            <a:gdLst/>
            <a:ahLst/>
            <a:cxnLst/>
            <a:rect l="l" t="t" r="r" b="b"/>
            <a:pathLst>
              <a:path w="1038225" h="701039">
                <a:moveTo>
                  <a:pt x="1037844" y="701040"/>
                </a:moveTo>
                <a:lnTo>
                  <a:pt x="0" y="701040"/>
                </a:lnTo>
                <a:lnTo>
                  <a:pt x="0" y="0"/>
                </a:lnTo>
                <a:lnTo>
                  <a:pt x="1037844" y="0"/>
                </a:lnTo>
                <a:lnTo>
                  <a:pt x="1037844" y="701040"/>
                </a:lnTo>
                <a:close/>
              </a:path>
            </a:pathLst>
          </a:custGeom>
          <a:ln w="32004">
            <a:solidFill>
              <a:srgbClr val="EF7A08"/>
            </a:solidFill>
          </a:ln>
        </p:spPr>
        <p:txBody>
          <a:bodyPr wrap="square" lIns="0" tIns="0" rIns="0" bIns="0" rtlCol="0"/>
          <a:lstStyle/>
          <a:p>
            <a:endParaRPr/>
          </a:p>
        </p:txBody>
      </p:sp>
      <p:sp>
        <p:nvSpPr>
          <p:cNvPr id="12" name="object 12"/>
          <p:cNvSpPr/>
          <p:nvPr/>
        </p:nvSpPr>
        <p:spPr>
          <a:xfrm>
            <a:off x="2039111" y="5623559"/>
            <a:ext cx="5065775" cy="515111"/>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157983" y="5696711"/>
            <a:ext cx="4828540" cy="368935"/>
          </a:xfrm>
          <a:custGeom>
            <a:avLst/>
            <a:gdLst/>
            <a:ahLst/>
            <a:cxnLst/>
            <a:rect l="l" t="t" r="r" b="b"/>
            <a:pathLst>
              <a:path w="4828540" h="368935">
                <a:moveTo>
                  <a:pt x="0" y="0"/>
                </a:moveTo>
                <a:lnTo>
                  <a:pt x="4828032" y="0"/>
                </a:lnTo>
                <a:lnTo>
                  <a:pt x="4828032" y="368808"/>
                </a:lnTo>
                <a:lnTo>
                  <a:pt x="0" y="368808"/>
                </a:lnTo>
                <a:lnTo>
                  <a:pt x="0" y="0"/>
                </a:lnTo>
                <a:close/>
              </a:path>
            </a:pathLst>
          </a:custGeom>
          <a:solidFill>
            <a:srgbClr val="FFFFFF"/>
          </a:solidFill>
        </p:spPr>
        <p:txBody>
          <a:bodyPr wrap="square" lIns="0" tIns="0" rIns="0" bIns="0" rtlCol="0"/>
          <a:lstStyle/>
          <a:p>
            <a:endParaRPr/>
          </a:p>
        </p:txBody>
      </p:sp>
      <p:sp>
        <p:nvSpPr>
          <p:cNvPr id="14" name="object 14"/>
          <p:cNvSpPr txBox="1"/>
          <p:nvPr/>
        </p:nvSpPr>
        <p:spPr>
          <a:xfrm>
            <a:off x="2157983" y="5696711"/>
            <a:ext cx="4828540" cy="368935"/>
          </a:xfrm>
          <a:prstGeom prst="rect">
            <a:avLst/>
          </a:prstGeom>
          <a:ln w="9144">
            <a:solidFill>
              <a:srgbClr val="EF7A08"/>
            </a:solidFill>
          </a:ln>
        </p:spPr>
        <p:txBody>
          <a:bodyPr vert="horz" wrap="square" lIns="0" tIns="34925" rIns="0" bIns="0" rtlCol="0">
            <a:spAutoFit/>
          </a:bodyPr>
          <a:lstStyle/>
          <a:p>
            <a:pPr marL="86995">
              <a:lnSpc>
                <a:spcPct val="100000"/>
              </a:lnSpc>
              <a:spcBef>
                <a:spcPts val="275"/>
              </a:spcBef>
            </a:pPr>
            <a:r>
              <a:rPr sz="1800" spc="-5" dirty="0">
                <a:latin typeface="Arial"/>
                <a:cs typeface="Arial"/>
              </a:rPr>
              <a:t>User can search </a:t>
            </a:r>
            <a:r>
              <a:rPr sz="1800" spc="-10" dirty="0">
                <a:latin typeface="Arial"/>
                <a:cs typeface="Arial"/>
              </a:rPr>
              <a:t>by </a:t>
            </a:r>
            <a:r>
              <a:rPr sz="1800" spc="-5" dirty="0">
                <a:latin typeface="Arial"/>
                <a:cs typeface="Arial"/>
              </a:rPr>
              <a:t>File </a:t>
            </a:r>
            <a:r>
              <a:rPr sz="1800" dirty="0">
                <a:latin typeface="Arial"/>
                <a:cs typeface="Arial"/>
              </a:rPr>
              <a:t>ID </a:t>
            </a:r>
            <a:r>
              <a:rPr sz="1800" spc="-10" dirty="0">
                <a:latin typeface="Arial"/>
                <a:cs typeface="Arial"/>
              </a:rPr>
              <a:t>or </a:t>
            </a:r>
            <a:r>
              <a:rPr sz="1800" spc="-5" dirty="0">
                <a:latin typeface="Arial"/>
                <a:cs typeface="Arial"/>
              </a:rPr>
              <a:t>File</a:t>
            </a:r>
            <a:r>
              <a:rPr sz="1800" spc="10" dirty="0">
                <a:latin typeface="Arial"/>
                <a:cs typeface="Arial"/>
              </a:rPr>
              <a:t> </a:t>
            </a:r>
            <a:r>
              <a:rPr sz="1800" spc="-5" dirty="0">
                <a:latin typeface="Arial"/>
                <a:cs typeface="Arial"/>
              </a:rPr>
              <a:t>Name</a:t>
            </a:r>
            <a:endParaRPr sz="1800">
              <a:latin typeface="Arial"/>
              <a:cs typeface="Arial"/>
            </a:endParaRPr>
          </a:p>
        </p:txBody>
      </p:sp>
      <p:sp>
        <p:nvSpPr>
          <p:cNvPr id="15" name="object 1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File Manager </a:t>
            </a:r>
            <a:r>
              <a:rPr dirty="0"/>
              <a:t>Search</a:t>
            </a:r>
            <a:r>
              <a:rPr spc="35" dirty="0"/>
              <a:t> </a:t>
            </a:r>
            <a:r>
              <a:rPr spc="-70" dirty="0"/>
              <a:t>Tab</a:t>
            </a:r>
          </a:p>
        </p:txBody>
      </p:sp>
      <p:sp>
        <p:nvSpPr>
          <p:cNvPr id="17" name="Slide Number Placeholder 16">
            <a:extLst>
              <a:ext uri="{FF2B5EF4-FFF2-40B4-BE49-F238E27FC236}">
                <a16:creationId xmlns:a16="http://schemas.microsoft.com/office/drawing/2014/main" id="{0D31232E-6DC7-4A84-930A-0D3BD34A0B1C}"/>
              </a:ext>
            </a:extLst>
          </p:cNvPr>
          <p:cNvSpPr>
            <a:spLocks noGrp="1"/>
          </p:cNvSpPr>
          <p:nvPr>
            <p:ph type="sldNum" sz="quarter" idx="7"/>
          </p:nvPr>
        </p:nvSpPr>
        <p:spPr/>
        <p:txBody>
          <a:bodyPr/>
          <a:lstStyle/>
          <a:p>
            <a:fld id="{B6F15528-21DE-4FAA-801E-634DDDAF4B2B}"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2209800"/>
            <a:ext cx="8954355" cy="329878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902964" y="3878579"/>
            <a:ext cx="4146803" cy="262280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018026" y="3978554"/>
            <a:ext cx="3917315" cy="2423160"/>
          </a:xfrm>
          <a:custGeom>
            <a:avLst/>
            <a:gdLst/>
            <a:ahLst/>
            <a:cxnLst/>
            <a:rect l="l" t="t" r="r" b="b"/>
            <a:pathLst>
              <a:path w="3917315" h="2423160">
                <a:moveTo>
                  <a:pt x="3831336" y="518007"/>
                </a:moveTo>
                <a:lnTo>
                  <a:pt x="0" y="518007"/>
                </a:lnTo>
                <a:lnTo>
                  <a:pt x="0" y="2423007"/>
                </a:lnTo>
                <a:lnTo>
                  <a:pt x="3831336" y="2423007"/>
                </a:lnTo>
                <a:lnTo>
                  <a:pt x="3831336" y="518007"/>
                </a:lnTo>
                <a:close/>
              </a:path>
              <a:path w="3917315" h="2423160">
                <a:moveTo>
                  <a:pt x="3917315" y="0"/>
                </a:moveTo>
                <a:lnTo>
                  <a:pt x="2234946" y="518007"/>
                </a:lnTo>
                <a:lnTo>
                  <a:pt x="3192780" y="518007"/>
                </a:lnTo>
                <a:lnTo>
                  <a:pt x="3917315" y="0"/>
                </a:lnTo>
                <a:close/>
              </a:path>
            </a:pathLst>
          </a:custGeom>
          <a:solidFill>
            <a:srgbClr val="FFFFFF"/>
          </a:solidFill>
        </p:spPr>
        <p:txBody>
          <a:bodyPr wrap="square" lIns="0" tIns="0" rIns="0" bIns="0" rtlCol="0"/>
          <a:lstStyle/>
          <a:p>
            <a:endParaRPr/>
          </a:p>
        </p:txBody>
      </p:sp>
      <p:sp>
        <p:nvSpPr>
          <p:cNvPr id="8" name="object 8"/>
          <p:cNvSpPr/>
          <p:nvPr/>
        </p:nvSpPr>
        <p:spPr>
          <a:xfrm>
            <a:off x="4018026" y="3978554"/>
            <a:ext cx="3917315" cy="2423160"/>
          </a:xfrm>
          <a:custGeom>
            <a:avLst/>
            <a:gdLst/>
            <a:ahLst/>
            <a:cxnLst/>
            <a:rect l="l" t="t" r="r" b="b"/>
            <a:pathLst>
              <a:path w="3917315" h="2423160">
                <a:moveTo>
                  <a:pt x="0" y="518007"/>
                </a:moveTo>
                <a:lnTo>
                  <a:pt x="2234946" y="518007"/>
                </a:lnTo>
                <a:lnTo>
                  <a:pt x="3917315" y="0"/>
                </a:lnTo>
                <a:lnTo>
                  <a:pt x="3192780" y="518007"/>
                </a:lnTo>
                <a:lnTo>
                  <a:pt x="3831336" y="518007"/>
                </a:lnTo>
                <a:lnTo>
                  <a:pt x="3831336" y="835507"/>
                </a:lnTo>
                <a:lnTo>
                  <a:pt x="3831336" y="1311757"/>
                </a:lnTo>
                <a:lnTo>
                  <a:pt x="3831336" y="2423007"/>
                </a:lnTo>
                <a:lnTo>
                  <a:pt x="3192780" y="2423007"/>
                </a:lnTo>
                <a:lnTo>
                  <a:pt x="2234946" y="2423007"/>
                </a:lnTo>
                <a:lnTo>
                  <a:pt x="0" y="2423007"/>
                </a:lnTo>
                <a:lnTo>
                  <a:pt x="0" y="1311757"/>
                </a:lnTo>
                <a:lnTo>
                  <a:pt x="0" y="835507"/>
                </a:lnTo>
                <a:lnTo>
                  <a:pt x="0" y="518007"/>
                </a:lnTo>
                <a:close/>
              </a:path>
            </a:pathLst>
          </a:custGeom>
          <a:ln w="19812">
            <a:solidFill>
              <a:srgbClr val="0082C8"/>
            </a:solidFill>
          </a:ln>
        </p:spPr>
        <p:txBody>
          <a:bodyPr wrap="square" lIns="0" tIns="0" rIns="0" bIns="0" rtlCol="0"/>
          <a:lstStyle/>
          <a:p>
            <a:endParaRPr/>
          </a:p>
        </p:txBody>
      </p:sp>
      <p:sp>
        <p:nvSpPr>
          <p:cNvPr id="9" name="object 9"/>
          <p:cNvSpPr/>
          <p:nvPr/>
        </p:nvSpPr>
        <p:spPr>
          <a:xfrm>
            <a:off x="4361687" y="5024627"/>
            <a:ext cx="586739" cy="69494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440935" y="5105400"/>
            <a:ext cx="428243" cy="53339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436364" y="5100828"/>
            <a:ext cx="437515" cy="542925"/>
          </a:xfrm>
          <a:custGeom>
            <a:avLst/>
            <a:gdLst/>
            <a:ahLst/>
            <a:cxnLst/>
            <a:rect l="l" t="t" r="r" b="b"/>
            <a:pathLst>
              <a:path w="437514" h="542925">
                <a:moveTo>
                  <a:pt x="0" y="0"/>
                </a:moveTo>
                <a:lnTo>
                  <a:pt x="437388" y="0"/>
                </a:lnTo>
                <a:lnTo>
                  <a:pt x="437388" y="542544"/>
                </a:lnTo>
                <a:lnTo>
                  <a:pt x="0" y="542544"/>
                </a:lnTo>
                <a:lnTo>
                  <a:pt x="0" y="0"/>
                </a:lnTo>
                <a:close/>
              </a:path>
            </a:pathLst>
          </a:custGeom>
          <a:ln w="9144">
            <a:solidFill>
              <a:srgbClr val="0082C8"/>
            </a:solidFill>
          </a:ln>
        </p:spPr>
        <p:txBody>
          <a:bodyPr wrap="square" lIns="0" tIns="0" rIns="0" bIns="0" rtlCol="0"/>
          <a:lstStyle/>
          <a:p>
            <a:endParaRPr/>
          </a:p>
        </p:txBody>
      </p:sp>
      <p:sp>
        <p:nvSpPr>
          <p:cNvPr id="12" name="object 12"/>
          <p:cNvSpPr/>
          <p:nvPr/>
        </p:nvSpPr>
        <p:spPr>
          <a:xfrm>
            <a:off x="6016752" y="5077980"/>
            <a:ext cx="615695" cy="615683"/>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6096000" y="5157215"/>
            <a:ext cx="457200" cy="45720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6091428" y="5152644"/>
            <a:ext cx="466725" cy="466725"/>
          </a:xfrm>
          <a:custGeom>
            <a:avLst/>
            <a:gdLst/>
            <a:ahLst/>
            <a:cxnLst/>
            <a:rect l="l" t="t" r="r" b="b"/>
            <a:pathLst>
              <a:path w="466725" h="466725">
                <a:moveTo>
                  <a:pt x="0" y="0"/>
                </a:moveTo>
                <a:lnTo>
                  <a:pt x="466344" y="0"/>
                </a:lnTo>
                <a:lnTo>
                  <a:pt x="466344" y="466343"/>
                </a:lnTo>
                <a:lnTo>
                  <a:pt x="0" y="466343"/>
                </a:lnTo>
                <a:lnTo>
                  <a:pt x="0" y="0"/>
                </a:lnTo>
                <a:close/>
              </a:path>
            </a:pathLst>
          </a:custGeom>
          <a:ln w="9143">
            <a:solidFill>
              <a:srgbClr val="0082C8"/>
            </a:solidFill>
          </a:ln>
        </p:spPr>
        <p:txBody>
          <a:bodyPr wrap="square" lIns="0" tIns="0" rIns="0" bIns="0" rtlCol="0"/>
          <a:lstStyle/>
          <a:p>
            <a:endParaRPr/>
          </a:p>
        </p:txBody>
      </p:sp>
      <p:sp>
        <p:nvSpPr>
          <p:cNvPr id="15" name="object 15"/>
          <p:cNvSpPr/>
          <p:nvPr/>
        </p:nvSpPr>
        <p:spPr>
          <a:xfrm>
            <a:off x="6931152" y="5026151"/>
            <a:ext cx="615695" cy="615695"/>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7010400" y="5105399"/>
            <a:ext cx="457200" cy="45720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7005828" y="5100828"/>
            <a:ext cx="466725" cy="466725"/>
          </a:xfrm>
          <a:custGeom>
            <a:avLst/>
            <a:gdLst/>
            <a:ahLst/>
            <a:cxnLst/>
            <a:rect l="l" t="t" r="r" b="b"/>
            <a:pathLst>
              <a:path w="466725" h="466725">
                <a:moveTo>
                  <a:pt x="0" y="0"/>
                </a:moveTo>
                <a:lnTo>
                  <a:pt x="466344" y="0"/>
                </a:lnTo>
                <a:lnTo>
                  <a:pt x="466344" y="466344"/>
                </a:lnTo>
                <a:lnTo>
                  <a:pt x="0" y="466344"/>
                </a:lnTo>
                <a:lnTo>
                  <a:pt x="0" y="0"/>
                </a:lnTo>
                <a:close/>
              </a:path>
            </a:pathLst>
          </a:custGeom>
          <a:ln w="9143">
            <a:solidFill>
              <a:srgbClr val="0082C8"/>
            </a:solidFill>
          </a:ln>
        </p:spPr>
        <p:txBody>
          <a:bodyPr wrap="square" lIns="0" tIns="0" rIns="0" bIns="0" rtlCol="0"/>
          <a:lstStyle/>
          <a:p>
            <a:endParaRPr/>
          </a:p>
        </p:txBody>
      </p:sp>
      <p:sp>
        <p:nvSpPr>
          <p:cNvPr id="18" name="object 18"/>
          <p:cNvSpPr txBox="1"/>
          <p:nvPr/>
        </p:nvSpPr>
        <p:spPr>
          <a:xfrm>
            <a:off x="4125266" y="5832347"/>
            <a:ext cx="848994" cy="377190"/>
          </a:xfrm>
          <a:prstGeom prst="rect">
            <a:avLst/>
          </a:prstGeom>
        </p:spPr>
        <p:txBody>
          <a:bodyPr vert="horz" wrap="square" lIns="0" tIns="0" rIns="0" bIns="0" rtlCol="0">
            <a:spAutoFit/>
          </a:bodyPr>
          <a:lstStyle/>
          <a:p>
            <a:pPr marL="12700" marR="5080" indent="280035">
              <a:lnSpc>
                <a:spcPct val="100000"/>
              </a:lnSpc>
            </a:pPr>
            <a:r>
              <a:rPr sz="1200" b="1" spc="-5" dirty="0">
                <a:latin typeface="Arial"/>
                <a:cs typeface="Arial"/>
              </a:rPr>
              <a:t>File  </a:t>
            </a:r>
            <a:r>
              <a:rPr sz="1200" b="1" dirty="0">
                <a:latin typeface="Arial"/>
                <a:cs typeface="Arial"/>
              </a:rPr>
              <a:t>P</a:t>
            </a:r>
            <a:r>
              <a:rPr sz="1200" b="1" spc="-5" dirty="0">
                <a:latin typeface="Arial"/>
                <a:cs typeface="Arial"/>
              </a:rPr>
              <a:t>roces</a:t>
            </a:r>
            <a:r>
              <a:rPr sz="1200" b="1" spc="-15" dirty="0">
                <a:latin typeface="Arial"/>
                <a:cs typeface="Arial"/>
              </a:rPr>
              <a:t>s</a:t>
            </a:r>
            <a:r>
              <a:rPr sz="1200" b="1" dirty="0">
                <a:latin typeface="Arial"/>
                <a:cs typeface="Arial"/>
              </a:rPr>
              <a:t>i</a:t>
            </a:r>
            <a:r>
              <a:rPr sz="1200" b="1" spc="-5" dirty="0">
                <a:latin typeface="Arial"/>
                <a:cs typeface="Arial"/>
              </a:rPr>
              <a:t>n</a:t>
            </a:r>
            <a:r>
              <a:rPr sz="1200" b="1" dirty="0">
                <a:latin typeface="Arial"/>
                <a:cs typeface="Arial"/>
              </a:rPr>
              <a:t>g</a:t>
            </a:r>
            <a:endParaRPr sz="1200">
              <a:latin typeface="Arial"/>
              <a:cs typeface="Arial"/>
            </a:endParaRPr>
          </a:p>
        </p:txBody>
      </p:sp>
      <p:sp>
        <p:nvSpPr>
          <p:cNvPr id="19" name="object 19"/>
          <p:cNvSpPr txBox="1"/>
          <p:nvPr/>
        </p:nvSpPr>
        <p:spPr>
          <a:xfrm>
            <a:off x="5949798" y="5827928"/>
            <a:ext cx="748030" cy="377190"/>
          </a:xfrm>
          <a:prstGeom prst="rect">
            <a:avLst/>
          </a:prstGeom>
        </p:spPr>
        <p:txBody>
          <a:bodyPr vert="horz" wrap="square" lIns="0" tIns="0" rIns="0" bIns="0" rtlCol="0">
            <a:spAutoFit/>
          </a:bodyPr>
          <a:lstStyle/>
          <a:p>
            <a:pPr marL="259079" marR="5080" indent="-247015">
              <a:lnSpc>
                <a:spcPct val="100000"/>
              </a:lnSpc>
            </a:pPr>
            <a:r>
              <a:rPr sz="1200" b="1" spc="-60" dirty="0">
                <a:latin typeface="Arial"/>
                <a:cs typeface="Arial"/>
              </a:rPr>
              <a:t>V</a:t>
            </a:r>
            <a:r>
              <a:rPr sz="1200" b="1" spc="-5" dirty="0">
                <a:latin typeface="Arial"/>
                <a:cs typeface="Arial"/>
              </a:rPr>
              <a:t>a</a:t>
            </a:r>
            <a:r>
              <a:rPr sz="1200" b="1" dirty="0">
                <a:latin typeface="Arial"/>
                <a:cs typeface="Arial"/>
              </a:rPr>
              <a:t>li</a:t>
            </a:r>
            <a:r>
              <a:rPr sz="1200" b="1" spc="-5" dirty="0">
                <a:latin typeface="Arial"/>
                <a:cs typeface="Arial"/>
              </a:rPr>
              <a:t>d</a:t>
            </a:r>
            <a:r>
              <a:rPr sz="1200" b="1" dirty="0">
                <a:latin typeface="Arial"/>
                <a:cs typeface="Arial"/>
              </a:rPr>
              <a:t>a</a:t>
            </a:r>
            <a:r>
              <a:rPr sz="1200" b="1" spc="-5" dirty="0">
                <a:latin typeface="Arial"/>
                <a:cs typeface="Arial"/>
              </a:rPr>
              <a:t>t</a:t>
            </a:r>
            <a:r>
              <a:rPr sz="1200" b="1" dirty="0">
                <a:latin typeface="Arial"/>
                <a:cs typeface="Arial"/>
              </a:rPr>
              <a:t>i</a:t>
            </a:r>
            <a:r>
              <a:rPr sz="1200" b="1" spc="-5" dirty="0">
                <a:latin typeface="Arial"/>
                <a:cs typeface="Arial"/>
              </a:rPr>
              <a:t>on  </a:t>
            </a:r>
            <a:r>
              <a:rPr sz="1200" b="1" dirty="0">
                <a:latin typeface="Arial"/>
                <a:cs typeface="Arial"/>
              </a:rPr>
              <a:t>OK</a:t>
            </a:r>
            <a:endParaRPr sz="1200">
              <a:latin typeface="Arial"/>
              <a:cs typeface="Arial"/>
            </a:endParaRPr>
          </a:p>
        </p:txBody>
      </p:sp>
      <p:sp>
        <p:nvSpPr>
          <p:cNvPr id="20" name="object 20"/>
          <p:cNvSpPr txBox="1"/>
          <p:nvPr/>
        </p:nvSpPr>
        <p:spPr>
          <a:xfrm>
            <a:off x="6978498" y="5832347"/>
            <a:ext cx="748030" cy="377190"/>
          </a:xfrm>
          <a:prstGeom prst="rect">
            <a:avLst/>
          </a:prstGeom>
        </p:spPr>
        <p:txBody>
          <a:bodyPr vert="horz" wrap="square" lIns="0" tIns="0" rIns="0" bIns="0" rtlCol="0">
            <a:spAutoFit/>
          </a:bodyPr>
          <a:lstStyle/>
          <a:p>
            <a:pPr marL="152400" marR="5080" indent="-140335">
              <a:lnSpc>
                <a:spcPct val="100000"/>
              </a:lnSpc>
            </a:pPr>
            <a:r>
              <a:rPr sz="1200" b="1" spc="-60" dirty="0">
                <a:latin typeface="Arial"/>
                <a:cs typeface="Arial"/>
              </a:rPr>
              <a:t>V</a:t>
            </a:r>
            <a:r>
              <a:rPr sz="1200" b="1" spc="-5" dirty="0">
                <a:latin typeface="Arial"/>
                <a:cs typeface="Arial"/>
              </a:rPr>
              <a:t>a</a:t>
            </a:r>
            <a:r>
              <a:rPr sz="1200" b="1" dirty="0">
                <a:latin typeface="Arial"/>
                <a:cs typeface="Arial"/>
              </a:rPr>
              <a:t>li</a:t>
            </a:r>
            <a:r>
              <a:rPr sz="1200" b="1" spc="-5" dirty="0">
                <a:latin typeface="Arial"/>
                <a:cs typeface="Arial"/>
              </a:rPr>
              <a:t>d</a:t>
            </a:r>
            <a:r>
              <a:rPr sz="1200" b="1" dirty="0">
                <a:latin typeface="Arial"/>
                <a:cs typeface="Arial"/>
              </a:rPr>
              <a:t>a</a:t>
            </a:r>
            <a:r>
              <a:rPr sz="1200" b="1" spc="-5" dirty="0">
                <a:latin typeface="Arial"/>
                <a:cs typeface="Arial"/>
              </a:rPr>
              <a:t>t</a:t>
            </a:r>
            <a:r>
              <a:rPr sz="1200" b="1" dirty="0">
                <a:latin typeface="Arial"/>
                <a:cs typeface="Arial"/>
              </a:rPr>
              <a:t>i</a:t>
            </a:r>
            <a:r>
              <a:rPr sz="1200" b="1" spc="-5" dirty="0">
                <a:latin typeface="Arial"/>
                <a:cs typeface="Arial"/>
              </a:rPr>
              <a:t>on  Failed</a:t>
            </a:r>
            <a:endParaRPr sz="1200">
              <a:latin typeface="Arial"/>
              <a:cs typeface="Arial"/>
            </a:endParaRPr>
          </a:p>
        </p:txBody>
      </p:sp>
      <p:sp>
        <p:nvSpPr>
          <p:cNvPr id="21" name="object 21"/>
          <p:cNvSpPr/>
          <p:nvPr/>
        </p:nvSpPr>
        <p:spPr>
          <a:xfrm>
            <a:off x="5209031" y="5030723"/>
            <a:ext cx="541019" cy="710183"/>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5288280" y="5111496"/>
            <a:ext cx="398809" cy="554177"/>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5283708" y="5106923"/>
            <a:ext cx="391795" cy="558165"/>
          </a:xfrm>
          <a:custGeom>
            <a:avLst/>
            <a:gdLst/>
            <a:ahLst/>
            <a:cxnLst/>
            <a:rect l="l" t="t" r="r" b="b"/>
            <a:pathLst>
              <a:path w="391795" h="558164">
                <a:moveTo>
                  <a:pt x="0" y="0"/>
                </a:moveTo>
                <a:lnTo>
                  <a:pt x="391667" y="0"/>
                </a:lnTo>
                <a:lnTo>
                  <a:pt x="391667" y="557784"/>
                </a:lnTo>
                <a:lnTo>
                  <a:pt x="0" y="557784"/>
                </a:lnTo>
                <a:lnTo>
                  <a:pt x="0" y="0"/>
                </a:lnTo>
                <a:close/>
              </a:path>
            </a:pathLst>
          </a:custGeom>
          <a:ln w="9144">
            <a:solidFill>
              <a:srgbClr val="0082C8"/>
            </a:solidFill>
          </a:ln>
        </p:spPr>
        <p:txBody>
          <a:bodyPr wrap="square" lIns="0" tIns="0" rIns="0" bIns="0" rtlCol="0"/>
          <a:lstStyle/>
          <a:p>
            <a:endParaRPr/>
          </a:p>
        </p:txBody>
      </p:sp>
      <p:sp>
        <p:nvSpPr>
          <p:cNvPr id="24" name="object 24"/>
          <p:cNvSpPr txBox="1"/>
          <p:nvPr/>
        </p:nvSpPr>
        <p:spPr>
          <a:xfrm>
            <a:off x="5117750" y="5832347"/>
            <a:ext cx="661670" cy="377190"/>
          </a:xfrm>
          <a:prstGeom prst="rect">
            <a:avLst/>
          </a:prstGeom>
        </p:spPr>
        <p:txBody>
          <a:bodyPr vert="horz" wrap="square" lIns="0" tIns="0" rIns="0" bIns="0" rtlCol="0">
            <a:spAutoFit/>
          </a:bodyPr>
          <a:lstStyle/>
          <a:p>
            <a:pPr marL="12700" marR="5080" indent="185420">
              <a:lnSpc>
                <a:spcPct val="100000"/>
              </a:lnSpc>
            </a:pPr>
            <a:r>
              <a:rPr sz="1200" b="1" spc="-5" dirty="0">
                <a:latin typeface="Arial"/>
                <a:cs typeface="Arial"/>
              </a:rPr>
              <a:t>File  </a:t>
            </a:r>
            <a:r>
              <a:rPr sz="1200" b="1" spc="-10" dirty="0">
                <a:latin typeface="Arial"/>
                <a:cs typeface="Arial"/>
              </a:rPr>
              <a:t>R</a:t>
            </a:r>
            <a:r>
              <a:rPr sz="1200" b="1" dirty="0">
                <a:latin typeface="Arial"/>
                <a:cs typeface="Arial"/>
              </a:rPr>
              <a:t>e</a:t>
            </a:r>
            <a:r>
              <a:rPr sz="1200" b="1" spc="-10" dirty="0">
                <a:latin typeface="Arial"/>
                <a:cs typeface="Arial"/>
              </a:rPr>
              <a:t>j</a:t>
            </a:r>
            <a:r>
              <a:rPr sz="1200" b="1" spc="-5" dirty="0">
                <a:latin typeface="Arial"/>
                <a:cs typeface="Arial"/>
              </a:rPr>
              <a:t>ect</a:t>
            </a:r>
            <a:r>
              <a:rPr sz="1200" b="1" dirty="0">
                <a:latin typeface="Arial"/>
                <a:cs typeface="Arial"/>
              </a:rPr>
              <a:t>ed</a:t>
            </a:r>
            <a:endParaRPr sz="1200">
              <a:latin typeface="Arial"/>
              <a:cs typeface="Arial"/>
            </a:endParaRPr>
          </a:p>
        </p:txBody>
      </p:sp>
      <p:sp>
        <p:nvSpPr>
          <p:cNvPr id="25" name="object 25"/>
          <p:cNvSpPr txBox="1"/>
          <p:nvPr/>
        </p:nvSpPr>
        <p:spPr>
          <a:xfrm>
            <a:off x="4803140" y="4658226"/>
            <a:ext cx="110363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File</a:t>
            </a:r>
            <a:r>
              <a:rPr sz="1800" spc="-75" dirty="0">
                <a:latin typeface="Arial"/>
                <a:cs typeface="Arial"/>
              </a:rPr>
              <a:t> </a:t>
            </a:r>
            <a:r>
              <a:rPr sz="1800" spc="-10" dirty="0">
                <a:latin typeface="Arial"/>
                <a:cs typeface="Arial"/>
              </a:rPr>
              <a:t>Status</a:t>
            </a:r>
            <a:endParaRPr sz="1800">
              <a:latin typeface="Arial"/>
              <a:cs typeface="Arial"/>
            </a:endParaRPr>
          </a:p>
        </p:txBody>
      </p:sp>
      <p:sp>
        <p:nvSpPr>
          <p:cNvPr id="27" name="object 2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File Manager File</a:t>
            </a:r>
            <a:r>
              <a:rPr spc="30" dirty="0"/>
              <a:t> </a:t>
            </a:r>
            <a:r>
              <a:rPr spc="-5" dirty="0"/>
              <a:t>Status</a:t>
            </a:r>
          </a:p>
        </p:txBody>
      </p:sp>
      <p:sp>
        <p:nvSpPr>
          <p:cNvPr id="29" name="Slide Number Placeholder 28">
            <a:extLst>
              <a:ext uri="{FF2B5EF4-FFF2-40B4-BE49-F238E27FC236}">
                <a16:creationId xmlns:a16="http://schemas.microsoft.com/office/drawing/2014/main" id="{5348B017-BC3B-45D7-9D35-B4383B8BFF53}"/>
              </a:ext>
            </a:extLst>
          </p:cNvPr>
          <p:cNvSpPr>
            <a:spLocks noGrp="1"/>
          </p:cNvSpPr>
          <p:nvPr>
            <p:ph type="sldNum" sz="quarter" idx="7"/>
          </p:nvPr>
        </p:nvSpPr>
        <p:spPr/>
        <p:txBody>
          <a:bodyPr/>
          <a:lstStyle/>
          <a:p>
            <a:fld id="{B6F15528-21DE-4FAA-801E-634DDDAF4B2B}"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nvGraphicFramePr>
        <p:xfrm>
          <a:off x="527050" y="1974850"/>
          <a:ext cx="8153400" cy="4168139"/>
        </p:xfrm>
        <a:graphic>
          <a:graphicData uri="http://schemas.openxmlformats.org/drawingml/2006/table">
            <a:tbl>
              <a:tblPr firstRow="1" bandRow="1">
                <a:tableStyleId>{2D5ABB26-0587-4C30-8999-92F81FD0307C}</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39">
                <a:tc>
                  <a:txBody>
                    <a:bodyPr/>
                    <a:lstStyle/>
                    <a:p>
                      <a:pPr marL="85090">
                        <a:lnSpc>
                          <a:spcPct val="100000"/>
                        </a:lnSpc>
                        <a:spcBef>
                          <a:spcPts val="260"/>
                        </a:spcBef>
                      </a:pPr>
                      <a:r>
                        <a:rPr sz="1800" b="1" spc="-5" dirty="0">
                          <a:solidFill>
                            <a:srgbClr val="FFFFFF"/>
                          </a:solidFill>
                          <a:latin typeface="Arial"/>
                          <a:cs typeface="Arial"/>
                        </a:rPr>
                        <a:t>Icon</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60"/>
                        </a:spcBef>
                      </a:pPr>
                      <a:r>
                        <a:rPr sz="1800" b="1" spc="-10" dirty="0">
                          <a:solidFill>
                            <a:srgbClr val="FFFFFF"/>
                          </a:solidFill>
                          <a:latin typeface="Arial"/>
                          <a:cs typeface="Arial"/>
                        </a:rPr>
                        <a:t>Title</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60"/>
                        </a:spcBef>
                      </a:pPr>
                      <a:r>
                        <a:rPr sz="1800" b="1" spc="-5" dirty="0">
                          <a:solidFill>
                            <a:srgbClr val="FFFFFF"/>
                          </a:solidFill>
                          <a:latin typeface="Arial"/>
                          <a:cs typeface="Arial"/>
                        </a:rPr>
                        <a:t>Definition</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914400">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40"/>
                        </a:spcBef>
                      </a:pPr>
                      <a:endParaRPr sz="1050">
                        <a:latin typeface="Times New Roman"/>
                        <a:cs typeface="Times New Roman"/>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a:lnSpc>
                          <a:spcPct val="100000"/>
                        </a:lnSpc>
                        <a:spcBef>
                          <a:spcPts val="160"/>
                        </a:spcBef>
                      </a:pPr>
                      <a:r>
                        <a:rPr sz="1800" spc="-5" dirty="0">
                          <a:latin typeface="Arial"/>
                          <a:cs typeface="Arial"/>
                        </a:rPr>
                        <a:t>File</a:t>
                      </a:r>
                      <a:r>
                        <a:rPr sz="1800" spc="-70" dirty="0">
                          <a:latin typeface="Arial"/>
                          <a:cs typeface="Arial"/>
                        </a:rPr>
                        <a:t> </a:t>
                      </a:r>
                      <a:r>
                        <a:rPr sz="1800" spc="-5" dirty="0">
                          <a:latin typeface="Arial"/>
                          <a:cs typeface="Arial"/>
                        </a:rPr>
                        <a:t>Processing</a:t>
                      </a:r>
                      <a:endParaRPr sz="18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marR="344170">
                        <a:lnSpc>
                          <a:spcPct val="100000"/>
                        </a:lnSpc>
                        <a:spcBef>
                          <a:spcPts val="160"/>
                        </a:spcBef>
                      </a:pPr>
                      <a:r>
                        <a:rPr sz="1800" dirty="0">
                          <a:latin typeface="Arial"/>
                          <a:cs typeface="Arial"/>
                        </a:rPr>
                        <a:t>TSDS </a:t>
                      </a:r>
                      <a:r>
                        <a:rPr sz="1800" spc="-5" dirty="0">
                          <a:latin typeface="Arial"/>
                          <a:cs typeface="Arial"/>
                        </a:rPr>
                        <a:t>eDM is </a:t>
                      </a:r>
                      <a:r>
                        <a:rPr sz="1800" spc="-10" dirty="0">
                          <a:latin typeface="Arial"/>
                          <a:cs typeface="Arial"/>
                        </a:rPr>
                        <a:t>running  </a:t>
                      </a:r>
                      <a:r>
                        <a:rPr sz="1800" spc="-5" dirty="0">
                          <a:latin typeface="Arial"/>
                          <a:cs typeface="Arial"/>
                        </a:rPr>
                        <a:t>file </a:t>
                      </a:r>
                      <a:r>
                        <a:rPr sz="1800" spc="-10" dirty="0">
                          <a:latin typeface="Arial"/>
                          <a:cs typeface="Arial"/>
                        </a:rPr>
                        <a:t>through</a:t>
                      </a:r>
                      <a:r>
                        <a:rPr sz="1800" spc="-20" dirty="0">
                          <a:latin typeface="Arial"/>
                          <a:cs typeface="Arial"/>
                        </a:rPr>
                        <a:t> </a:t>
                      </a:r>
                      <a:r>
                        <a:rPr sz="1800" spc="-10" dirty="0">
                          <a:latin typeface="Arial"/>
                          <a:cs typeface="Arial"/>
                        </a:rPr>
                        <a:t>validations</a:t>
                      </a:r>
                      <a:endParaRPr sz="18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r h="914400">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5"/>
                        </a:spcBef>
                      </a:pPr>
                      <a:endParaRPr sz="1150">
                        <a:latin typeface="Times New Roman"/>
                        <a:cs typeface="Times New Roman"/>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a:lnSpc>
                          <a:spcPct val="100000"/>
                        </a:lnSpc>
                        <a:spcBef>
                          <a:spcPts val="260"/>
                        </a:spcBef>
                      </a:pPr>
                      <a:r>
                        <a:rPr sz="1800" spc="-5" dirty="0">
                          <a:latin typeface="Arial"/>
                          <a:cs typeface="Arial"/>
                        </a:rPr>
                        <a:t>File</a:t>
                      </a:r>
                      <a:r>
                        <a:rPr sz="1800" spc="-70" dirty="0">
                          <a:latin typeface="Arial"/>
                          <a:cs typeface="Arial"/>
                        </a:rPr>
                        <a:t> </a:t>
                      </a:r>
                      <a:r>
                        <a:rPr sz="1800" spc="-10" dirty="0">
                          <a:latin typeface="Arial"/>
                          <a:cs typeface="Arial"/>
                        </a:rPr>
                        <a:t>Rejected</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a:lnSpc>
                          <a:spcPct val="100000"/>
                        </a:lnSpc>
                        <a:spcBef>
                          <a:spcPts val="260"/>
                        </a:spcBef>
                      </a:pPr>
                      <a:r>
                        <a:rPr sz="1800" spc="-5" dirty="0">
                          <a:latin typeface="Arial"/>
                          <a:cs typeface="Arial"/>
                        </a:rPr>
                        <a:t>File </a:t>
                      </a:r>
                      <a:r>
                        <a:rPr sz="1800" spc="-10" dirty="0">
                          <a:latin typeface="Arial"/>
                          <a:cs typeface="Arial"/>
                        </a:rPr>
                        <a:t>has invalid syntax</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2"/>
                  </a:ext>
                </a:extLst>
              </a:tr>
              <a:tr h="1000760">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tc>
                  <a:txBody>
                    <a:bodyPr/>
                    <a:lstStyle/>
                    <a:p>
                      <a:pPr marL="85090">
                        <a:lnSpc>
                          <a:spcPct val="100000"/>
                        </a:lnSpc>
                        <a:spcBef>
                          <a:spcPts val="260"/>
                        </a:spcBef>
                      </a:pPr>
                      <a:r>
                        <a:rPr sz="1800" spc="-20" dirty="0">
                          <a:latin typeface="Arial"/>
                          <a:cs typeface="Arial"/>
                        </a:rPr>
                        <a:t>Validation</a:t>
                      </a:r>
                      <a:r>
                        <a:rPr sz="1800" spc="-75" dirty="0">
                          <a:latin typeface="Arial"/>
                          <a:cs typeface="Arial"/>
                        </a:rPr>
                        <a:t> </a:t>
                      </a:r>
                      <a:r>
                        <a:rPr sz="1800" dirty="0">
                          <a:latin typeface="Arial"/>
                          <a:cs typeface="Arial"/>
                        </a:rPr>
                        <a:t>OK</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tc>
                  <a:txBody>
                    <a:bodyPr/>
                    <a:lstStyle/>
                    <a:p>
                      <a:pPr marL="85090" marR="85725">
                        <a:lnSpc>
                          <a:spcPct val="100000"/>
                        </a:lnSpc>
                        <a:spcBef>
                          <a:spcPts val="260"/>
                        </a:spcBef>
                      </a:pPr>
                      <a:r>
                        <a:rPr sz="1800" spc="-5" dirty="0">
                          <a:latin typeface="Arial"/>
                          <a:cs typeface="Arial"/>
                        </a:rPr>
                        <a:t>File </a:t>
                      </a:r>
                      <a:r>
                        <a:rPr sz="1800" spc="-10" dirty="0">
                          <a:latin typeface="Arial"/>
                          <a:cs typeface="Arial"/>
                        </a:rPr>
                        <a:t>completed  validations </a:t>
                      </a:r>
                      <a:r>
                        <a:rPr sz="1800" spc="-15" dirty="0">
                          <a:latin typeface="Arial"/>
                          <a:cs typeface="Arial"/>
                        </a:rPr>
                        <a:t>without</a:t>
                      </a:r>
                      <a:r>
                        <a:rPr sz="1800" spc="70" dirty="0">
                          <a:latin typeface="Arial"/>
                          <a:cs typeface="Arial"/>
                        </a:rPr>
                        <a:t> </a:t>
                      </a:r>
                      <a:r>
                        <a:rPr sz="1800" spc="-5" dirty="0">
                          <a:latin typeface="Arial"/>
                          <a:cs typeface="Arial"/>
                        </a:rPr>
                        <a:t>errors</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3"/>
                  </a:ext>
                </a:extLst>
              </a:tr>
              <a:tr h="914400">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5"/>
                        </a:spcBef>
                      </a:pPr>
                      <a:endParaRPr sz="1150">
                        <a:latin typeface="Times New Roman"/>
                        <a:cs typeface="Times New Roman"/>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a:lnSpc>
                          <a:spcPct val="100000"/>
                        </a:lnSpc>
                        <a:spcBef>
                          <a:spcPts val="260"/>
                        </a:spcBef>
                      </a:pPr>
                      <a:r>
                        <a:rPr sz="1800" spc="-20" dirty="0">
                          <a:latin typeface="Arial"/>
                          <a:cs typeface="Arial"/>
                        </a:rPr>
                        <a:t>Validation</a:t>
                      </a:r>
                      <a:r>
                        <a:rPr sz="1800" spc="-50" dirty="0">
                          <a:latin typeface="Arial"/>
                          <a:cs typeface="Arial"/>
                        </a:rPr>
                        <a:t> </a:t>
                      </a:r>
                      <a:r>
                        <a:rPr sz="1800" spc="-10" dirty="0">
                          <a:latin typeface="Arial"/>
                          <a:cs typeface="Arial"/>
                        </a:rPr>
                        <a:t>Failed</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a:lnSpc>
                          <a:spcPct val="100000"/>
                        </a:lnSpc>
                        <a:spcBef>
                          <a:spcPts val="260"/>
                        </a:spcBef>
                      </a:pPr>
                      <a:r>
                        <a:rPr sz="1800" spc="-5" dirty="0">
                          <a:latin typeface="Arial"/>
                          <a:cs typeface="Arial"/>
                        </a:rPr>
                        <a:t>File </a:t>
                      </a:r>
                      <a:r>
                        <a:rPr sz="1800" spc="-10" dirty="0">
                          <a:latin typeface="Arial"/>
                          <a:cs typeface="Arial"/>
                        </a:rPr>
                        <a:t>failed</a:t>
                      </a:r>
                      <a:r>
                        <a:rPr sz="1800" spc="-20" dirty="0">
                          <a:latin typeface="Arial"/>
                          <a:cs typeface="Arial"/>
                        </a:rPr>
                        <a:t> </a:t>
                      </a:r>
                      <a:r>
                        <a:rPr sz="1800" spc="-10" dirty="0">
                          <a:latin typeface="Arial"/>
                          <a:cs typeface="Arial"/>
                        </a:rPr>
                        <a:t>validation</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4"/>
                  </a:ext>
                </a:extLst>
              </a:tr>
            </a:tbl>
          </a:graphicData>
        </a:graphic>
      </p:graphicFrame>
      <p:sp>
        <p:nvSpPr>
          <p:cNvPr id="6" name="object 6"/>
          <p:cNvSpPr/>
          <p:nvPr/>
        </p:nvSpPr>
        <p:spPr>
          <a:xfrm>
            <a:off x="1446275" y="2433827"/>
            <a:ext cx="586739" cy="69494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25524" y="2514600"/>
            <a:ext cx="428243" cy="5334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20952" y="2510027"/>
            <a:ext cx="437515" cy="542925"/>
          </a:xfrm>
          <a:custGeom>
            <a:avLst/>
            <a:gdLst/>
            <a:ahLst/>
            <a:cxnLst/>
            <a:rect l="l" t="t" r="r" b="b"/>
            <a:pathLst>
              <a:path w="437514" h="542925">
                <a:moveTo>
                  <a:pt x="0" y="0"/>
                </a:moveTo>
                <a:lnTo>
                  <a:pt x="437387" y="0"/>
                </a:lnTo>
                <a:lnTo>
                  <a:pt x="437387" y="542544"/>
                </a:lnTo>
                <a:lnTo>
                  <a:pt x="0" y="542544"/>
                </a:lnTo>
                <a:lnTo>
                  <a:pt x="0" y="0"/>
                </a:lnTo>
                <a:close/>
              </a:path>
            </a:pathLst>
          </a:custGeom>
          <a:ln w="9144">
            <a:solidFill>
              <a:srgbClr val="0082C8"/>
            </a:solidFill>
          </a:ln>
        </p:spPr>
        <p:txBody>
          <a:bodyPr wrap="square" lIns="0" tIns="0" rIns="0" bIns="0" rtlCol="0"/>
          <a:lstStyle/>
          <a:p>
            <a:endParaRPr/>
          </a:p>
        </p:txBody>
      </p:sp>
      <p:sp>
        <p:nvSpPr>
          <p:cNvPr id="9" name="object 9"/>
          <p:cNvSpPr/>
          <p:nvPr/>
        </p:nvSpPr>
        <p:spPr>
          <a:xfrm>
            <a:off x="1491995" y="3332987"/>
            <a:ext cx="541019" cy="71018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571245" y="3413759"/>
            <a:ext cx="398804" cy="554181"/>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566672" y="3409188"/>
            <a:ext cx="391795" cy="558165"/>
          </a:xfrm>
          <a:custGeom>
            <a:avLst/>
            <a:gdLst/>
            <a:ahLst/>
            <a:cxnLst/>
            <a:rect l="l" t="t" r="r" b="b"/>
            <a:pathLst>
              <a:path w="391794" h="558164">
                <a:moveTo>
                  <a:pt x="0" y="0"/>
                </a:moveTo>
                <a:lnTo>
                  <a:pt x="391667" y="0"/>
                </a:lnTo>
                <a:lnTo>
                  <a:pt x="391667" y="557784"/>
                </a:lnTo>
                <a:lnTo>
                  <a:pt x="0" y="557784"/>
                </a:lnTo>
                <a:lnTo>
                  <a:pt x="0" y="0"/>
                </a:lnTo>
                <a:close/>
              </a:path>
            </a:pathLst>
          </a:custGeom>
          <a:ln w="9144">
            <a:solidFill>
              <a:srgbClr val="0082C8"/>
            </a:solidFill>
          </a:ln>
        </p:spPr>
        <p:txBody>
          <a:bodyPr wrap="square" lIns="0" tIns="0" rIns="0" bIns="0" rtlCol="0"/>
          <a:lstStyle/>
          <a:p>
            <a:endParaRPr/>
          </a:p>
        </p:txBody>
      </p:sp>
      <p:sp>
        <p:nvSpPr>
          <p:cNvPr id="12" name="object 12"/>
          <p:cNvSpPr/>
          <p:nvPr/>
        </p:nvSpPr>
        <p:spPr>
          <a:xfrm>
            <a:off x="1520952" y="4340352"/>
            <a:ext cx="615683" cy="615695"/>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1600200" y="4419599"/>
            <a:ext cx="457200" cy="45720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595627" y="4415028"/>
            <a:ext cx="466725" cy="466725"/>
          </a:xfrm>
          <a:custGeom>
            <a:avLst/>
            <a:gdLst/>
            <a:ahLst/>
            <a:cxnLst/>
            <a:rect l="l" t="t" r="r" b="b"/>
            <a:pathLst>
              <a:path w="466725" h="466725">
                <a:moveTo>
                  <a:pt x="0" y="0"/>
                </a:moveTo>
                <a:lnTo>
                  <a:pt x="466344" y="0"/>
                </a:lnTo>
                <a:lnTo>
                  <a:pt x="466344" y="466344"/>
                </a:lnTo>
                <a:lnTo>
                  <a:pt x="0" y="466344"/>
                </a:lnTo>
                <a:lnTo>
                  <a:pt x="0" y="0"/>
                </a:lnTo>
                <a:close/>
              </a:path>
            </a:pathLst>
          </a:custGeom>
          <a:ln w="9144">
            <a:solidFill>
              <a:srgbClr val="0082C8"/>
            </a:solidFill>
          </a:ln>
        </p:spPr>
        <p:txBody>
          <a:bodyPr wrap="square" lIns="0" tIns="0" rIns="0" bIns="0" rtlCol="0"/>
          <a:lstStyle/>
          <a:p>
            <a:endParaRPr/>
          </a:p>
        </p:txBody>
      </p:sp>
      <p:sp>
        <p:nvSpPr>
          <p:cNvPr id="15" name="object 15"/>
          <p:cNvSpPr/>
          <p:nvPr/>
        </p:nvSpPr>
        <p:spPr>
          <a:xfrm>
            <a:off x="1520952" y="5330952"/>
            <a:ext cx="615683" cy="615695"/>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1600200" y="5410200"/>
            <a:ext cx="457200" cy="457200"/>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1595627" y="5405628"/>
            <a:ext cx="466725" cy="466725"/>
          </a:xfrm>
          <a:custGeom>
            <a:avLst/>
            <a:gdLst/>
            <a:ahLst/>
            <a:cxnLst/>
            <a:rect l="l" t="t" r="r" b="b"/>
            <a:pathLst>
              <a:path w="466725" h="466725">
                <a:moveTo>
                  <a:pt x="0" y="0"/>
                </a:moveTo>
                <a:lnTo>
                  <a:pt x="466344" y="0"/>
                </a:lnTo>
                <a:lnTo>
                  <a:pt x="466344" y="466344"/>
                </a:lnTo>
                <a:lnTo>
                  <a:pt x="0" y="466344"/>
                </a:lnTo>
                <a:lnTo>
                  <a:pt x="0" y="0"/>
                </a:lnTo>
                <a:close/>
              </a:path>
            </a:pathLst>
          </a:custGeom>
          <a:ln w="9144">
            <a:solidFill>
              <a:srgbClr val="0082C8"/>
            </a:solidFill>
          </a:ln>
        </p:spPr>
        <p:txBody>
          <a:bodyPr wrap="square" lIns="0" tIns="0" rIns="0" bIns="0" rtlCol="0"/>
          <a:lstStyle/>
          <a:p>
            <a:endParaRPr/>
          </a:p>
        </p:txBody>
      </p:sp>
      <p:sp>
        <p:nvSpPr>
          <p:cNvPr id="19" name="object 19"/>
          <p:cNvSpPr txBox="1">
            <a:spLocks noGrp="1"/>
          </p:cNvSpPr>
          <p:nvPr>
            <p:ph type="title"/>
          </p:nvPr>
        </p:nvSpPr>
        <p:spPr>
          <a:xfrm>
            <a:off x="1983739" y="428244"/>
            <a:ext cx="3612515" cy="741680"/>
          </a:xfrm>
          <a:prstGeom prst="rect">
            <a:avLst/>
          </a:prstGeom>
        </p:spPr>
        <p:txBody>
          <a:bodyPr vert="horz" wrap="square" lIns="0" tIns="0" rIns="0" bIns="0" rtlCol="0">
            <a:spAutoFit/>
          </a:bodyPr>
          <a:lstStyle/>
          <a:p>
            <a:pPr marL="12700" marR="5080">
              <a:lnSpc>
                <a:spcPct val="100000"/>
              </a:lnSpc>
            </a:pPr>
            <a:r>
              <a:rPr sz="2400" spc="-5" dirty="0"/>
              <a:t>TSDS eDM: File</a:t>
            </a:r>
            <a:r>
              <a:rPr sz="2400" spc="-70" dirty="0"/>
              <a:t> </a:t>
            </a:r>
            <a:r>
              <a:rPr sz="2400" spc="-5" dirty="0"/>
              <a:t>Manager  Status</a:t>
            </a:r>
            <a:r>
              <a:rPr sz="2400" spc="-60" dirty="0"/>
              <a:t> </a:t>
            </a:r>
            <a:r>
              <a:rPr sz="2400" spc="-5" dirty="0"/>
              <a:t>Definitions</a:t>
            </a:r>
            <a:endParaRPr sz="2400"/>
          </a:p>
        </p:txBody>
      </p:sp>
      <p:sp>
        <p:nvSpPr>
          <p:cNvPr id="21" name="Slide Number Placeholder 20">
            <a:extLst>
              <a:ext uri="{FF2B5EF4-FFF2-40B4-BE49-F238E27FC236}">
                <a16:creationId xmlns:a16="http://schemas.microsoft.com/office/drawing/2014/main" id="{7A223920-D7A0-49DD-818A-73322FB8C147}"/>
              </a:ext>
            </a:extLst>
          </p:cNvPr>
          <p:cNvSpPr>
            <a:spLocks noGrp="1"/>
          </p:cNvSpPr>
          <p:nvPr>
            <p:ph type="sldNum" sz="quarter" idx="7"/>
          </p:nvPr>
        </p:nvSpPr>
        <p:spPr/>
        <p:txBody>
          <a:bodyPr/>
          <a:lstStyle/>
          <a:p>
            <a:fld id="{B6F15528-21DE-4FAA-801E-634DDDAF4B2B}"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2209800"/>
            <a:ext cx="8954355" cy="3298786"/>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Refresh File</a:t>
            </a:r>
            <a:r>
              <a:rPr spc="15" dirty="0"/>
              <a:t> </a:t>
            </a:r>
            <a:r>
              <a:rPr spc="-5" dirty="0"/>
              <a:t>Status</a:t>
            </a:r>
          </a:p>
        </p:txBody>
      </p:sp>
      <p:sp>
        <p:nvSpPr>
          <p:cNvPr id="8" name="object 8"/>
          <p:cNvSpPr/>
          <p:nvPr/>
        </p:nvSpPr>
        <p:spPr>
          <a:xfrm>
            <a:off x="6187440" y="3127248"/>
            <a:ext cx="2374390" cy="51511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278879" y="3200400"/>
            <a:ext cx="2192020" cy="368935"/>
          </a:xfrm>
          <a:custGeom>
            <a:avLst/>
            <a:gdLst/>
            <a:ahLst/>
            <a:cxnLst/>
            <a:rect l="l" t="t" r="r" b="b"/>
            <a:pathLst>
              <a:path w="2192020" h="368935">
                <a:moveTo>
                  <a:pt x="0" y="0"/>
                </a:moveTo>
                <a:lnTo>
                  <a:pt x="2191512" y="0"/>
                </a:lnTo>
                <a:lnTo>
                  <a:pt x="2191512" y="368808"/>
                </a:lnTo>
                <a:lnTo>
                  <a:pt x="0" y="368808"/>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6278879" y="3200400"/>
            <a:ext cx="2192020" cy="368935"/>
          </a:xfrm>
          <a:prstGeom prst="rect">
            <a:avLst/>
          </a:prstGeom>
          <a:solidFill>
            <a:srgbClr val="FFFFFF"/>
          </a:solidFill>
          <a:ln w="9144">
            <a:solidFill>
              <a:srgbClr val="EF7A08"/>
            </a:solidFill>
          </a:ln>
        </p:spPr>
        <p:txBody>
          <a:bodyPr vert="horz" wrap="square" lIns="0" tIns="34925" rIns="0" bIns="0" rtlCol="0">
            <a:spAutoFit/>
          </a:bodyPr>
          <a:lstStyle/>
          <a:p>
            <a:pPr marL="86360">
              <a:lnSpc>
                <a:spcPct val="100000"/>
              </a:lnSpc>
              <a:spcBef>
                <a:spcPts val="275"/>
              </a:spcBef>
            </a:pPr>
            <a:r>
              <a:rPr sz="1800" spc="-5" dirty="0">
                <a:latin typeface="Arial"/>
                <a:cs typeface="Arial"/>
              </a:rPr>
              <a:t>Refresh file</a:t>
            </a:r>
            <a:r>
              <a:rPr sz="1800" spc="-75" dirty="0">
                <a:latin typeface="Arial"/>
                <a:cs typeface="Arial"/>
              </a:rPr>
              <a:t> </a:t>
            </a:r>
            <a:r>
              <a:rPr sz="1800" spc="-5" dirty="0">
                <a:latin typeface="Arial"/>
                <a:cs typeface="Arial"/>
              </a:rPr>
              <a:t>status</a:t>
            </a:r>
            <a:endParaRPr sz="1800">
              <a:latin typeface="Arial"/>
              <a:cs typeface="Arial"/>
            </a:endParaRPr>
          </a:p>
        </p:txBody>
      </p:sp>
      <p:sp>
        <p:nvSpPr>
          <p:cNvPr id="11" name="object 11"/>
          <p:cNvSpPr/>
          <p:nvPr/>
        </p:nvSpPr>
        <p:spPr>
          <a:xfrm>
            <a:off x="8763761" y="3048761"/>
            <a:ext cx="304800" cy="533400"/>
          </a:xfrm>
          <a:custGeom>
            <a:avLst/>
            <a:gdLst/>
            <a:ahLst/>
            <a:cxnLst/>
            <a:rect l="l" t="t" r="r" b="b"/>
            <a:pathLst>
              <a:path w="304800" h="533400">
                <a:moveTo>
                  <a:pt x="304800" y="533400"/>
                </a:moveTo>
                <a:lnTo>
                  <a:pt x="0" y="533400"/>
                </a:lnTo>
                <a:lnTo>
                  <a:pt x="0" y="0"/>
                </a:lnTo>
                <a:lnTo>
                  <a:pt x="304800" y="0"/>
                </a:lnTo>
                <a:lnTo>
                  <a:pt x="304800" y="533400"/>
                </a:lnTo>
                <a:close/>
              </a:path>
            </a:pathLst>
          </a:custGeom>
          <a:ln w="32004">
            <a:solidFill>
              <a:srgbClr val="EF7A08"/>
            </a:solidFill>
          </a:ln>
        </p:spPr>
        <p:txBody>
          <a:bodyPr wrap="square" lIns="0" tIns="0" rIns="0" bIns="0" rtlCol="0"/>
          <a:lstStyle/>
          <a:p>
            <a:endParaRPr/>
          </a:p>
        </p:txBody>
      </p:sp>
      <p:sp>
        <p:nvSpPr>
          <p:cNvPr id="13" name="Slide Number Placeholder 12">
            <a:extLst>
              <a:ext uri="{FF2B5EF4-FFF2-40B4-BE49-F238E27FC236}">
                <a16:creationId xmlns:a16="http://schemas.microsoft.com/office/drawing/2014/main" id="{F3E990EA-657F-41FB-9E06-4EA9FD39F779}"/>
              </a:ext>
            </a:extLst>
          </p:cNvPr>
          <p:cNvSpPr>
            <a:spLocks noGrp="1"/>
          </p:cNvSpPr>
          <p:nvPr>
            <p:ph type="sldNum" sz="quarter" idx="7"/>
          </p:nvPr>
        </p:nvSpPr>
        <p:spPr/>
        <p:txBody>
          <a:bodyPr/>
          <a:lstStyle/>
          <a:p>
            <a:fld id="{B6F15528-21DE-4FAA-801E-634DDDAF4B2B}"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39695" y="2119884"/>
            <a:ext cx="4874822" cy="320909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944361" y="3048761"/>
            <a:ext cx="402590" cy="1752600"/>
          </a:xfrm>
          <a:custGeom>
            <a:avLst/>
            <a:gdLst/>
            <a:ahLst/>
            <a:cxnLst/>
            <a:rect l="l" t="t" r="r" b="b"/>
            <a:pathLst>
              <a:path w="402589" h="1752600">
                <a:moveTo>
                  <a:pt x="402336" y="1752600"/>
                </a:moveTo>
                <a:lnTo>
                  <a:pt x="0" y="1752600"/>
                </a:lnTo>
                <a:lnTo>
                  <a:pt x="0" y="0"/>
                </a:lnTo>
                <a:lnTo>
                  <a:pt x="402336" y="0"/>
                </a:lnTo>
                <a:lnTo>
                  <a:pt x="402336" y="1752600"/>
                </a:lnTo>
                <a:close/>
              </a:path>
            </a:pathLst>
          </a:custGeom>
          <a:ln w="32004">
            <a:solidFill>
              <a:srgbClr val="EF7A08"/>
            </a:solidFill>
          </a:ln>
        </p:spPr>
        <p:txBody>
          <a:bodyPr wrap="square" lIns="0" tIns="0" rIns="0" bIns="0" rtlCol="0"/>
          <a:lstStyle/>
          <a:p>
            <a:endParaRPr/>
          </a:p>
        </p:txBody>
      </p:sp>
      <p:sp>
        <p:nvSpPr>
          <p:cNvPr id="8" name="object 8"/>
          <p:cNvSpPr/>
          <p:nvPr/>
        </p:nvSpPr>
        <p:spPr>
          <a:xfrm>
            <a:off x="1781555" y="5292852"/>
            <a:ext cx="5580875" cy="51663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905000" y="5366003"/>
            <a:ext cx="5334000" cy="370840"/>
          </a:xfrm>
          <a:custGeom>
            <a:avLst/>
            <a:gdLst/>
            <a:ahLst/>
            <a:cxnLst/>
            <a:rect l="l" t="t" r="r" b="b"/>
            <a:pathLst>
              <a:path w="5334000" h="370839">
                <a:moveTo>
                  <a:pt x="0" y="0"/>
                </a:moveTo>
                <a:lnTo>
                  <a:pt x="5334000" y="0"/>
                </a:lnTo>
                <a:lnTo>
                  <a:pt x="5334000" y="370332"/>
                </a:lnTo>
                <a:lnTo>
                  <a:pt x="0" y="370332"/>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1905000" y="5366003"/>
            <a:ext cx="5334000" cy="370840"/>
          </a:xfrm>
          <a:prstGeom prst="rect">
            <a:avLst/>
          </a:prstGeom>
          <a:ln w="9144">
            <a:solidFill>
              <a:srgbClr val="EF7A08"/>
            </a:solidFill>
          </a:ln>
        </p:spPr>
        <p:txBody>
          <a:bodyPr vert="horz" wrap="square" lIns="0" tIns="34925" rIns="0" bIns="0" rtlCol="0">
            <a:spAutoFit/>
          </a:bodyPr>
          <a:lstStyle/>
          <a:p>
            <a:pPr marL="86360">
              <a:lnSpc>
                <a:spcPct val="100000"/>
              </a:lnSpc>
              <a:spcBef>
                <a:spcPts val="275"/>
              </a:spcBef>
            </a:pPr>
            <a:r>
              <a:rPr sz="1800" spc="-5" dirty="0">
                <a:latin typeface="Arial"/>
                <a:cs typeface="Arial"/>
              </a:rPr>
              <a:t>User selects the </a:t>
            </a:r>
            <a:r>
              <a:rPr sz="1800" spc="-10" dirty="0">
                <a:latin typeface="Arial"/>
                <a:cs typeface="Arial"/>
              </a:rPr>
              <a:t>magnifying glass </a:t>
            </a:r>
            <a:r>
              <a:rPr sz="1800" dirty="0">
                <a:latin typeface="Arial"/>
                <a:cs typeface="Arial"/>
              </a:rPr>
              <a:t>to </a:t>
            </a:r>
            <a:r>
              <a:rPr sz="1800" spc="-5" dirty="0">
                <a:latin typeface="Arial"/>
                <a:cs typeface="Arial"/>
              </a:rPr>
              <a:t>view</a:t>
            </a:r>
            <a:r>
              <a:rPr sz="1800" spc="55" dirty="0">
                <a:latin typeface="Arial"/>
                <a:cs typeface="Arial"/>
              </a:rPr>
              <a:t> </a:t>
            </a:r>
            <a:r>
              <a:rPr sz="1800" spc="-5" dirty="0">
                <a:latin typeface="Arial"/>
                <a:cs typeface="Arial"/>
              </a:rPr>
              <a:t>details.</a:t>
            </a:r>
            <a:endParaRPr sz="1800">
              <a:latin typeface="Arial"/>
              <a:cs typeface="Arial"/>
            </a:endParaRPr>
          </a:p>
        </p:txBody>
      </p:sp>
      <p:sp>
        <p:nvSpPr>
          <p:cNvPr id="11" name="object 11"/>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a:t>
            </a:r>
            <a:r>
              <a:rPr spc="-15" dirty="0"/>
              <a:t>View </a:t>
            </a:r>
            <a:r>
              <a:rPr spc="-5" dirty="0"/>
              <a:t>File</a:t>
            </a:r>
            <a:r>
              <a:rPr spc="-20" dirty="0"/>
              <a:t> </a:t>
            </a:r>
            <a:r>
              <a:rPr spc="-5" dirty="0"/>
              <a:t>Details</a:t>
            </a:r>
          </a:p>
        </p:txBody>
      </p:sp>
      <p:sp>
        <p:nvSpPr>
          <p:cNvPr id="13" name="Slide Number Placeholder 12">
            <a:extLst>
              <a:ext uri="{FF2B5EF4-FFF2-40B4-BE49-F238E27FC236}">
                <a16:creationId xmlns:a16="http://schemas.microsoft.com/office/drawing/2014/main" id="{6863230B-ECB3-4151-B419-37699BE9ECC2}"/>
              </a:ext>
            </a:extLst>
          </p:cNvPr>
          <p:cNvSpPr>
            <a:spLocks noGrp="1"/>
          </p:cNvSpPr>
          <p:nvPr>
            <p:ph type="sldNum" sz="quarter" idx="7"/>
          </p:nvPr>
        </p:nvSpPr>
        <p:spPr/>
        <p:txBody>
          <a:bodyPr/>
          <a:lstStyle/>
          <a:p>
            <a:fld id="{B6F15528-21DE-4FAA-801E-634DDDAF4B2B}"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1752600"/>
            <a:ext cx="8943619" cy="467064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File Manager File</a:t>
            </a:r>
            <a:r>
              <a:rPr spc="40" dirty="0"/>
              <a:t> </a:t>
            </a:r>
            <a:r>
              <a:rPr spc="-5" dirty="0"/>
              <a:t>Details</a:t>
            </a:r>
          </a:p>
        </p:txBody>
      </p:sp>
      <p:sp>
        <p:nvSpPr>
          <p:cNvPr id="8" name="object 8"/>
          <p:cNvSpPr/>
          <p:nvPr/>
        </p:nvSpPr>
        <p:spPr>
          <a:xfrm>
            <a:off x="153162" y="2134361"/>
            <a:ext cx="3886200" cy="381000"/>
          </a:xfrm>
          <a:custGeom>
            <a:avLst/>
            <a:gdLst/>
            <a:ahLst/>
            <a:cxnLst/>
            <a:rect l="l" t="t" r="r" b="b"/>
            <a:pathLst>
              <a:path w="3886200" h="381000">
                <a:moveTo>
                  <a:pt x="3886200" y="381000"/>
                </a:moveTo>
                <a:lnTo>
                  <a:pt x="0" y="381000"/>
                </a:lnTo>
                <a:lnTo>
                  <a:pt x="0" y="0"/>
                </a:lnTo>
                <a:lnTo>
                  <a:pt x="3886200" y="0"/>
                </a:lnTo>
                <a:lnTo>
                  <a:pt x="3886200" y="381000"/>
                </a:lnTo>
                <a:close/>
              </a:path>
            </a:pathLst>
          </a:custGeom>
          <a:ln w="32004">
            <a:solidFill>
              <a:srgbClr val="EF7A08"/>
            </a:solidFill>
          </a:ln>
        </p:spPr>
        <p:txBody>
          <a:bodyPr wrap="square" lIns="0" tIns="0" rIns="0" bIns="0" rtlCol="0"/>
          <a:lstStyle/>
          <a:p>
            <a:endParaRPr/>
          </a:p>
        </p:txBody>
      </p:sp>
      <p:sp>
        <p:nvSpPr>
          <p:cNvPr id="9" name="object 9"/>
          <p:cNvSpPr/>
          <p:nvPr/>
        </p:nvSpPr>
        <p:spPr>
          <a:xfrm>
            <a:off x="76961" y="3704082"/>
            <a:ext cx="2971800" cy="381000"/>
          </a:xfrm>
          <a:custGeom>
            <a:avLst/>
            <a:gdLst/>
            <a:ahLst/>
            <a:cxnLst/>
            <a:rect l="l" t="t" r="r" b="b"/>
            <a:pathLst>
              <a:path w="2971800" h="381000">
                <a:moveTo>
                  <a:pt x="2971800" y="381000"/>
                </a:moveTo>
                <a:lnTo>
                  <a:pt x="0" y="381000"/>
                </a:lnTo>
                <a:lnTo>
                  <a:pt x="0" y="0"/>
                </a:lnTo>
                <a:lnTo>
                  <a:pt x="2971800" y="0"/>
                </a:lnTo>
                <a:lnTo>
                  <a:pt x="2971800" y="381000"/>
                </a:lnTo>
                <a:close/>
              </a:path>
            </a:pathLst>
          </a:custGeom>
          <a:ln w="32004">
            <a:solidFill>
              <a:srgbClr val="EF7A08"/>
            </a:solidFill>
          </a:ln>
        </p:spPr>
        <p:txBody>
          <a:bodyPr wrap="square" lIns="0" tIns="0" rIns="0" bIns="0" rtlCol="0"/>
          <a:lstStyle/>
          <a:p>
            <a:endParaRPr/>
          </a:p>
        </p:txBody>
      </p:sp>
      <p:sp>
        <p:nvSpPr>
          <p:cNvPr id="11" name="Slide Number Placeholder 10">
            <a:extLst>
              <a:ext uri="{FF2B5EF4-FFF2-40B4-BE49-F238E27FC236}">
                <a16:creationId xmlns:a16="http://schemas.microsoft.com/office/drawing/2014/main" id="{461182F8-6518-48F7-BDB9-2648BD46A41F}"/>
              </a:ext>
            </a:extLst>
          </p:cNvPr>
          <p:cNvSpPr>
            <a:spLocks noGrp="1"/>
          </p:cNvSpPr>
          <p:nvPr>
            <p:ph type="sldNum" sz="quarter" idx="7"/>
          </p:nvPr>
        </p:nvSpPr>
        <p:spPr/>
        <p:txBody>
          <a:bodyPr/>
          <a:lstStyle/>
          <a:p>
            <a:fld id="{B6F15528-21DE-4FAA-801E-634DDDAF4B2B}"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240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solidFill>
        </p:spPr>
        <p:txBody>
          <a:bodyPr wrap="square" lIns="0" tIns="0" rIns="0" bIns="0" rtlCol="0"/>
          <a:lstStyle/>
          <a:p>
            <a:endParaRPr/>
          </a:p>
        </p:txBody>
      </p:sp>
      <p:sp>
        <p:nvSpPr>
          <p:cNvPr id="4" name="object 4"/>
          <p:cNvSpPr/>
          <p:nvPr/>
        </p:nvSpPr>
        <p:spPr>
          <a:xfrm>
            <a:off x="0" y="1600200"/>
            <a:ext cx="1295400" cy="990600"/>
          </a:xfrm>
          <a:custGeom>
            <a:avLst/>
            <a:gdLst/>
            <a:ahLst/>
            <a:cxnLst/>
            <a:rect l="l" t="t" r="r" b="b"/>
            <a:pathLst>
              <a:path w="1295400" h="990600">
                <a:moveTo>
                  <a:pt x="0" y="990600"/>
                </a:moveTo>
                <a:lnTo>
                  <a:pt x="1295400" y="990600"/>
                </a:lnTo>
                <a:lnTo>
                  <a:pt x="1295400" y="0"/>
                </a:lnTo>
                <a:lnTo>
                  <a:pt x="0" y="0"/>
                </a:lnTo>
                <a:lnTo>
                  <a:pt x="0" y="990600"/>
                </a:lnTo>
                <a:close/>
              </a:path>
            </a:pathLst>
          </a:custGeom>
          <a:solidFill>
            <a:srgbClr val="F9A451"/>
          </a:solidFill>
        </p:spPr>
        <p:txBody>
          <a:bodyPr wrap="square" lIns="0" tIns="0" rIns="0" bIns="0" rtlCol="0"/>
          <a:lstStyle/>
          <a:p>
            <a:endParaRPr/>
          </a:p>
        </p:txBody>
      </p:sp>
      <p:sp>
        <p:nvSpPr>
          <p:cNvPr id="5" name="object 5"/>
          <p:cNvSpPr/>
          <p:nvPr/>
        </p:nvSpPr>
        <p:spPr>
          <a:xfrm>
            <a:off x="1371600" y="1600200"/>
            <a:ext cx="7772400" cy="990600"/>
          </a:xfrm>
          <a:custGeom>
            <a:avLst/>
            <a:gdLst/>
            <a:ahLst/>
            <a:cxnLst/>
            <a:rect l="l" t="t" r="r" b="b"/>
            <a:pathLst>
              <a:path w="7772400" h="990600">
                <a:moveTo>
                  <a:pt x="0" y="990600"/>
                </a:moveTo>
                <a:lnTo>
                  <a:pt x="7772400" y="990600"/>
                </a:lnTo>
                <a:lnTo>
                  <a:pt x="7772400" y="0"/>
                </a:lnTo>
                <a:lnTo>
                  <a:pt x="0" y="0"/>
                </a:lnTo>
                <a:lnTo>
                  <a:pt x="0" y="990600"/>
                </a:lnTo>
                <a:close/>
              </a:path>
            </a:pathLst>
          </a:custGeom>
          <a:solidFill>
            <a:srgbClr val="0082C8"/>
          </a:solidFill>
        </p:spPr>
        <p:txBody>
          <a:bodyPr wrap="square" lIns="0" tIns="0" rIns="0" bIns="0" rtlCol="0"/>
          <a:lstStyle/>
          <a:p>
            <a:endParaRPr/>
          </a:p>
        </p:txBody>
      </p:sp>
      <p:sp>
        <p:nvSpPr>
          <p:cNvPr id="6" name="object 6"/>
          <p:cNvSpPr/>
          <p:nvPr/>
        </p:nvSpPr>
        <p:spPr>
          <a:xfrm>
            <a:off x="99060" y="1752600"/>
            <a:ext cx="1100327" cy="685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0339" y="1627632"/>
            <a:ext cx="7306945" cy="923290"/>
          </a:xfrm>
          <a:prstGeom prst="rect">
            <a:avLst/>
          </a:prstGeom>
        </p:spPr>
        <p:txBody>
          <a:bodyPr vert="horz" wrap="square" lIns="0" tIns="0" rIns="0" bIns="0" rtlCol="0">
            <a:spAutoFit/>
          </a:bodyPr>
          <a:lstStyle/>
          <a:p>
            <a:pPr marL="12700" marR="5080">
              <a:lnSpc>
                <a:spcPct val="100000"/>
              </a:lnSpc>
            </a:pPr>
            <a:r>
              <a:rPr sz="3000" dirty="0">
                <a:solidFill>
                  <a:srgbClr val="FFFFFF"/>
                </a:solidFill>
              </a:rPr>
              <a:t>TSDS </a:t>
            </a:r>
            <a:r>
              <a:rPr sz="3000" spc="-5" dirty="0">
                <a:solidFill>
                  <a:srgbClr val="FFFFFF"/>
                </a:solidFill>
              </a:rPr>
              <a:t>High </a:t>
            </a:r>
            <a:r>
              <a:rPr sz="3000" dirty="0">
                <a:solidFill>
                  <a:srgbClr val="FFFFFF"/>
                </a:solidFill>
              </a:rPr>
              <a:t>Level End User </a:t>
            </a:r>
            <a:r>
              <a:rPr sz="3000" spc="-5" dirty="0">
                <a:solidFill>
                  <a:srgbClr val="FFFFFF"/>
                </a:solidFill>
              </a:rPr>
              <a:t>Process</a:t>
            </a:r>
            <a:r>
              <a:rPr sz="3000" spc="-95" dirty="0">
                <a:solidFill>
                  <a:srgbClr val="FFFFFF"/>
                </a:solidFill>
              </a:rPr>
              <a:t> </a:t>
            </a:r>
            <a:r>
              <a:rPr sz="3000" spc="-5" dirty="0">
                <a:solidFill>
                  <a:srgbClr val="FFFFFF"/>
                </a:solidFill>
              </a:rPr>
              <a:t>Map  Overview</a:t>
            </a:r>
            <a:endParaRPr sz="3000"/>
          </a:p>
        </p:txBody>
      </p:sp>
      <p:sp>
        <p:nvSpPr>
          <p:cNvPr id="9" name="Slide Number Placeholder 8">
            <a:extLst>
              <a:ext uri="{FF2B5EF4-FFF2-40B4-BE49-F238E27FC236}">
                <a16:creationId xmlns:a16="http://schemas.microsoft.com/office/drawing/2014/main" id="{305A19D1-085C-43AF-84C0-E4F186C0BE15}"/>
              </a:ext>
            </a:extLst>
          </p:cNvPr>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2362200"/>
            <a:ext cx="9143999" cy="269769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15561" y="2439161"/>
            <a:ext cx="1643380" cy="381000"/>
          </a:xfrm>
          <a:custGeom>
            <a:avLst/>
            <a:gdLst/>
            <a:ahLst/>
            <a:cxnLst/>
            <a:rect l="l" t="t" r="r" b="b"/>
            <a:pathLst>
              <a:path w="1643379" h="381000">
                <a:moveTo>
                  <a:pt x="1642872" y="381000"/>
                </a:moveTo>
                <a:lnTo>
                  <a:pt x="0" y="381000"/>
                </a:lnTo>
                <a:lnTo>
                  <a:pt x="0" y="0"/>
                </a:lnTo>
                <a:lnTo>
                  <a:pt x="1642872" y="0"/>
                </a:lnTo>
                <a:lnTo>
                  <a:pt x="1642872" y="381000"/>
                </a:lnTo>
                <a:close/>
              </a:path>
            </a:pathLst>
          </a:custGeom>
          <a:ln w="32004">
            <a:solidFill>
              <a:srgbClr val="EF7A08"/>
            </a:solidFill>
          </a:ln>
        </p:spPr>
        <p:txBody>
          <a:bodyPr wrap="square" lIns="0" tIns="0" rIns="0" bIns="0" rtlCol="0"/>
          <a:lstStyle/>
          <a:p>
            <a:endParaRPr/>
          </a:p>
        </p:txBody>
      </p:sp>
      <p:sp>
        <p:nvSpPr>
          <p:cNvPr id="7" name="object 7"/>
          <p:cNvSpPr/>
          <p:nvPr/>
        </p:nvSpPr>
        <p:spPr>
          <a:xfrm>
            <a:off x="761" y="2829305"/>
            <a:ext cx="2974975" cy="533400"/>
          </a:xfrm>
          <a:custGeom>
            <a:avLst/>
            <a:gdLst/>
            <a:ahLst/>
            <a:cxnLst/>
            <a:rect l="l" t="t" r="r" b="b"/>
            <a:pathLst>
              <a:path w="2974975" h="533400">
                <a:moveTo>
                  <a:pt x="2974848" y="533400"/>
                </a:moveTo>
                <a:lnTo>
                  <a:pt x="0" y="533400"/>
                </a:lnTo>
                <a:lnTo>
                  <a:pt x="0" y="0"/>
                </a:lnTo>
                <a:lnTo>
                  <a:pt x="2974848" y="0"/>
                </a:lnTo>
                <a:lnTo>
                  <a:pt x="2974848" y="533400"/>
                </a:lnTo>
                <a:close/>
              </a:path>
            </a:pathLst>
          </a:custGeom>
          <a:ln w="32004">
            <a:solidFill>
              <a:srgbClr val="EF7A08"/>
            </a:solidFill>
          </a:ln>
        </p:spPr>
        <p:txBody>
          <a:bodyPr wrap="square" lIns="0" tIns="0" rIns="0" bIns="0" rtlCol="0"/>
          <a:lstStyle/>
          <a:p>
            <a:endParaRPr/>
          </a:p>
        </p:txBody>
      </p:sp>
      <p:sp>
        <p:nvSpPr>
          <p:cNvPr id="9" name="object 9"/>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File Manager </a:t>
            </a:r>
            <a:r>
              <a:rPr spc="-20" dirty="0"/>
              <a:t>Validation</a:t>
            </a:r>
            <a:r>
              <a:rPr spc="65" dirty="0"/>
              <a:t> </a:t>
            </a:r>
            <a:r>
              <a:rPr spc="-5" dirty="0"/>
              <a:t>Details</a:t>
            </a:r>
          </a:p>
        </p:txBody>
      </p:sp>
      <p:sp>
        <p:nvSpPr>
          <p:cNvPr id="10" name="object 10"/>
          <p:cNvSpPr/>
          <p:nvPr/>
        </p:nvSpPr>
        <p:spPr>
          <a:xfrm>
            <a:off x="7800143" y="4080283"/>
            <a:ext cx="577215" cy="454025"/>
          </a:xfrm>
          <a:custGeom>
            <a:avLst/>
            <a:gdLst/>
            <a:ahLst/>
            <a:cxnLst/>
            <a:rect l="l" t="t" r="r" b="b"/>
            <a:pathLst>
              <a:path w="577215" h="454025">
                <a:moveTo>
                  <a:pt x="90208" y="0"/>
                </a:moveTo>
                <a:lnTo>
                  <a:pt x="0" y="152133"/>
                </a:lnTo>
                <a:lnTo>
                  <a:pt x="379907" y="377405"/>
                </a:lnTo>
                <a:lnTo>
                  <a:pt x="334797" y="453466"/>
                </a:lnTo>
                <a:lnTo>
                  <a:pt x="577151" y="391541"/>
                </a:lnTo>
                <a:lnTo>
                  <a:pt x="534661" y="225259"/>
                </a:lnTo>
                <a:lnTo>
                  <a:pt x="470115" y="225259"/>
                </a:lnTo>
                <a:lnTo>
                  <a:pt x="90208" y="0"/>
                </a:lnTo>
                <a:close/>
              </a:path>
              <a:path w="577215" h="454025">
                <a:moveTo>
                  <a:pt x="515226" y="149199"/>
                </a:moveTo>
                <a:lnTo>
                  <a:pt x="470115" y="225259"/>
                </a:lnTo>
                <a:lnTo>
                  <a:pt x="534661" y="225259"/>
                </a:lnTo>
                <a:lnTo>
                  <a:pt x="515226" y="149199"/>
                </a:lnTo>
                <a:close/>
              </a:path>
            </a:pathLst>
          </a:custGeom>
          <a:solidFill>
            <a:srgbClr val="F9A451"/>
          </a:solidFill>
        </p:spPr>
        <p:txBody>
          <a:bodyPr wrap="square" lIns="0" tIns="0" rIns="0" bIns="0" rtlCol="0"/>
          <a:lstStyle/>
          <a:p>
            <a:endParaRPr/>
          </a:p>
        </p:txBody>
      </p:sp>
      <p:sp>
        <p:nvSpPr>
          <p:cNvPr id="11" name="object 11"/>
          <p:cNvSpPr/>
          <p:nvPr/>
        </p:nvSpPr>
        <p:spPr>
          <a:xfrm>
            <a:off x="6858000" y="3505200"/>
            <a:ext cx="1524000" cy="646430"/>
          </a:xfrm>
          <a:custGeom>
            <a:avLst/>
            <a:gdLst/>
            <a:ahLst/>
            <a:cxnLst/>
            <a:rect l="l" t="t" r="r" b="b"/>
            <a:pathLst>
              <a:path w="1524000" h="646429">
                <a:moveTo>
                  <a:pt x="0" y="0"/>
                </a:moveTo>
                <a:lnTo>
                  <a:pt x="1524000" y="0"/>
                </a:lnTo>
                <a:lnTo>
                  <a:pt x="1524000" y="646176"/>
                </a:lnTo>
                <a:lnTo>
                  <a:pt x="0" y="646176"/>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6858000" y="3505200"/>
            <a:ext cx="1524000" cy="646430"/>
          </a:xfrm>
          <a:prstGeom prst="rect">
            <a:avLst/>
          </a:prstGeom>
          <a:solidFill>
            <a:srgbClr val="FFFFFF"/>
          </a:solidFill>
          <a:ln w="9144">
            <a:solidFill>
              <a:srgbClr val="EF7A08"/>
            </a:solidFill>
          </a:ln>
        </p:spPr>
        <p:txBody>
          <a:bodyPr vert="horz" wrap="square" lIns="0" tIns="34925" rIns="0" bIns="0" rtlCol="0">
            <a:spAutoFit/>
          </a:bodyPr>
          <a:lstStyle/>
          <a:p>
            <a:pPr marL="178435" marR="172085" indent="73025">
              <a:lnSpc>
                <a:spcPct val="100000"/>
              </a:lnSpc>
              <a:spcBef>
                <a:spcPts val="275"/>
              </a:spcBef>
            </a:pPr>
            <a:r>
              <a:rPr sz="1800" spc="-10" dirty="0">
                <a:latin typeface="Arial"/>
                <a:cs typeface="Arial"/>
              </a:rPr>
              <a:t>Download  </a:t>
            </a:r>
            <a:r>
              <a:rPr sz="1800" spc="-5" dirty="0">
                <a:latin typeface="Arial"/>
                <a:cs typeface="Arial"/>
              </a:rPr>
              <a:t>Source</a:t>
            </a:r>
            <a:r>
              <a:rPr sz="1800" spc="-80" dirty="0">
                <a:latin typeface="Arial"/>
                <a:cs typeface="Arial"/>
              </a:rPr>
              <a:t> </a:t>
            </a:r>
            <a:r>
              <a:rPr sz="1800" spc="-5" dirty="0">
                <a:latin typeface="Arial"/>
                <a:cs typeface="Arial"/>
              </a:rPr>
              <a:t>File</a:t>
            </a:r>
            <a:endParaRPr sz="1800">
              <a:latin typeface="Arial"/>
              <a:cs typeface="Arial"/>
            </a:endParaRPr>
          </a:p>
        </p:txBody>
      </p:sp>
      <p:sp>
        <p:nvSpPr>
          <p:cNvPr id="13" name="object 13"/>
          <p:cNvSpPr/>
          <p:nvPr/>
        </p:nvSpPr>
        <p:spPr>
          <a:xfrm>
            <a:off x="3257484" y="5007334"/>
            <a:ext cx="529590" cy="488315"/>
          </a:xfrm>
          <a:custGeom>
            <a:avLst/>
            <a:gdLst/>
            <a:ahLst/>
            <a:cxnLst/>
            <a:rect l="l" t="t" r="r" b="b"/>
            <a:pathLst>
              <a:path w="529589" h="488314">
                <a:moveTo>
                  <a:pt x="280263" y="0"/>
                </a:moveTo>
                <a:lnTo>
                  <a:pt x="337350" y="67551"/>
                </a:lnTo>
                <a:lnTo>
                  <a:pt x="0" y="352628"/>
                </a:lnTo>
                <a:lnTo>
                  <a:pt x="114160" y="487718"/>
                </a:lnTo>
                <a:lnTo>
                  <a:pt x="451510" y="202641"/>
                </a:lnTo>
                <a:lnTo>
                  <a:pt x="514259" y="202641"/>
                </a:lnTo>
                <a:lnTo>
                  <a:pt x="529526" y="20929"/>
                </a:lnTo>
                <a:lnTo>
                  <a:pt x="280263" y="0"/>
                </a:lnTo>
                <a:close/>
              </a:path>
              <a:path w="529589" h="488314">
                <a:moveTo>
                  <a:pt x="514259" y="202641"/>
                </a:moveTo>
                <a:lnTo>
                  <a:pt x="451510" y="202641"/>
                </a:lnTo>
                <a:lnTo>
                  <a:pt x="508584" y="270192"/>
                </a:lnTo>
                <a:lnTo>
                  <a:pt x="514259" y="202641"/>
                </a:lnTo>
                <a:close/>
              </a:path>
            </a:pathLst>
          </a:custGeom>
          <a:solidFill>
            <a:srgbClr val="F9A451"/>
          </a:solidFill>
        </p:spPr>
        <p:txBody>
          <a:bodyPr wrap="square" lIns="0" tIns="0" rIns="0" bIns="0" rtlCol="0"/>
          <a:lstStyle/>
          <a:p>
            <a:endParaRPr/>
          </a:p>
        </p:txBody>
      </p:sp>
      <p:sp>
        <p:nvSpPr>
          <p:cNvPr id="14" name="object 14"/>
          <p:cNvSpPr/>
          <p:nvPr/>
        </p:nvSpPr>
        <p:spPr>
          <a:xfrm>
            <a:off x="1828800" y="5245608"/>
            <a:ext cx="1524000" cy="368935"/>
          </a:xfrm>
          <a:custGeom>
            <a:avLst/>
            <a:gdLst/>
            <a:ahLst/>
            <a:cxnLst/>
            <a:rect l="l" t="t" r="r" b="b"/>
            <a:pathLst>
              <a:path w="1524000" h="368935">
                <a:moveTo>
                  <a:pt x="0" y="0"/>
                </a:moveTo>
                <a:lnTo>
                  <a:pt x="1524000" y="0"/>
                </a:lnTo>
                <a:lnTo>
                  <a:pt x="1524000" y="368807"/>
                </a:lnTo>
                <a:lnTo>
                  <a:pt x="0" y="368807"/>
                </a:lnTo>
                <a:lnTo>
                  <a:pt x="0" y="0"/>
                </a:lnTo>
                <a:close/>
              </a:path>
            </a:pathLst>
          </a:custGeom>
          <a:solidFill>
            <a:srgbClr val="FFFFFF"/>
          </a:solidFill>
        </p:spPr>
        <p:txBody>
          <a:bodyPr wrap="square" lIns="0" tIns="0" rIns="0" bIns="0" rtlCol="0"/>
          <a:lstStyle/>
          <a:p>
            <a:endParaRPr/>
          </a:p>
        </p:txBody>
      </p:sp>
      <p:sp>
        <p:nvSpPr>
          <p:cNvPr id="15" name="object 15"/>
          <p:cNvSpPr txBox="1"/>
          <p:nvPr/>
        </p:nvSpPr>
        <p:spPr>
          <a:xfrm>
            <a:off x="1828800" y="5245608"/>
            <a:ext cx="1524000" cy="368935"/>
          </a:xfrm>
          <a:prstGeom prst="rect">
            <a:avLst/>
          </a:prstGeom>
          <a:ln w="9144">
            <a:solidFill>
              <a:srgbClr val="EF7A08"/>
            </a:solidFill>
          </a:ln>
        </p:spPr>
        <p:txBody>
          <a:bodyPr vert="horz" wrap="square" lIns="0" tIns="34925" rIns="0" bIns="0" rtlCol="0">
            <a:spAutoFit/>
          </a:bodyPr>
          <a:lstStyle/>
          <a:p>
            <a:pPr marL="102235">
              <a:lnSpc>
                <a:spcPct val="100000"/>
              </a:lnSpc>
              <a:spcBef>
                <a:spcPts val="275"/>
              </a:spcBef>
            </a:pPr>
            <a:r>
              <a:rPr sz="1800" spc="-10" dirty="0">
                <a:latin typeface="Arial"/>
                <a:cs typeface="Arial"/>
              </a:rPr>
              <a:t>Add </a:t>
            </a:r>
            <a:r>
              <a:rPr sz="1800" dirty="0">
                <a:latin typeface="Arial"/>
                <a:cs typeface="Arial"/>
              </a:rPr>
              <a:t>to</a:t>
            </a:r>
            <a:r>
              <a:rPr sz="1800" spc="-80" dirty="0">
                <a:latin typeface="Arial"/>
                <a:cs typeface="Arial"/>
              </a:rPr>
              <a:t> </a:t>
            </a:r>
            <a:r>
              <a:rPr sz="1800" spc="-5" dirty="0">
                <a:latin typeface="Arial"/>
                <a:cs typeface="Arial"/>
              </a:rPr>
              <a:t>Batch</a:t>
            </a:r>
            <a:endParaRPr sz="1800">
              <a:latin typeface="Arial"/>
              <a:cs typeface="Arial"/>
            </a:endParaRPr>
          </a:p>
        </p:txBody>
      </p:sp>
      <p:sp>
        <p:nvSpPr>
          <p:cNvPr id="17" name="Slide Number Placeholder 16">
            <a:extLst>
              <a:ext uri="{FF2B5EF4-FFF2-40B4-BE49-F238E27FC236}">
                <a16:creationId xmlns:a16="http://schemas.microsoft.com/office/drawing/2014/main" id="{6B7D9975-92B1-45F2-8349-50C29141C49C}"/>
              </a:ext>
            </a:extLst>
          </p:cNvPr>
          <p:cNvSpPr>
            <a:spLocks noGrp="1"/>
          </p:cNvSpPr>
          <p:nvPr>
            <p:ph type="sldNum" sz="quarter" idx="7"/>
          </p:nvPr>
        </p:nvSpPr>
        <p:spPr/>
        <p:txBody>
          <a:bodyPr/>
          <a:lstStyle/>
          <a:p>
            <a:fld id="{B6F15528-21DE-4FAA-801E-634DDDAF4B2B}"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960" y="2514600"/>
            <a:ext cx="9007736" cy="301834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124200" y="3246120"/>
            <a:ext cx="1524000" cy="646430"/>
          </a:xfrm>
          <a:custGeom>
            <a:avLst/>
            <a:gdLst/>
            <a:ahLst/>
            <a:cxnLst/>
            <a:rect l="l" t="t" r="r" b="b"/>
            <a:pathLst>
              <a:path w="1524000" h="646429">
                <a:moveTo>
                  <a:pt x="0" y="0"/>
                </a:moveTo>
                <a:lnTo>
                  <a:pt x="1524000" y="0"/>
                </a:lnTo>
                <a:lnTo>
                  <a:pt x="1524000" y="646176"/>
                </a:lnTo>
                <a:lnTo>
                  <a:pt x="0" y="646176"/>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3124200" y="3246120"/>
            <a:ext cx="1524000" cy="646430"/>
          </a:xfrm>
          <a:prstGeom prst="rect">
            <a:avLst/>
          </a:prstGeom>
          <a:solidFill>
            <a:srgbClr val="FFFFFF"/>
          </a:solidFill>
          <a:ln w="9144">
            <a:solidFill>
              <a:srgbClr val="EF7A08"/>
            </a:solidFill>
          </a:ln>
        </p:spPr>
        <p:txBody>
          <a:bodyPr vert="horz" wrap="square" lIns="0" tIns="34925" rIns="0" bIns="0" rtlCol="0">
            <a:spAutoFit/>
          </a:bodyPr>
          <a:lstStyle/>
          <a:p>
            <a:pPr marL="447040" marR="258445" indent="-181610">
              <a:lnSpc>
                <a:spcPct val="100000"/>
              </a:lnSpc>
              <a:spcBef>
                <a:spcPts val="275"/>
              </a:spcBef>
            </a:pPr>
            <a:r>
              <a:rPr sz="1800" spc="-25" dirty="0">
                <a:latin typeface="Arial"/>
                <a:cs typeface="Arial"/>
              </a:rPr>
              <a:t>Validation  </a:t>
            </a:r>
            <a:r>
              <a:rPr sz="1800" spc="-10" dirty="0">
                <a:latin typeface="Arial"/>
                <a:cs typeface="Arial"/>
              </a:rPr>
              <a:t>Failed</a:t>
            </a:r>
            <a:endParaRPr sz="1800">
              <a:latin typeface="Arial"/>
              <a:cs typeface="Arial"/>
            </a:endParaRPr>
          </a:p>
        </p:txBody>
      </p:sp>
      <p:sp>
        <p:nvSpPr>
          <p:cNvPr id="8" name="object 8"/>
          <p:cNvSpPr/>
          <p:nvPr/>
        </p:nvSpPr>
        <p:spPr>
          <a:xfrm>
            <a:off x="7925561" y="4665726"/>
            <a:ext cx="1082040" cy="593090"/>
          </a:xfrm>
          <a:custGeom>
            <a:avLst/>
            <a:gdLst/>
            <a:ahLst/>
            <a:cxnLst/>
            <a:rect l="l" t="t" r="r" b="b"/>
            <a:pathLst>
              <a:path w="1082040" h="593089">
                <a:moveTo>
                  <a:pt x="1082040" y="592836"/>
                </a:moveTo>
                <a:lnTo>
                  <a:pt x="0" y="592836"/>
                </a:lnTo>
                <a:lnTo>
                  <a:pt x="0" y="0"/>
                </a:lnTo>
                <a:lnTo>
                  <a:pt x="1082040" y="0"/>
                </a:lnTo>
                <a:lnTo>
                  <a:pt x="1082040" y="592836"/>
                </a:lnTo>
                <a:close/>
              </a:path>
            </a:pathLst>
          </a:custGeom>
          <a:ln w="32003">
            <a:solidFill>
              <a:srgbClr val="EF7A08"/>
            </a:solidFill>
          </a:ln>
        </p:spPr>
        <p:txBody>
          <a:bodyPr wrap="square" lIns="0" tIns="0" rIns="0" bIns="0" rtlCol="0"/>
          <a:lstStyle/>
          <a:p>
            <a:endParaRPr/>
          </a:p>
        </p:txBody>
      </p:sp>
      <p:sp>
        <p:nvSpPr>
          <p:cNvPr id="9" name="object 9"/>
          <p:cNvSpPr/>
          <p:nvPr/>
        </p:nvSpPr>
        <p:spPr>
          <a:xfrm>
            <a:off x="964691" y="5559552"/>
            <a:ext cx="7214614" cy="108203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104900" y="5638800"/>
            <a:ext cx="6934200" cy="923925"/>
          </a:xfrm>
          <a:custGeom>
            <a:avLst/>
            <a:gdLst/>
            <a:ahLst/>
            <a:cxnLst/>
            <a:rect l="l" t="t" r="r" b="b"/>
            <a:pathLst>
              <a:path w="6934200" h="923925">
                <a:moveTo>
                  <a:pt x="0" y="0"/>
                </a:moveTo>
                <a:lnTo>
                  <a:pt x="6934200" y="0"/>
                </a:lnTo>
                <a:lnTo>
                  <a:pt x="6934200" y="923544"/>
                </a:lnTo>
                <a:lnTo>
                  <a:pt x="0" y="923544"/>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104900" y="5638800"/>
            <a:ext cx="6934200" cy="923925"/>
          </a:xfrm>
          <a:prstGeom prst="rect">
            <a:avLst/>
          </a:prstGeom>
          <a:ln w="9144">
            <a:solidFill>
              <a:srgbClr val="EF7A08"/>
            </a:solidFill>
          </a:ln>
        </p:spPr>
        <p:txBody>
          <a:bodyPr vert="horz" wrap="square" lIns="0" tIns="34925" rIns="0" bIns="0" rtlCol="0">
            <a:spAutoFit/>
          </a:bodyPr>
          <a:lstStyle/>
          <a:p>
            <a:pPr marL="86360" marR="621665">
              <a:lnSpc>
                <a:spcPct val="100000"/>
              </a:lnSpc>
              <a:spcBef>
                <a:spcPts val="275"/>
              </a:spcBef>
            </a:pPr>
            <a:r>
              <a:rPr sz="1800" spc="-10" dirty="0">
                <a:latin typeface="Arial"/>
                <a:cs typeface="Arial"/>
              </a:rPr>
              <a:t>When </a:t>
            </a:r>
            <a:r>
              <a:rPr sz="1800" spc="-5" dirty="0">
                <a:latin typeface="Arial"/>
                <a:cs typeface="Arial"/>
              </a:rPr>
              <a:t>a file is </a:t>
            </a:r>
            <a:r>
              <a:rPr sz="1800" spc="-10" dirty="0">
                <a:latin typeface="Arial"/>
                <a:cs typeface="Arial"/>
              </a:rPr>
              <a:t>returned </a:t>
            </a:r>
            <a:r>
              <a:rPr sz="1800" spc="-15" dirty="0">
                <a:latin typeface="Arial"/>
                <a:cs typeface="Arial"/>
              </a:rPr>
              <a:t>with </a:t>
            </a:r>
            <a:r>
              <a:rPr sz="1800" spc="-20" dirty="0">
                <a:latin typeface="Arial"/>
                <a:cs typeface="Arial"/>
              </a:rPr>
              <a:t>Validation </a:t>
            </a:r>
            <a:r>
              <a:rPr sz="1800" spc="-10" dirty="0">
                <a:latin typeface="Arial"/>
                <a:cs typeface="Arial"/>
              </a:rPr>
              <a:t>Failed </a:t>
            </a:r>
            <a:r>
              <a:rPr sz="1800" spc="-5" dirty="0">
                <a:latin typeface="Arial"/>
                <a:cs typeface="Arial"/>
              </a:rPr>
              <a:t>the </a:t>
            </a:r>
            <a:r>
              <a:rPr sz="1800" spc="-10" dirty="0">
                <a:latin typeface="Arial"/>
                <a:cs typeface="Arial"/>
              </a:rPr>
              <a:t>user can  </a:t>
            </a:r>
            <a:r>
              <a:rPr sz="1800" spc="-15" dirty="0">
                <a:latin typeface="Arial"/>
                <a:cs typeface="Arial"/>
              </a:rPr>
              <a:t>download </a:t>
            </a:r>
            <a:r>
              <a:rPr sz="1800" spc="-5" dirty="0">
                <a:latin typeface="Arial"/>
                <a:cs typeface="Arial"/>
              </a:rPr>
              <a:t>the Error File. Note that </a:t>
            </a:r>
            <a:r>
              <a:rPr sz="1800" spc="-10" dirty="0">
                <a:latin typeface="Arial"/>
                <a:cs typeface="Arial"/>
              </a:rPr>
              <a:t>Add </a:t>
            </a:r>
            <a:r>
              <a:rPr sz="1800" dirty="0">
                <a:latin typeface="Arial"/>
                <a:cs typeface="Arial"/>
              </a:rPr>
              <a:t>to </a:t>
            </a:r>
            <a:r>
              <a:rPr sz="1800" spc="-5" dirty="0">
                <a:latin typeface="Arial"/>
                <a:cs typeface="Arial"/>
              </a:rPr>
              <a:t>Batch is </a:t>
            </a:r>
            <a:r>
              <a:rPr sz="1800" spc="-10" dirty="0">
                <a:latin typeface="Arial"/>
                <a:cs typeface="Arial"/>
              </a:rPr>
              <a:t>greyed </a:t>
            </a:r>
            <a:r>
              <a:rPr sz="1800" spc="-5" dirty="0">
                <a:latin typeface="Arial"/>
                <a:cs typeface="Arial"/>
              </a:rPr>
              <a:t>out.  Only files that </a:t>
            </a:r>
            <a:r>
              <a:rPr sz="1800" spc="-10" dirty="0">
                <a:latin typeface="Arial"/>
                <a:cs typeface="Arial"/>
              </a:rPr>
              <a:t>pass validation </a:t>
            </a:r>
            <a:r>
              <a:rPr sz="1800" spc="-5" dirty="0">
                <a:latin typeface="Arial"/>
                <a:cs typeface="Arial"/>
              </a:rPr>
              <a:t>can </a:t>
            </a:r>
            <a:r>
              <a:rPr sz="1800" spc="-10" dirty="0">
                <a:latin typeface="Arial"/>
                <a:cs typeface="Arial"/>
              </a:rPr>
              <a:t>be</a:t>
            </a:r>
            <a:r>
              <a:rPr sz="1800" spc="95" dirty="0">
                <a:latin typeface="Arial"/>
                <a:cs typeface="Arial"/>
              </a:rPr>
              <a:t> </a:t>
            </a:r>
            <a:r>
              <a:rPr sz="1800" spc="-10" dirty="0">
                <a:latin typeface="Arial"/>
                <a:cs typeface="Arial"/>
              </a:rPr>
              <a:t>processed.</a:t>
            </a:r>
            <a:endParaRPr sz="1800">
              <a:latin typeface="Arial"/>
              <a:cs typeface="Arial"/>
            </a:endParaRPr>
          </a:p>
        </p:txBody>
      </p:sp>
      <p:sp>
        <p:nvSpPr>
          <p:cNvPr id="13" name="object 13"/>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File Manager Error</a:t>
            </a:r>
            <a:r>
              <a:rPr spc="10" dirty="0"/>
              <a:t> </a:t>
            </a:r>
            <a:r>
              <a:rPr spc="-5" dirty="0"/>
              <a:t>File</a:t>
            </a:r>
          </a:p>
        </p:txBody>
      </p:sp>
      <p:sp>
        <p:nvSpPr>
          <p:cNvPr id="14" name="object 14"/>
          <p:cNvSpPr/>
          <p:nvPr/>
        </p:nvSpPr>
        <p:spPr>
          <a:xfrm>
            <a:off x="3490721" y="5334761"/>
            <a:ext cx="1082040" cy="220979"/>
          </a:xfrm>
          <a:custGeom>
            <a:avLst/>
            <a:gdLst/>
            <a:ahLst/>
            <a:cxnLst/>
            <a:rect l="l" t="t" r="r" b="b"/>
            <a:pathLst>
              <a:path w="1082039" h="220979">
                <a:moveTo>
                  <a:pt x="1082039" y="220979"/>
                </a:moveTo>
                <a:lnTo>
                  <a:pt x="0" y="220979"/>
                </a:lnTo>
                <a:lnTo>
                  <a:pt x="0" y="0"/>
                </a:lnTo>
                <a:lnTo>
                  <a:pt x="1082039" y="0"/>
                </a:lnTo>
                <a:lnTo>
                  <a:pt x="1082039" y="220979"/>
                </a:lnTo>
                <a:close/>
              </a:path>
            </a:pathLst>
          </a:custGeom>
          <a:ln w="32004">
            <a:solidFill>
              <a:srgbClr val="EF7A08"/>
            </a:solidFill>
          </a:ln>
        </p:spPr>
        <p:txBody>
          <a:bodyPr wrap="square" lIns="0" tIns="0" rIns="0" bIns="0" rtlCol="0"/>
          <a:lstStyle/>
          <a:p>
            <a:endParaRPr/>
          </a:p>
        </p:txBody>
      </p:sp>
      <p:sp>
        <p:nvSpPr>
          <p:cNvPr id="16" name="Slide Number Placeholder 15">
            <a:extLst>
              <a:ext uri="{FF2B5EF4-FFF2-40B4-BE49-F238E27FC236}">
                <a16:creationId xmlns:a16="http://schemas.microsoft.com/office/drawing/2014/main" id="{A9E72AE6-FE71-413A-867F-40E377B88F10}"/>
              </a:ext>
            </a:extLst>
          </p:cNvPr>
          <p:cNvSpPr>
            <a:spLocks noGrp="1"/>
          </p:cNvSpPr>
          <p:nvPr>
            <p:ph type="sldNum" sz="quarter" idx="7"/>
          </p:nvPr>
        </p:nvSpPr>
        <p:spPr/>
        <p:txBody>
          <a:bodyPr/>
          <a:lstStyle/>
          <a:p>
            <a:fld id="{B6F15528-21DE-4FAA-801E-634DDDAF4B2B}"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2362200"/>
            <a:ext cx="9012999" cy="3148629"/>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File Manager </a:t>
            </a:r>
            <a:r>
              <a:rPr spc="-10" dirty="0"/>
              <a:t>Add </a:t>
            </a:r>
            <a:r>
              <a:rPr spc="-5" dirty="0"/>
              <a:t>to</a:t>
            </a:r>
            <a:r>
              <a:rPr spc="-10" dirty="0"/>
              <a:t> </a:t>
            </a:r>
            <a:r>
              <a:rPr spc="-5" dirty="0"/>
              <a:t>Batch</a:t>
            </a:r>
          </a:p>
        </p:txBody>
      </p:sp>
      <p:sp>
        <p:nvSpPr>
          <p:cNvPr id="8" name="object 8"/>
          <p:cNvSpPr/>
          <p:nvPr/>
        </p:nvSpPr>
        <p:spPr>
          <a:xfrm>
            <a:off x="76961" y="3163061"/>
            <a:ext cx="1158240" cy="266700"/>
          </a:xfrm>
          <a:custGeom>
            <a:avLst/>
            <a:gdLst/>
            <a:ahLst/>
            <a:cxnLst/>
            <a:rect l="l" t="t" r="r" b="b"/>
            <a:pathLst>
              <a:path w="1158240" h="266700">
                <a:moveTo>
                  <a:pt x="1158240" y="266700"/>
                </a:moveTo>
                <a:lnTo>
                  <a:pt x="0" y="266700"/>
                </a:lnTo>
                <a:lnTo>
                  <a:pt x="0" y="0"/>
                </a:lnTo>
                <a:lnTo>
                  <a:pt x="1158240" y="0"/>
                </a:lnTo>
                <a:lnTo>
                  <a:pt x="1158240" y="266700"/>
                </a:lnTo>
                <a:close/>
              </a:path>
            </a:pathLst>
          </a:custGeom>
          <a:ln w="32004">
            <a:solidFill>
              <a:srgbClr val="EF7A08"/>
            </a:solidFill>
          </a:ln>
        </p:spPr>
        <p:txBody>
          <a:bodyPr wrap="square" lIns="0" tIns="0" rIns="0" bIns="0" rtlCol="0"/>
          <a:lstStyle/>
          <a:p>
            <a:endParaRPr/>
          </a:p>
        </p:txBody>
      </p:sp>
      <p:sp>
        <p:nvSpPr>
          <p:cNvPr id="9" name="object 9"/>
          <p:cNvSpPr/>
          <p:nvPr/>
        </p:nvSpPr>
        <p:spPr>
          <a:xfrm>
            <a:off x="397024" y="4323590"/>
            <a:ext cx="565785" cy="464820"/>
          </a:xfrm>
          <a:custGeom>
            <a:avLst/>
            <a:gdLst/>
            <a:ahLst/>
            <a:cxnLst/>
            <a:rect l="l" t="t" r="r" b="b"/>
            <a:pathLst>
              <a:path w="565785" h="464820">
                <a:moveTo>
                  <a:pt x="50444" y="169037"/>
                </a:moveTo>
                <a:lnTo>
                  <a:pt x="0" y="414032"/>
                </a:lnTo>
                <a:lnTo>
                  <a:pt x="244983" y="464489"/>
                </a:lnTo>
                <a:lnTo>
                  <a:pt x="196354" y="390626"/>
                </a:lnTo>
                <a:lnTo>
                  <a:pt x="420693" y="242900"/>
                </a:lnTo>
                <a:lnTo>
                  <a:pt x="99072" y="242900"/>
                </a:lnTo>
                <a:lnTo>
                  <a:pt x="50444" y="169037"/>
                </a:lnTo>
                <a:close/>
              </a:path>
              <a:path w="565785" h="464820">
                <a:moveTo>
                  <a:pt x="467956" y="0"/>
                </a:moveTo>
                <a:lnTo>
                  <a:pt x="99072" y="242900"/>
                </a:lnTo>
                <a:lnTo>
                  <a:pt x="420693" y="242900"/>
                </a:lnTo>
                <a:lnTo>
                  <a:pt x="565226" y="147726"/>
                </a:lnTo>
                <a:lnTo>
                  <a:pt x="467956" y="0"/>
                </a:lnTo>
                <a:close/>
              </a:path>
            </a:pathLst>
          </a:custGeom>
          <a:solidFill>
            <a:srgbClr val="F9A451"/>
          </a:solidFill>
        </p:spPr>
        <p:txBody>
          <a:bodyPr wrap="square" lIns="0" tIns="0" rIns="0" bIns="0" rtlCol="0"/>
          <a:lstStyle/>
          <a:p>
            <a:endParaRPr/>
          </a:p>
        </p:txBody>
      </p:sp>
      <p:sp>
        <p:nvSpPr>
          <p:cNvPr id="10" name="object 10"/>
          <p:cNvSpPr/>
          <p:nvPr/>
        </p:nvSpPr>
        <p:spPr>
          <a:xfrm>
            <a:off x="964691" y="5806440"/>
            <a:ext cx="7214614" cy="51511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104900" y="5879591"/>
            <a:ext cx="6934200" cy="368935"/>
          </a:xfrm>
          <a:custGeom>
            <a:avLst/>
            <a:gdLst/>
            <a:ahLst/>
            <a:cxnLst/>
            <a:rect l="l" t="t" r="r" b="b"/>
            <a:pathLst>
              <a:path w="6934200" h="368935">
                <a:moveTo>
                  <a:pt x="0" y="0"/>
                </a:moveTo>
                <a:lnTo>
                  <a:pt x="6934200" y="0"/>
                </a:lnTo>
                <a:lnTo>
                  <a:pt x="6934200" y="368808"/>
                </a:lnTo>
                <a:lnTo>
                  <a:pt x="0" y="368808"/>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1104900" y="5879591"/>
            <a:ext cx="6934200" cy="368935"/>
          </a:xfrm>
          <a:prstGeom prst="rect">
            <a:avLst/>
          </a:prstGeom>
          <a:ln w="9144">
            <a:solidFill>
              <a:srgbClr val="EF7A08"/>
            </a:solidFill>
          </a:ln>
        </p:spPr>
        <p:txBody>
          <a:bodyPr vert="horz" wrap="square" lIns="0" tIns="34290" rIns="0" bIns="0" rtlCol="0">
            <a:spAutoFit/>
          </a:bodyPr>
          <a:lstStyle/>
          <a:p>
            <a:pPr marL="86360">
              <a:lnSpc>
                <a:spcPct val="100000"/>
              </a:lnSpc>
              <a:spcBef>
                <a:spcPts val="270"/>
              </a:spcBef>
            </a:pPr>
            <a:r>
              <a:rPr sz="1800" spc="-10" dirty="0">
                <a:latin typeface="Arial"/>
                <a:cs typeface="Arial"/>
              </a:rPr>
              <a:t>Check </a:t>
            </a:r>
            <a:r>
              <a:rPr sz="1800" spc="-5" dirty="0">
                <a:latin typeface="Arial"/>
                <a:cs typeface="Arial"/>
              </a:rPr>
              <a:t>the </a:t>
            </a:r>
            <a:r>
              <a:rPr sz="1800" spc="-10" dirty="0">
                <a:latin typeface="Arial"/>
                <a:cs typeface="Arial"/>
              </a:rPr>
              <a:t>box next </a:t>
            </a:r>
            <a:r>
              <a:rPr sz="1800" dirty="0">
                <a:latin typeface="Arial"/>
                <a:cs typeface="Arial"/>
              </a:rPr>
              <a:t>to </a:t>
            </a:r>
            <a:r>
              <a:rPr sz="1800" spc="-5" dirty="0">
                <a:latin typeface="Arial"/>
                <a:cs typeface="Arial"/>
              </a:rPr>
              <a:t>the target file </a:t>
            </a:r>
            <a:r>
              <a:rPr sz="1800" spc="-10" dirty="0">
                <a:latin typeface="Arial"/>
                <a:cs typeface="Arial"/>
              </a:rPr>
              <a:t>and then </a:t>
            </a:r>
            <a:r>
              <a:rPr sz="1800" spc="-5" dirty="0">
                <a:latin typeface="Arial"/>
                <a:cs typeface="Arial"/>
              </a:rPr>
              <a:t>select </a:t>
            </a:r>
            <a:r>
              <a:rPr sz="1800" spc="-10" dirty="0">
                <a:latin typeface="Arial"/>
                <a:cs typeface="Arial"/>
              </a:rPr>
              <a:t>Add </a:t>
            </a:r>
            <a:r>
              <a:rPr sz="1800" dirty="0">
                <a:latin typeface="Arial"/>
                <a:cs typeface="Arial"/>
              </a:rPr>
              <a:t>to</a:t>
            </a:r>
            <a:r>
              <a:rPr sz="1800" spc="35" dirty="0">
                <a:latin typeface="Arial"/>
                <a:cs typeface="Arial"/>
              </a:rPr>
              <a:t> </a:t>
            </a:r>
            <a:r>
              <a:rPr sz="1800" spc="-10" dirty="0">
                <a:latin typeface="Arial"/>
                <a:cs typeface="Arial"/>
              </a:rPr>
              <a:t>Batch.</a:t>
            </a:r>
            <a:endParaRPr sz="1800">
              <a:latin typeface="Arial"/>
              <a:cs typeface="Arial"/>
            </a:endParaRPr>
          </a:p>
        </p:txBody>
      </p:sp>
      <p:sp>
        <p:nvSpPr>
          <p:cNvPr id="13" name="object 13"/>
          <p:cNvSpPr/>
          <p:nvPr/>
        </p:nvSpPr>
        <p:spPr>
          <a:xfrm>
            <a:off x="2302764" y="1670304"/>
            <a:ext cx="6824459" cy="136550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438400" y="1752600"/>
            <a:ext cx="6553200" cy="1201420"/>
          </a:xfrm>
          <a:custGeom>
            <a:avLst/>
            <a:gdLst/>
            <a:ahLst/>
            <a:cxnLst/>
            <a:rect l="l" t="t" r="r" b="b"/>
            <a:pathLst>
              <a:path w="6553200" h="1201420">
                <a:moveTo>
                  <a:pt x="0" y="0"/>
                </a:moveTo>
                <a:lnTo>
                  <a:pt x="6553200" y="0"/>
                </a:lnTo>
                <a:lnTo>
                  <a:pt x="6553200" y="1200912"/>
                </a:lnTo>
                <a:lnTo>
                  <a:pt x="0" y="1200912"/>
                </a:lnTo>
                <a:lnTo>
                  <a:pt x="0" y="0"/>
                </a:lnTo>
                <a:close/>
              </a:path>
            </a:pathLst>
          </a:custGeom>
          <a:solidFill>
            <a:srgbClr val="FFFFFF"/>
          </a:solidFill>
        </p:spPr>
        <p:txBody>
          <a:bodyPr wrap="square" lIns="0" tIns="0" rIns="0" bIns="0" rtlCol="0"/>
          <a:lstStyle/>
          <a:p>
            <a:endParaRPr/>
          </a:p>
        </p:txBody>
      </p:sp>
      <p:sp>
        <p:nvSpPr>
          <p:cNvPr id="15" name="object 15"/>
          <p:cNvSpPr txBox="1"/>
          <p:nvPr/>
        </p:nvSpPr>
        <p:spPr>
          <a:xfrm>
            <a:off x="2438400" y="1752600"/>
            <a:ext cx="6553200" cy="1201420"/>
          </a:xfrm>
          <a:prstGeom prst="rect">
            <a:avLst/>
          </a:prstGeom>
          <a:ln w="9143">
            <a:solidFill>
              <a:srgbClr val="EF7A08"/>
            </a:solidFill>
          </a:ln>
        </p:spPr>
        <p:txBody>
          <a:bodyPr vert="horz" wrap="square" lIns="0" tIns="34925" rIns="0" bIns="0" rtlCol="0">
            <a:spAutoFit/>
          </a:bodyPr>
          <a:lstStyle/>
          <a:p>
            <a:pPr marL="86360" marR="380365" algn="just">
              <a:lnSpc>
                <a:spcPct val="100000"/>
              </a:lnSpc>
              <a:spcBef>
                <a:spcPts val="275"/>
              </a:spcBef>
            </a:pPr>
            <a:r>
              <a:rPr sz="1800" spc="-5" dirty="0">
                <a:latin typeface="Arial"/>
                <a:cs typeface="Arial"/>
              </a:rPr>
              <a:t>*Note: </a:t>
            </a:r>
            <a:r>
              <a:rPr sz="1800" spc="-20" dirty="0">
                <a:latin typeface="Arial"/>
                <a:cs typeface="Arial"/>
              </a:rPr>
              <a:t>when </a:t>
            </a:r>
            <a:r>
              <a:rPr sz="1800" spc="-5" dirty="0">
                <a:latin typeface="Arial"/>
                <a:cs typeface="Arial"/>
              </a:rPr>
              <a:t>files are transferred </a:t>
            </a:r>
            <a:r>
              <a:rPr sz="1800" dirty="0">
                <a:latin typeface="Arial"/>
                <a:cs typeface="Arial"/>
              </a:rPr>
              <a:t>to </a:t>
            </a:r>
            <a:r>
              <a:rPr sz="1800" spc="-10" dirty="0">
                <a:latin typeface="Arial"/>
                <a:cs typeface="Arial"/>
              </a:rPr>
              <a:t>eDM </a:t>
            </a:r>
            <a:r>
              <a:rPr sz="1800" spc="-5" dirty="0">
                <a:latin typeface="Arial"/>
                <a:cs typeface="Arial"/>
              </a:rPr>
              <a:t>via </a:t>
            </a:r>
            <a:r>
              <a:rPr sz="1800" dirty="0">
                <a:latin typeface="Arial"/>
                <a:cs typeface="Arial"/>
              </a:rPr>
              <a:t>DTU, </a:t>
            </a:r>
            <a:r>
              <a:rPr sz="1800" spc="-5" dirty="0">
                <a:latin typeface="Arial"/>
                <a:cs typeface="Arial"/>
              </a:rPr>
              <a:t>this is </a:t>
            </a:r>
            <a:r>
              <a:rPr sz="1800" spc="-10" dirty="0">
                <a:latin typeface="Arial"/>
                <a:cs typeface="Arial"/>
              </a:rPr>
              <a:t>the  part </a:t>
            </a:r>
            <a:r>
              <a:rPr sz="1800" spc="-5" dirty="0">
                <a:latin typeface="Arial"/>
                <a:cs typeface="Arial"/>
              </a:rPr>
              <a:t>of the process that is </a:t>
            </a:r>
            <a:r>
              <a:rPr sz="1800" spc="-10" dirty="0">
                <a:latin typeface="Arial"/>
                <a:cs typeface="Arial"/>
              </a:rPr>
              <a:t>automated. </a:t>
            </a:r>
            <a:r>
              <a:rPr sz="1800" spc="-5" dirty="0">
                <a:latin typeface="Arial"/>
                <a:cs typeface="Arial"/>
              </a:rPr>
              <a:t>Users </a:t>
            </a:r>
            <a:r>
              <a:rPr sz="1800" spc="-15" dirty="0">
                <a:latin typeface="Arial"/>
                <a:cs typeface="Arial"/>
              </a:rPr>
              <a:t>will </a:t>
            </a:r>
            <a:r>
              <a:rPr sz="1800" spc="-10" dirty="0">
                <a:latin typeface="Arial"/>
                <a:cs typeface="Arial"/>
              </a:rPr>
              <a:t>not have </a:t>
            </a:r>
            <a:r>
              <a:rPr sz="1800" dirty="0">
                <a:latin typeface="Arial"/>
                <a:cs typeface="Arial"/>
              </a:rPr>
              <a:t>to  </a:t>
            </a:r>
            <a:r>
              <a:rPr sz="1800" spc="-10" dirty="0">
                <a:latin typeface="Arial"/>
                <a:cs typeface="Arial"/>
              </a:rPr>
              <a:t>execute </a:t>
            </a:r>
            <a:r>
              <a:rPr sz="1800" spc="-5" dirty="0">
                <a:latin typeface="Arial"/>
                <a:cs typeface="Arial"/>
              </a:rPr>
              <a:t>these steps </a:t>
            </a:r>
            <a:r>
              <a:rPr sz="1800" spc="-20" dirty="0">
                <a:latin typeface="Arial"/>
                <a:cs typeface="Arial"/>
              </a:rPr>
              <a:t>when </a:t>
            </a:r>
            <a:r>
              <a:rPr sz="1800" spc="-5" dirty="0">
                <a:latin typeface="Arial"/>
                <a:cs typeface="Arial"/>
              </a:rPr>
              <a:t>files are sent </a:t>
            </a:r>
            <a:r>
              <a:rPr sz="1800" dirty="0">
                <a:latin typeface="Arial"/>
                <a:cs typeface="Arial"/>
              </a:rPr>
              <a:t>to </a:t>
            </a:r>
            <a:r>
              <a:rPr sz="1800" spc="-10" dirty="0">
                <a:latin typeface="Arial"/>
                <a:cs typeface="Arial"/>
              </a:rPr>
              <a:t>eDM through the  </a:t>
            </a:r>
            <a:r>
              <a:rPr sz="1800" dirty="0">
                <a:latin typeface="Arial"/>
                <a:cs typeface="Arial"/>
              </a:rPr>
              <a:t>DTU.*</a:t>
            </a:r>
            <a:endParaRPr sz="1800">
              <a:latin typeface="Arial"/>
              <a:cs typeface="Arial"/>
            </a:endParaRPr>
          </a:p>
        </p:txBody>
      </p:sp>
      <p:sp>
        <p:nvSpPr>
          <p:cNvPr id="17" name="Slide Number Placeholder 16">
            <a:extLst>
              <a:ext uri="{FF2B5EF4-FFF2-40B4-BE49-F238E27FC236}">
                <a16:creationId xmlns:a16="http://schemas.microsoft.com/office/drawing/2014/main" id="{80B3F462-9BDB-4BF8-A88E-871D03431416}"/>
              </a:ext>
            </a:extLst>
          </p:cNvPr>
          <p:cNvSpPr>
            <a:spLocks noGrp="1"/>
          </p:cNvSpPr>
          <p:nvPr>
            <p:ph type="sldNum" sz="quarter" idx="7"/>
          </p:nvPr>
        </p:nvSpPr>
        <p:spPr/>
        <p:txBody>
          <a:bodyPr/>
          <a:lstStyle/>
          <a:p>
            <a:fld id="{B6F15528-21DE-4FAA-801E-634DDDAF4B2B}"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2464308"/>
            <a:ext cx="9016062" cy="3103685"/>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a:t>
            </a:r>
            <a:r>
              <a:rPr spc="-15" dirty="0"/>
              <a:t>View</a:t>
            </a:r>
            <a:r>
              <a:rPr spc="-35" dirty="0"/>
              <a:t> </a:t>
            </a:r>
            <a:r>
              <a:rPr dirty="0"/>
              <a:t>Batch</a:t>
            </a:r>
          </a:p>
        </p:txBody>
      </p:sp>
      <p:sp>
        <p:nvSpPr>
          <p:cNvPr id="8" name="object 8"/>
          <p:cNvSpPr/>
          <p:nvPr/>
        </p:nvSpPr>
        <p:spPr>
          <a:xfrm>
            <a:off x="1152905" y="3201161"/>
            <a:ext cx="905510" cy="238125"/>
          </a:xfrm>
          <a:custGeom>
            <a:avLst/>
            <a:gdLst/>
            <a:ahLst/>
            <a:cxnLst/>
            <a:rect l="l" t="t" r="r" b="b"/>
            <a:pathLst>
              <a:path w="905510" h="238125">
                <a:moveTo>
                  <a:pt x="905256" y="237744"/>
                </a:moveTo>
                <a:lnTo>
                  <a:pt x="0" y="237744"/>
                </a:lnTo>
                <a:lnTo>
                  <a:pt x="0" y="0"/>
                </a:lnTo>
                <a:lnTo>
                  <a:pt x="905256" y="0"/>
                </a:lnTo>
                <a:lnTo>
                  <a:pt x="905256" y="237744"/>
                </a:lnTo>
                <a:close/>
              </a:path>
            </a:pathLst>
          </a:custGeom>
          <a:ln w="32004">
            <a:solidFill>
              <a:srgbClr val="EF7A08"/>
            </a:solidFill>
          </a:ln>
        </p:spPr>
        <p:txBody>
          <a:bodyPr wrap="square" lIns="0" tIns="0" rIns="0" bIns="0" rtlCol="0"/>
          <a:lstStyle/>
          <a:p>
            <a:endParaRPr/>
          </a:p>
        </p:txBody>
      </p:sp>
      <p:sp>
        <p:nvSpPr>
          <p:cNvPr id="9" name="object 9"/>
          <p:cNvSpPr/>
          <p:nvPr/>
        </p:nvSpPr>
        <p:spPr>
          <a:xfrm>
            <a:off x="964691" y="5806440"/>
            <a:ext cx="7214614" cy="51511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104900" y="5879591"/>
            <a:ext cx="6934200" cy="368935"/>
          </a:xfrm>
          <a:custGeom>
            <a:avLst/>
            <a:gdLst/>
            <a:ahLst/>
            <a:cxnLst/>
            <a:rect l="l" t="t" r="r" b="b"/>
            <a:pathLst>
              <a:path w="6934200" h="368935">
                <a:moveTo>
                  <a:pt x="0" y="0"/>
                </a:moveTo>
                <a:lnTo>
                  <a:pt x="6934200" y="0"/>
                </a:lnTo>
                <a:lnTo>
                  <a:pt x="6934200" y="368808"/>
                </a:lnTo>
                <a:lnTo>
                  <a:pt x="0" y="368808"/>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104900" y="5879591"/>
            <a:ext cx="6934200" cy="368935"/>
          </a:xfrm>
          <a:prstGeom prst="rect">
            <a:avLst/>
          </a:prstGeom>
          <a:ln w="9144">
            <a:solidFill>
              <a:srgbClr val="EF7A08"/>
            </a:solidFill>
          </a:ln>
        </p:spPr>
        <p:txBody>
          <a:bodyPr vert="horz" wrap="square" lIns="0" tIns="34290" rIns="0" bIns="0" rtlCol="0">
            <a:spAutoFit/>
          </a:bodyPr>
          <a:lstStyle/>
          <a:p>
            <a:pPr marL="86360">
              <a:lnSpc>
                <a:spcPct val="100000"/>
              </a:lnSpc>
              <a:spcBef>
                <a:spcPts val="270"/>
              </a:spcBef>
            </a:pPr>
            <a:r>
              <a:rPr sz="1800" spc="-5" dirty="0">
                <a:latin typeface="Arial"/>
                <a:cs typeface="Arial"/>
              </a:rPr>
              <a:t>Note the check </a:t>
            </a:r>
            <a:r>
              <a:rPr sz="1800" spc="-10" dirty="0">
                <a:latin typeface="Arial"/>
                <a:cs typeface="Arial"/>
              </a:rPr>
              <a:t>box </a:t>
            </a:r>
            <a:r>
              <a:rPr sz="1800" spc="-5" dirty="0">
                <a:latin typeface="Arial"/>
                <a:cs typeface="Arial"/>
              </a:rPr>
              <a:t>is </a:t>
            </a:r>
            <a:r>
              <a:rPr sz="1800" spc="-10" dirty="0">
                <a:latin typeface="Arial"/>
                <a:cs typeface="Arial"/>
              </a:rPr>
              <a:t>grayed </a:t>
            </a:r>
            <a:r>
              <a:rPr sz="1800" spc="-5" dirty="0">
                <a:latin typeface="Arial"/>
                <a:cs typeface="Arial"/>
              </a:rPr>
              <a:t>out.  Select </a:t>
            </a:r>
            <a:r>
              <a:rPr sz="1800" spc="-15" dirty="0">
                <a:latin typeface="Arial"/>
                <a:cs typeface="Arial"/>
              </a:rPr>
              <a:t>View </a:t>
            </a:r>
            <a:r>
              <a:rPr sz="1800" spc="-5" dirty="0">
                <a:latin typeface="Arial"/>
                <a:cs typeface="Arial"/>
              </a:rPr>
              <a:t>Batch </a:t>
            </a:r>
            <a:r>
              <a:rPr sz="1800" dirty="0">
                <a:latin typeface="Arial"/>
                <a:cs typeface="Arial"/>
              </a:rPr>
              <a:t>to</a:t>
            </a:r>
            <a:r>
              <a:rPr sz="1800" spc="80" dirty="0">
                <a:latin typeface="Arial"/>
                <a:cs typeface="Arial"/>
              </a:rPr>
              <a:t> </a:t>
            </a:r>
            <a:r>
              <a:rPr sz="1800" spc="-10" dirty="0">
                <a:latin typeface="Arial"/>
                <a:cs typeface="Arial"/>
              </a:rPr>
              <a:t>continue.</a:t>
            </a:r>
            <a:endParaRPr sz="1800">
              <a:latin typeface="Arial"/>
              <a:cs typeface="Arial"/>
            </a:endParaRPr>
          </a:p>
        </p:txBody>
      </p:sp>
      <p:sp>
        <p:nvSpPr>
          <p:cNvPr id="13" name="Slide Number Placeholder 12">
            <a:extLst>
              <a:ext uri="{FF2B5EF4-FFF2-40B4-BE49-F238E27FC236}">
                <a16:creationId xmlns:a16="http://schemas.microsoft.com/office/drawing/2014/main" id="{B56F7F8C-BFD6-496B-96DD-0228EB4B26A4}"/>
              </a:ext>
            </a:extLst>
          </p:cNvPr>
          <p:cNvSpPr>
            <a:spLocks noGrp="1"/>
          </p:cNvSpPr>
          <p:nvPr>
            <p:ph type="sldNum" sz="quarter" idx="7"/>
          </p:nvPr>
        </p:nvSpPr>
        <p:spPr/>
        <p:txBody>
          <a:bodyPr/>
          <a:lstStyle/>
          <a:p>
            <a:fld id="{B6F15528-21DE-4FAA-801E-634DDDAF4B2B}"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2209800"/>
            <a:ext cx="9009989" cy="365914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983739" y="487171"/>
            <a:ext cx="5109845" cy="771525"/>
          </a:xfrm>
          <a:prstGeom prst="rect">
            <a:avLst/>
          </a:prstGeom>
        </p:spPr>
        <p:txBody>
          <a:bodyPr vert="horz" wrap="square" lIns="0" tIns="0" rIns="0" bIns="0" rtlCol="0">
            <a:spAutoFit/>
          </a:bodyPr>
          <a:lstStyle/>
          <a:p>
            <a:pPr marL="12700" marR="5080">
              <a:lnSpc>
                <a:spcPct val="100000"/>
              </a:lnSpc>
              <a:tabLst>
                <a:tab pos="1888489" algn="l"/>
              </a:tabLst>
            </a:pPr>
            <a:r>
              <a:rPr sz="2500" spc="-10" dirty="0"/>
              <a:t>TSDS</a:t>
            </a:r>
            <a:r>
              <a:rPr sz="2500" dirty="0"/>
              <a:t> </a:t>
            </a:r>
            <a:r>
              <a:rPr sz="2500" spc="-10" dirty="0"/>
              <a:t>eDM:	Add </a:t>
            </a:r>
            <a:r>
              <a:rPr sz="2500" spc="-5" dirty="0"/>
              <a:t>Batch</a:t>
            </a:r>
            <a:r>
              <a:rPr sz="2500" spc="-20" dirty="0"/>
              <a:t> </a:t>
            </a:r>
            <a:r>
              <a:rPr sz="2500" spc="-10" dirty="0"/>
              <a:t>Notes</a:t>
            </a:r>
            <a:r>
              <a:rPr sz="2500" spc="-15" dirty="0"/>
              <a:t> </a:t>
            </a:r>
            <a:r>
              <a:rPr sz="2500" spc="-5" dirty="0"/>
              <a:t>and  Process</a:t>
            </a:r>
            <a:endParaRPr sz="2500"/>
          </a:p>
        </p:txBody>
      </p:sp>
      <p:sp>
        <p:nvSpPr>
          <p:cNvPr id="8" name="object 8"/>
          <p:cNvSpPr/>
          <p:nvPr/>
        </p:nvSpPr>
        <p:spPr>
          <a:xfrm>
            <a:off x="761" y="2820161"/>
            <a:ext cx="6705600" cy="533400"/>
          </a:xfrm>
          <a:custGeom>
            <a:avLst/>
            <a:gdLst/>
            <a:ahLst/>
            <a:cxnLst/>
            <a:rect l="l" t="t" r="r" b="b"/>
            <a:pathLst>
              <a:path w="6705600" h="533400">
                <a:moveTo>
                  <a:pt x="6705600" y="533400"/>
                </a:moveTo>
                <a:lnTo>
                  <a:pt x="0" y="533400"/>
                </a:lnTo>
                <a:lnTo>
                  <a:pt x="0" y="0"/>
                </a:lnTo>
                <a:lnTo>
                  <a:pt x="6705600" y="0"/>
                </a:lnTo>
                <a:lnTo>
                  <a:pt x="6705600" y="533400"/>
                </a:lnTo>
                <a:close/>
              </a:path>
            </a:pathLst>
          </a:custGeom>
          <a:ln w="32004">
            <a:solidFill>
              <a:srgbClr val="EF7A08"/>
            </a:solidFill>
          </a:ln>
        </p:spPr>
        <p:txBody>
          <a:bodyPr wrap="square" lIns="0" tIns="0" rIns="0" bIns="0" rtlCol="0"/>
          <a:lstStyle/>
          <a:p>
            <a:endParaRPr/>
          </a:p>
        </p:txBody>
      </p:sp>
      <p:sp>
        <p:nvSpPr>
          <p:cNvPr id="9" name="object 9"/>
          <p:cNvSpPr/>
          <p:nvPr/>
        </p:nvSpPr>
        <p:spPr>
          <a:xfrm>
            <a:off x="3553967" y="3464052"/>
            <a:ext cx="4549140" cy="368935"/>
          </a:xfrm>
          <a:custGeom>
            <a:avLst/>
            <a:gdLst/>
            <a:ahLst/>
            <a:cxnLst/>
            <a:rect l="l" t="t" r="r" b="b"/>
            <a:pathLst>
              <a:path w="4549140" h="368935">
                <a:moveTo>
                  <a:pt x="0" y="0"/>
                </a:moveTo>
                <a:lnTo>
                  <a:pt x="4549140" y="0"/>
                </a:lnTo>
                <a:lnTo>
                  <a:pt x="4549140" y="368807"/>
                </a:lnTo>
                <a:lnTo>
                  <a:pt x="0" y="368807"/>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3553967" y="3464052"/>
            <a:ext cx="4549140" cy="368935"/>
          </a:xfrm>
          <a:prstGeom prst="rect">
            <a:avLst/>
          </a:prstGeom>
          <a:solidFill>
            <a:srgbClr val="FFFFFF"/>
          </a:solidFill>
          <a:ln w="9144">
            <a:solidFill>
              <a:srgbClr val="EF7A08"/>
            </a:solidFill>
          </a:ln>
        </p:spPr>
        <p:txBody>
          <a:bodyPr vert="horz" wrap="square" lIns="0" tIns="34290" rIns="0" bIns="0" rtlCol="0">
            <a:spAutoFit/>
          </a:bodyPr>
          <a:lstStyle/>
          <a:p>
            <a:pPr marL="1050925">
              <a:lnSpc>
                <a:spcPct val="100000"/>
              </a:lnSpc>
              <a:spcBef>
                <a:spcPts val="270"/>
              </a:spcBef>
            </a:pPr>
            <a:r>
              <a:rPr sz="1800" spc="-5" dirty="0">
                <a:latin typeface="Arial"/>
                <a:cs typeface="Arial"/>
              </a:rPr>
              <a:t>Enter Batch </a:t>
            </a:r>
            <a:r>
              <a:rPr sz="1800" spc="-10" dirty="0">
                <a:latin typeface="Arial"/>
                <a:cs typeface="Arial"/>
              </a:rPr>
              <a:t>Notes</a:t>
            </a:r>
            <a:r>
              <a:rPr sz="1800" spc="-55" dirty="0">
                <a:latin typeface="Arial"/>
                <a:cs typeface="Arial"/>
              </a:rPr>
              <a:t> </a:t>
            </a:r>
            <a:r>
              <a:rPr sz="1800" spc="-10" dirty="0">
                <a:latin typeface="Arial"/>
                <a:cs typeface="Arial"/>
              </a:rPr>
              <a:t>here.</a:t>
            </a:r>
            <a:endParaRPr sz="1800">
              <a:latin typeface="Arial"/>
              <a:cs typeface="Arial"/>
            </a:endParaRPr>
          </a:p>
        </p:txBody>
      </p:sp>
      <p:sp>
        <p:nvSpPr>
          <p:cNvPr id="11" name="object 11"/>
          <p:cNvSpPr/>
          <p:nvPr/>
        </p:nvSpPr>
        <p:spPr>
          <a:xfrm>
            <a:off x="76961" y="5639561"/>
            <a:ext cx="1219200" cy="228600"/>
          </a:xfrm>
          <a:custGeom>
            <a:avLst/>
            <a:gdLst/>
            <a:ahLst/>
            <a:cxnLst/>
            <a:rect l="l" t="t" r="r" b="b"/>
            <a:pathLst>
              <a:path w="1219200" h="228600">
                <a:moveTo>
                  <a:pt x="1219200" y="228600"/>
                </a:moveTo>
                <a:lnTo>
                  <a:pt x="0" y="228600"/>
                </a:lnTo>
                <a:lnTo>
                  <a:pt x="0" y="0"/>
                </a:lnTo>
                <a:lnTo>
                  <a:pt x="1219200" y="0"/>
                </a:lnTo>
                <a:lnTo>
                  <a:pt x="1219200" y="228600"/>
                </a:lnTo>
                <a:close/>
              </a:path>
            </a:pathLst>
          </a:custGeom>
          <a:ln w="32004">
            <a:solidFill>
              <a:srgbClr val="EF7A08"/>
            </a:solidFill>
          </a:ln>
        </p:spPr>
        <p:txBody>
          <a:bodyPr wrap="square" lIns="0" tIns="0" rIns="0" bIns="0" rtlCol="0"/>
          <a:lstStyle/>
          <a:p>
            <a:endParaRPr/>
          </a:p>
        </p:txBody>
      </p:sp>
      <p:sp>
        <p:nvSpPr>
          <p:cNvPr id="12" name="object 12"/>
          <p:cNvSpPr/>
          <p:nvPr/>
        </p:nvSpPr>
        <p:spPr>
          <a:xfrm>
            <a:off x="1179575" y="5676912"/>
            <a:ext cx="1876043" cy="798563"/>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266444" y="5753100"/>
            <a:ext cx="1702435" cy="646430"/>
          </a:xfrm>
          <a:custGeom>
            <a:avLst/>
            <a:gdLst/>
            <a:ahLst/>
            <a:cxnLst/>
            <a:rect l="l" t="t" r="r" b="b"/>
            <a:pathLst>
              <a:path w="1702435" h="646429">
                <a:moveTo>
                  <a:pt x="0" y="0"/>
                </a:moveTo>
                <a:lnTo>
                  <a:pt x="1702308" y="0"/>
                </a:lnTo>
                <a:lnTo>
                  <a:pt x="1702308" y="646176"/>
                </a:lnTo>
                <a:lnTo>
                  <a:pt x="0" y="646176"/>
                </a:lnTo>
                <a:lnTo>
                  <a:pt x="0" y="0"/>
                </a:lnTo>
                <a:close/>
              </a:path>
            </a:pathLst>
          </a:custGeom>
          <a:solidFill>
            <a:srgbClr val="FFFFFF"/>
          </a:solidFill>
        </p:spPr>
        <p:txBody>
          <a:bodyPr wrap="square" lIns="0" tIns="0" rIns="0" bIns="0" rtlCol="0"/>
          <a:lstStyle/>
          <a:p>
            <a:endParaRPr/>
          </a:p>
        </p:txBody>
      </p:sp>
      <p:sp>
        <p:nvSpPr>
          <p:cNvPr id="14" name="object 14"/>
          <p:cNvSpPr/>
          <p:nvPr/>
        </p:nvSpPr>
        <p:spPr>
          <a:xfrm>
            <a:off x="1266444" y="5753100"/>
            <a:ext cx="1702435" cy="646430"/>
          </a:xfrm>
          <a:custGeom>
            <a:avLst/>
            <a:gdLst/>
            <a:ahLst/>
            <a:cxnLst/>
            <a:rect l="l" t="t" r="r" b="b"/>
            <a:pathLst>
              <a:path w="1702435" h="646429">
                <a:moveTo>
                  <a:pt x="0" y="0"/>
                </a:moveTo>
                <a:lnTo>
                  <a:pt x="1702308" y="0"/>
                </a:lnTo>
                <a:lnTo>
                  <a:pt x="1702308" y="646176"/>
                </a:lnTo>
                <a:lnTo>
                  <a:pt x="0" y="646176"/>
                </a:lnTo>
                <a:lnTo>
                  <a:pt x="0" y="0"/>
                </a:lnTo>
                <a:close/>
              </a:path>
            </a:pathLst>
          </a:custGeom>
          <a:ln w="9144">
            <a:solidFill>
              <a:srgbClr val="EF7A08"/>
            </a:solidFill>
          </a:ln>
        </p:spPr>
        <p:txBody>
          <a:bodyPr wrap="square" lIns="0" tIns="0" rIns="0" bIns="0" rtlCol="0"/>
          <a:lstStyle/>
          <a:p>
            <a:endParaRPr/>
          </a:p>
        </p:txBody>
      </p:sp>
      <p:sp>
        <p:nvSpPr>
          <p:cNvPr id="15" name="object 15"/>
          <p:cNvSpPr txBox="1"/>
          <p:nvPr/>
        </p:nvSpPr>
        <p:spPr>
          <a:xfrm>
            <a:off x="1345563" y="5792723"/>
            <a:ext cx="1498600" cy="559435"/>
          </a:xfrm>
          <a:prstGeom prst="rect">
            <a:avLst/>
          </a:prstGeom>
        </p:spPr>
        <p:txBody>
          <a:bodyPr vert="horz" wrap="square" lIns="0" tIns="0" rIns="0" bIns="0" rtlCol="0">
            <a:spAutoFit/>
          </a:bodyPr>
          <a:lstStyle/>
          <a:p>
            <a:pPr marL="12700" marR="5080">
              <a:lnSpc>
                <a:spcPct val="100000"/>
              </a:lnSpc>
            </a:pPr>
            <a:r>
              <a:rPr sz="1800" spc="-5" dirty="0">
                <a:latin typeface="Arial"/>
                <a:cs typeface="Arial"/>
              </a:rPr>
              <a:t>Select  Process</a:t>
            </a:r>
            <a:r>
              <a:rPr sz="1800" spc="-60" dirty="0">
                <a:latin typeface="Arial"/>
                <a:cs typeface="Arial"/>
              </a:rPr>
              <a:t> </a:t>
            </a:r>
            <a:r>
              <a:rPr sz="1800" spc="-5" dirty="0">
                <a:latin typeface="Arial"/>
                <a:cs typeface="Arial"/>
              </a:rPr>
              <a:t>Batch</a:t>
            </a:r>
            <a:endParaRPr sz="1800">
              <a:latin typeface="Arial"/>
              <a:cs typeface="Arial"/>
            </a:endParaRPr>
          </a:p>
        </p:txBody>
      </p:sp>
      <p:sp>
        <p:nvSpPr>
          <p:cNvPr id="16" name="object 16"/>
          <p:cNvSpPr/>
          <p:nvPr/>
        </p:nvSpPr>
        <p:spPr>
          <a:xfrm>
            <a:off x="76961" y="3973829"/>
            <a:ext cx="2042160" cy="142240"/>
          </a:xfrm>
          <a:custGeom>
            <a:avLst/>
            <a:gdLst/>
            <a:ahLst/>
            <a:cxnLst/>
            <a:rect l="l" t="t" r="r" b="b"/>
            <a:pathLst>
              <a:path w="2042160" h="142239">
                <a:moveTo>
                  <a:pt x="0" y="0"/>
                </a:moveTo>
                <a:lnTo>
                  <a:pt x="2042160" y="0"/>
                </a:lnTo>
                <a:lnTo>
                  <a:pt x="2042160" y="141732"/>
                </a:lnTo>
                <a:lnTo>
                  <a:pt x="0" y="141732"/>
                </a:lnTo>
                <a:lnTo>
                  <a:pt x="0" y="0"/>
                </a:lnTo>
                <a:close/>
              </a:path>
            </a:pathLst>
          </a:custGeom>
          <a:solidFill>
            <a:srgbClr val="FFFFFF"/>
          </a:solidFill>
        </p:spPr>
        <p:txBody>
          <a:bodyPr wrap="square" lIns="0" tIns="0" rIns="0" bIns="0" rtlCol="0"/>
          <a:lstStyle/>
          <a:p>
            <a:endParaRPr/>
          </a:p>
        </p:txBody>
      </p:sp>
      <p:sp>
        <p:nvSpPr>
          <p:cNvPr id="18" name="Slide Number Placeholder 17">
            <a:extLst>
              <a:ext uri="{FF2B5EF4-FFF2-40B4-BE49-F238E27FC236}">
                <a16:creationId xmlns:a16="http://schemas.microsoft.com/office/drawing/2014/main" id="{67FB60FF-9809-4C98-A2A4-EA6961C848C7}"/>
              </a:ext>
            </a:extLst>
          </p:cNvPr>
          <p:cNvSpPr>
            <a:spLocks noGrp="1"/>
          </p:cNvSpPr>
          <p:nvPr>
            <p:ph type="sldNum" sz="quarter" idx="7"/>
          </p:nvPr>
        </p:nvSpPr>
        <p:spPr/>
        <p:txBody>
          <a:bodyPr/>
          <a:lstStyle/>
          <a:p>
            <a:fld id="{B6F15528-21DE-4FAA-801E-634DDDAF4B2B}"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240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solidFill>
        </p:spPr>
        <p:txBody>
          <a:bodyPr wrap="square" lIns="0" tIns="0" rIns="0" bIns="0" rtlCol="0"/>
          <a:lstStyle/>
          <a:p>
            <a:endParaRPr/>
          </a:p>
        </p:txBody>
      </p:sp>
      <p:sp>
        <p:nvSpPr>
          <p:cNvPr id="4" name="object 4"/>
          <p:cNvSpPr/>
          <p:nvPr/>
        </p:nvSpPr>
        <p:spPr>
          <a:xfrm>
            <a:off x="0" y="1600200"/>
            <a:ext cx="1295400" cy="990600"/>
          </a:xfrm>
          <a:custGeom>
            <a:avLst/>
            <a:gdLst/>
            <a:ahLst/>
            <a:cxnLst/>
            <a:rect l="l" t="t" r="r" b="b"/>
            <a:pathLst>
              <a:path w="1295400" h="990600">
                <a:moveTo>
                  <a:pt x="0" y="990600"/>
                </a:moveTo>
                <a:lnTo>
                  <a:pt x="1295400" y="990600"/>
                </a:lnTo>
                <a:lnTo>
                  <a:pt x="1295400" y="0"/>
                </a:lnTo>
                <a:lnTo>
                  <a:pt x="0" y="0"/>
                </a:lnTo>
                <a:lnTo>
                  <a:pt x="0" y="990600"/>
                </a:lnTo>
                <a:close/>
              </a:path>
            </a:pathLst>
          </a:custGeom>
          <a:solidFill>
            <a:srgbClr val="F9A451"/>
          </a:solidFill>
        </p:spPr>
        <p:txBody>
          <a:bodyPr wrap="square" lIns="0" tIns="0" rIns="0" bIns="0" rtlCol="0"/>
          <a:lstStyle/>
          <a:p>
            <a:endParaRPr/>
          </a:p>
        </p:txBody>
      </p:sp>
      <p:sp>
        <p:nvSpPr>
          <p:cNvPr id="5" name="object 5"/>
          <p:cNvSpPr/>
          <p:nvPr/>
        </p:nvSpPr>
        <p:spPr>
          <a:xfrm>
            <a:off x="1371600" y="1600200"/>
            <a:ext cx="7772400" cy="990600"/>
          </a:xfrm>
          <a:custGeom>
            <a:avLst/>
            <a:gdLst/>
            <a:ahLst/>
            <a:cxnLst/>
            <a:rect l="l" t="t" r="r" b="b"/>
            <a:pathLst>
              <a:path w="7772400" h="990600">
                <a:moveTo>
                  <a:pt x="0" y="990600"/>
                </a:moveTo>
                <a:lnTo>
                  <a:pt x="7772400" y="990600"/>
                </a:lnTo>
                <a:lnTo>
                  <a:pt x="7772400" y="0"/>
                </a:lnTo>
                <a:lnTo>
                  <a:pt x="0" y="0"/>
                </a:lnTo>
                <a:lnTo>
                  <a:pt x="0" y="990600"/>
                </a:lnTo>
                <a:close/>
              </a:path>
            </a:pathLst>
          </a:custGeom>
          <a:solidFill>
            <a:srgbClr val="0082C8"/>
          </a:solidFill>
        </p:spPr>
        <p:txBody>
          <a:bodyPr wrap="square" lIns="0" tIns="0" rIns="0" bIns="0" rtlCol="0"/>
          <a:lstStyle/>
          <a:p>
            <a:endParaRPr/>
          </a:p>
        </p:txBody>
      </p:sp>
      <p:sp>
        <p:nvSpPr>
          <p:cNvPr id="6" name="object 6"/>
          <p:cNvSpPr/>
          <p:nvPr/>
        </p:nvSpPr>
        <p:spPr>
          <a:xfrm>
            <a:off x="99060" y="1752600"/>
            <a:ext cx="1100327" cy="685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0339" y="1856232"/>
            <a:ext cx="4914900" cy="466090"/>
          </a:xfrm>
          <a:prstGeom prst="rect">
            <a:avLst/>
          </a:prstGeom>
        </p:spPr>
        <p:txBody>
          <a:bodyPr vert="horz" wrap="square" lIns="0" tIns="0" rIns="0" bIns="0" rtlCol="0">
            <a:spAutoFit/>
          </a:bodyPr>
          <a:lstStyle/>
          <a:p>
            <a:pPr marL="12700">
              <a:lnSpc>
                <a:spcPct val="100000"/>
              </a:lnSpc>
            </a:pPr>
            <a:r>
              <a:rPr sz="3000" dirty="0">
                <a:solidFill>
                  <a:srgbClr val="FFFFFF"/>
                </a:solidFill>
              </a:rPr>
              <a:t>TSDS </a:t>
            </a:r>
            <a:r>
              <a:rPr sz="3000" spc="-5" dirty="0">
                <a:solidFill>
                  <a:srgbClr val="FFFFFF"/>
                </a:solidFill>
              </a:rPr>
              <a:t>eDM: Batch</a:t>
            </a:r>
            <a:r>
              <a:rPr sz="3000" spc="-50" dirty="0">
                <a:solidFill>
                  <a:srgbClr val="FFFFFF"/>
                </a:solidFill>
              </a:rPr>
              <a:t> </a:t>
            </a:r>
            <a:r>
              <a:rPr sz="3000" spc="-5" dirty="0">
                <a:solidFill>
                  <a:srgbClr val="FFFFFF"/>
                </a:solidFill>
              </a:rPr>
              <a:t>Manager</a:t>
            </a:r>
            <a:endParaRPr sz="3000"/>
          </a:p>
        </p:txBody>
      </p:sp>
      <p:sp>
        <p:nvSpPr>
          <p:cNvPr id="9" name="object 9"/>
          <p:cNvSpPr/>
          <p:nvPr/>
        </p:nvSpPr>
        <p:spPr>
          <a:xfrm>
            <a:off x="8305800" y="0"/>
            <a:ext cx="838199" cy="748283"/>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457121AE-DC97-42A7-A18B-717C97CAB565}"/>
              </a:ext>
            </a:extLst>
          </p:cNvPr>
          <p:cNvSpPr>
            <a:spLocks noGrp="1"/>
          </p:cNvSpPr>
          <p:nvPr>
            <p:ph type="sldNum" sz="quarter" idx="7"/>
          </p:nvPr>
        </p:nvSpPr>
        <p:spPr/>
        <p:txBody>
          <a:bodyPr/>
          <a:lstStyle/>
          <a:p>
            <a:fld id="{B6F15528-21DE-4FAA-801E-634DDDAF4B2B}"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59740" y="1940052"/>
            <a:ext cx="4908550" cy="3067685"/>
          </a:xfrm>
          <a:prstGeom prst="rect">
            <a:avLst/>
          </a:prstGeom>
        </p:spPr>
        <p:txBody>
          <a:bodyPr vert="horz" wrap="square" lIns="0" tIns="0" rIns="0" bIns="0" rtlCol="0">
            <a:spAutoFit/>
          </a:bodyPr>
          <a:lstStyle/>
          <a:p>
            <a:pPr marL="332740" indent="-320040">
              <a:lnSpc>
                <a:spcPct val="100000"/>
              </a:lnSpc>
              <a:buClr>
                <a:srgbClr val="F9A451"/>
              </a:buClr>
              <a:buSzPct val="58333"/>
              <a:buFont typeface="Wingdings"/>
              <a:buChar char=""/>
              <a:tabLst>
                <a:tab pos="332740" algn="l"/>
              </a:tabLst>
            </a:pPr>
            <a:r>
              <a:rPr sz="1800" dirty="0">
                <a:latin typeface="Arial"/>
                <a:cs typeface="Arial"/>
              </a:rPr>
              <a:t>The </a:t>
            </a:r>
            <a:r>
              <a:rPr sz="1800" b="1" spc="-10" dirty="0">
                <a:latin typeface="Arial"/>
                <a:cs typeface="Arial"/>
              </a:rPr>
              <a:t>Batch</a:t>
            </a:r>
            <a:r>
              <a:rPr sz="1800" b="1" spc="-80" dirty="0">
                <a:latin typeface="Arial"/>
                <a:cs typeface="Arial"/>
              </a:rPr>
              <a:t> </a:t>
            </a:r>
            <a:r>
              <a:rPr sz="1800" b="1" spc="-5" dirty="0">
                <a:latin typeface="Arial"/>
                <a:cs typeface="Arial"/>
              </a:rPr>
              <a:t>Manager</a:t>
            </a:r>
            <a:r>
              <a:rPr sz="1800" spc="-5" dirty="0">
                <a:latin typeface="Arial"/>
                <a:cs typeface="Arial"/>
              </a:rPr>
              <a:t>:</a:t>
            </a:r>
            <a:endParaRPr sz="1800">
              <a:latin typeface="Arial"/>
              <a:cs typeface="Arial"/>
            </a:endParaRPr>
          </a:p>
          <a:p>
            <a:pPr marL="652780" marR="77470" lvl="1" indent="-274320">
              <a:lnSpc>
                <a:spcPct val="106100"/>
              </a:lnSpc>
              <a:spcBef>
                <a:spcPts val="900"/>
              </a:spcBef>
              <a:buClr>
                <a:srgbClr val="0082C8"/>
              </a:buClr>
              <a:buSzPct val="69444"/>
              <a:buFont typeface="Wingdings 2"/>
              <a:buChar char="□"/>
              <a:tabLst>
                <a:tab pos="652780" algn="l"/>
              </a:tabLst>
            </a:pPr>
            <a:r>
              <a:rPr sz="1800" spc="-10" dirty="0">
                <a:latin typeface="Arial"/>
                <a:cs typeface="Arial"/>
              </a:rPr>
              <a:t>Executes </a:t>
            </a:r>
            <a:r>
              <a:rPr sz="1800" spc="-5" dirty="0">
                <a:latin typeface="Arial"/>
                <a:cs typeface="Arial"/>
              </a:rPr>
              <a:t>the </a:t>
            </a:r>
            <a:r>
              <a:rPr sz="1800" dirty="0">
                <a:latin typeface="Arial"/>
                <a:cs typeface="Arial"/>
              </a:rPr>
              <a:t>ETL </a:t>
            </a:r>
            <a:r>
              <a:rPr sz="1800" spc="-5" dirty="0">
                <a:latin typeface="Arial"/>
                <a:cs typeface="Arial"/>
              </a:rPr>
              <a:t>process </a:t>
            </a:r>
            <a:r>
              <a:rPr sz="1800" spc="-10" dirty="0">
                <a:latin typeface="Arial"/>
                <a:cs typeface="Arial"/>
              </a:rPr>
              <a:t>and runs the  Load </a:t>
            </a:r>
            <a:r>
              <a:rPr sz="1800" spc="-20" dirty="0">
                <a:latin typeface="Arial"/>
                <a:cs typeface="Arial"/>
              </a:rPr>
              <a:t>Validations </a:t>
            </a:r>
            <a:r>
              <a:rPr sz="1800" dirty="0">
                <a:latin typeface="Arial"/>
                <a:cs typeface="Arial"/>
              </a:rPr>
              <a:t>(TEDS </a:t>
            </a:r>
            <a:r>
              <a:rPr sz="1800" spc="-5" dirty="0">
                <a:latin typeface="Arial"/>
                <a:cs typeface="Arial"/>
              </a:rPr>
              <a:t>Section 3, </a:t>
            </a:r>
            <a:r>
              <a:rPr sz="1800" dirty="0">
                <a:latin typeface="Arial"/>
                <a:cs typeface="Arial"/>
              </a:rPr>
              <a:t>TEDS  </a:t>
            </a:r>
            <a:r>
              <a:rPr sz="1800" spc="-5" dirty="0">
                <a:latin typeface="Arial"/>
                <a:cs typeface="Arial"/>
              </a:rPr>
              <a:t>Section 4 </a:t>
            </a:r>
            <a:r>
              <a:rPr sz="1800" spc="-10" dirty="0">
                <a:latin typeface="Arial"/>
                <a:cs typeface="Arial"/>
              </a:rPr>
              <a:t>and </a:t>
            </a:r>
            <a:r>
              <a:rPr sz="1800" dirty="0">
                <a:latin typeface="Arial"/>
                <a:cs typeface="Arial"/>
              </a:rPr>
              <a:t>TEDS </a:t>
            </a:r>
            <a:r>
              <a:rPr sz="1800" spc="-5" dirty="0">
                <a:latin typeface="Arial"/>
                <a:cs typeface="Arial"/>
              </a:rPr>
              <a:t>Section 5</a:t>
            </a:r>
            <a:r>
              <a:rPr sz="1800" spc="-65" dirty="0">
                <a:latin typeface="Arial"/>
                <a:cs typeface="Arial"/>
              </a:rPr>
              <a:t> </a:t>
            </a:r>
            <a:r>
              <a:rPr sz="1800" spc="-5" dirty="0">
                <a:latin typeface="Arial"/>
                <a:cs typeface="Arial"/>
              </a:rPr>
              <a:t>checks)</a:t>
            </a:r>
            <a:endParaRPr sz="1800">
              <a:latin typeface="Arial"/>
              <a:cs typeface="Arial"/>
            </a:endParaRPr>
          </a:p>
          <a:p>
            <a:pPr marL="652780" lvl="1" indent="-274320">
              <a:lnSpc>
                <a:spcPct val="100000"/>
              </a:lnSpc>
              <a:spcBef>
                <a:spcPts val="1019"/>
              </a:spcBef>
              <a:buClr>
                <a:srgbClr val="0082C8"/>
              </a:buClr>
              <a:buSzPct val="69444"/>
              <a:buFont typeface="Wingdings 2"/>
              <a:buChar char="□"/>
              <a:tabLst>
                <a:tab pos="652780" algn="l"/>
              </a:tabLst>
            </a:pPr>
            <a:r>
              <a:rPr sz="1800" spc="-5" dirty="0">
                <a:latin typeface="Arial"/>
                <a:cs typeface="Arial"/>
              </a:rPr>
              <a:t>Monitors the status of</a:t>
            </a:r>
            <a:r>
              <a:rPr sz="1800" spc="-40" dirty="0">
                <a:latin typeface="Arial"/>
                <a:cs typeface="Arial"/>
              </a:rPr>
              <a:t> </a:t>
            </a:r>
            <a:r>
              <a:rPr sz="1800" spc="-10" dirty="0">
                <a:latin typeface="Arial"/>
                <a:cs typeface="Arial"/>
              </a:rPr>
              <a:t>batches</a:t>
            </a:r>
            <a:endParaRPr sz="1800">
              <a:latin typeface="Arial"/>
              <a:cs typeface="Arial"/>
            </a:endParaRPr>
          </a:p>
          <a:p>
            <a:pPr marL="652780" marR="5080" lvl="1" indent="-274320">
              <a:lnSpc>
                <a:spcPct val="106100"/>
              </a:lnSpc>
              <a:spcBef>
                <a:spcPts val="900"/>
              </a:spcBef>
              <a:buClr>
                <a:srgbClr val="0082C8"/>
              </a:buClr>
              <a:buSzPct val="69444"/>
              <a:buFont typeface="Wingdings 2"/>
              <a:buChar char="□"/>
              <a:tabLst>
                <a:tab pos="652780" algn="l"/>
              </a:tabLst>
            </a:pPr>
            <a:r>
              <a:rPr sz="1800" spc="-10" dirty="0">
                <a:latin typeface="Arial"/>
                <a:cs typeface="Arial"/>
              </a:rPr>
              <a:t>Produces </a:t>
            </a:r>
            <a:r>
              <a:rPr sz="1800" spc="-5" dirty="0">
                <a:latin typeface="Arial"/>
                <a:cs typeface="Arial"/>
              </a:rPr>
              <a:t>error files </a:t>
            </a:r>
            <a:r>
              <a:rPr sz="1800" spc="-10" dirty="0">
                <a:latin typeface="Arial"/>
                <a:cs typeface="Arial"/>
              </a:rPr>
              <a:t>generated by </a:t>
            </a:r>
            <a:r>
              <a:rPr sz="1800" spc="-5" dirty="0">
                <a:latin typeface="Arial"/>
                <a:cs typeface="Arial"/>
              </a:rPr>
              <a:t>the </a:t>
            </a:r>
            <a:r>
              <a:rPr sz="1800" dirty="0">
                <a:latin typeface="Arial"/>
                <a:cs typeface="Arial"/>
              </a:rPr>
              <a:t>ETL  </a:t>
            </a:r>
            <a:r>
              <a:rPr sz="1800" spc="-5" dirty="0">
                <a:latin typeface="Arial"/>
                <a:cs typeface="Arial"/>
              </a:rPr>
              <a:t>process</a:t>
            </a:r>
            <a:endParaRPr sz="1800">
              <a:latin typeface="Arial"/>
              <a:cs typeface="Arial"/>
            </a:endParaRPr>
          </a:p>
          <a:p>
            <a:pPr marL="652780" marR="287655" lvl="1" indent="-274320">
              <a:lnSpc>
                <a:spcPct val="105600"/>
              </a:lnSpc>
              <a:spcBef>
                <a:spcPts val="910"/>
              </a:spcBef>
              <a:buClr>
                <a:srgbClr val="0082C8"/>
              </a:buClr>
              <a:buSzPct val="69444"/>
              <a:buFont typeface="Wingdings 2"/>
              <a:buChar char="□"/>
              <a:tabLst>
                <a:tab pos="652780" algn="l"/>
                <a:tab pos="3307079" algn="l"/>
              </a:tabLst>
            </a:pPr>
            <a:r>
              <a:rPr sz="1800" spc="-15" dirty="0">
                <a:latin typeface="Arial"/>
                <a:cs typeface="Arial"/>
              </a:rPr>
              <a:t>Allows </a:t>
            </a:r>
            <a:r>
              <a:rPr sz="1800" spc="-5" dirty="0">
                <a:latin typeface="Arial"/>
                <a:cs typeface="Arial"/>
              </a:rPr>
              <a:t>the users</a:t>
            </a:r>
            <a:r>
              <a:rPr sz="1800" spc="85" dirty="0">
                <a:latin typeface="Arial"/>
                <a:cs typeface="Arial"/>
              </a:rPr>
              <a:t> </a:t>
            </a:r>
            <a:r>
              <a:rPr sz="1800" dirty="0">
                <a:latin typeface="Arial"/>
                <a:cs typeface="Arial"/>
              </a:rPr>
              <a:t>to </a:t>
            </a:r>
            <a:r>
              <a:rPr sz="1800" spc="-5" dirty="0">
                <a:latin typeface="Arial"/>
                <a:cs typeface="Arial"/>
              </a:rPr>
              <a:t>verify	the</a:t>
            </a:r>
            <a:r>
              <a:rPr sz="1800" spc="-40" dirty="0">
                <a:latin typeface="Arial"/>
                <a:cs typeface="Arial"/>
              </a:rPr>
              <a:t> </a:t>
            </a:r>
            <a:r>
              <a:rPr sz="1800" spc="-5" dirty="0">
                <a:latin typeface="Arial"/>
                <a:cs typeface="Arial"/>
              </a:rPr>
              <a:t>ODS</a:t>
            </a:r>
            <a:r>
              <a:rPr sz="1800" spc="-45" dirty="0">
                <a:latin typeface="Arial"/>
                <a:cs typeface="Arial"/>
              </a:rPr>
              <a:t> </a:t>
            </a:r>
            <a:r>
              <a:rPr sz="1800" spc="-15" dirty="0">
                <a:latin typeface="Arial"/>
                <a:cs typeface="Arial"/>
              </a:rPr>
              <a:t>has </a:t>
            </a:r>
            <a:r>
              <a:rPr sz="1800" spc="-10" dirty="0">
                <a:latin typeface="Arial"/>
                <a:cs typeface="Arial"/>
              </a:rPr>
              <a:t> been updated </a:t>
            </a:r>
            <a:r>
              <a:rPr sz="1800" spc="-15" dirty="0">
                <a:latin typeface="Arial"/>
                <a:cs typeface="Arial"/>
              </a:rPr>
              <a:t>with </a:t>
            </a:r>
            <a:r>
              <a:rPr sz="1800" spc="-10" dirty="0">
                <a:latin typeface="Arial"/>
                <a:cs typeface="Arial"/>
              </a:rPr>
              <a:t>new</a:t>
            </a:r>
            <a:r>
              <a:rPr sz="1800" spc="50" dirty="0">
                <a:latin typeface="Arial"/>
                <a:cs typeface="Arial"/>
              </a:rPr>
              <a:t> </a:t>
            </a:r>
            <a:r>
              <a:rPr sz="1800" spc="-5" dirty="0">
                <a:latin typeface="Arial"/>
                <a:cs typeface="Arial"/>
              </a:rPr>
              <a:t>data</a:t>
            </a:r>
            <a:endParaRPr sz="1800">
              <a:latin typeface="Arial"/>
              <a:cs typeface="Arial"/>
            </a:endParaRPr>
          </a:p>
        </p:txBody>
      </p:sp>
      <p:sp>
        <p:nvSpPr>
          <p:cNvPr id="7" name="object 7"/>
          <p:cNvSpPr/>
          <p:nvPr/>
        </p:nvSpPr>
        <p:spPr>
          <a:xfrm>
            <a:off x="5701283" y="1819655"/>
            <a:ext cx="2624327" cy="218236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791199" y="1905000"/>
            <a:ext cx="2445791" cy="201894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772150" y="2896361"/>
            <a:ext cx="2057400" cy="344805"/>
          </a:xfrm>
          <a:custGeom>
            <a:avLst/>
            <a:gdLst/>
            <a:ahLst/>
            <a:cxnLst/>
            <a:rect l="l" t="t" r="r" b="b"/>
            <a:pathLst>
              <a:path w="2057400" h="344805">
                <a:moveTo>
                  <a:pt x="2057400" y="344424"/>
                </a:moveTo>
                <a:lnTo>
                  <a:pt x="0" y="344424"/>
                </a:lnTo>
                <a:lnTo>
                  <a:pt x="0" y="0"/>
                </a:lnTo>
                <a:lnTo>
                  <a:pt x="2057400" y="0"/>
                </a:lnTo>
                <a:lnTo>
                  <a:pt x="2057400" y="344424"/>
                </a:lnTo>
                <a:close/>
              </a:path>
            </a:pathLst>
          </a:custGeom>
          <a:ln w="32004">
            <a:solidFill>
              <a:srgbClr val="EF7A08"/>
            </a:solidFill>
          </a:ln>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Batch Manager</a:t>
            </a:r>
            <a:r>
              <a:rPr spc="65" dirty="0"/>
              <a:t> </a:t>
            </a:r>
            <a:r>
              <a:rPr spc="-5" dirty="0"/>
              <a:t>Functions</a:t>
            </a:r>
          </a:p>
        </p:txBody>
      </p:sp>
      <p:sp>
        <p:nvSpPr>
          <p:cNvPr id="12" name="Slide Number Placeholder 11">
            <a:extLst>
              <a:ext uri="{FF2B5EF4-FFF2-40B4-BE49-F238E27FC236}">
                <a16:creationId xmlns:a16="http://schemas.microsoft.com/office/drawing/2014/main" id="{23139920-1362-4375-8F6F-AE0E87CC2E30}"/>
              </a:ext>
            </a:extLst>
          </p:cNvPr>
          <p:cNvSpPr>
            <a:spLocks noGrp="1"/>
          </p:cNvSpPr>
          <p:nvPr>
            <p:ph type="sldNum" sz="quarter" idx="7"/>
          </p:nvPr>
        </p:nvSpPr>
        <p:spPr/>
        <p:txBody>
          <a:bodyPr/>
          <a:lstStyle/>
          <a:p>
            <a:fld id="{B6F15528-21DE-4FAA-801E-634DDDAF4B2B}"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2223515"/>
            <a:ext cx="9064751" cy="451408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1732" y="2331720"/>
            <a:ext cx="8777362" cy="43000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49161" y="3429761"/>
            <a:ext cx="2673350" cy="3200400"/>
          </a:xfrm>
          <a:custGeom>
            <a:avLst/>
            <a:gdLst/>
            <a:ahLst/>
            <a:cxnLst/>
            <a:rect l="l" t="t" r="r" b="b"/>
            <a:pathLst>
              <a:path w="2673350" h="3200400">
                <a:moveTo>
                  <a:pt x="2673096" y="3200400"/>
                </a:moveTo>
                <a:lnTo>
                  <a:pt x="0" y="3200400"/>
                </a:lnTo>
                <a:lnTo>
                  <a:pt x="0" y="0"/>
                </a:lnTo>
                <a:lnTo>
                  <a:pt x="2673096" y="0"/>
                </a:lnTo>
                <a:lnTo>
                  <a:pt x="2673096" y="3200400"/>
                </a:lnTo>
                <a:close/>
              </a:path>
            </a:pathLst>
          </a:custGeom>
          <a:ln w="32004">
            <a:solidFill>
              <a:srgbClr val="EF7A08"/>
            </a:solidFill>
          </a:ln>
        </p:spPr>
        <p:txBody>
          <a:bodyPr wrap="square" lIns="0" tIns="0" rIns="0" bIns="0" rtlCol="0"/>
          <a:lstStyle/>
          <a:p>
            <a:endParaRPr/>
          </a:p>
        </p:txBody>
      </p:sp>
      <p:sp>
        <p:nvSpPr>
          <p:cNvPr id="8" name="object 8"/>
          <p:cNvSpPr/>
          <p:nvPr/>
        </p:nvSpPr>
        <p:spPr>
          <a:xfrm>
            <a:off x="1051829" y="2266581"/>
            <a:ext cx="510540" cy="496570"/>
          </a:xfrm>
          <a:custGeom>
            <a:avLst/>
            <a:gdLst/>
            <a:ahLst/>
            <a:cxnLst/>
            <a:rect l="l" t="t" r="r" b="b"/>
            <a:pathLst>
              <a:path w="510540" h="496569">
                <a:moveTo>
                  <a:pt x="7035" y="239128"/>
                </a:moveTo>
                <a:lnTo>
                  <a:pt x="0" y="489165"/>
                </a:lnTo>
                <a:lnTo>
                  <a:pt x="250037" y="496201"/>
                </a:lnTo>
                <a:lnTo>
                  <a:pt x="189293" y="431939"/>
                </a:lnTo>
                <a:lnTo>
                  <a:pt x="325271" y="303403"/>
                </a:lnTo>
                <a:lnTo>
                  <a:pt x="67792" y="303403"/>
                </a:lnTo>
                <a:lnTo>
                  <a:pt x="7035" y="239128"/>
                </a:lnTo>
                <a:close/>
              </a:path>
              <a:path w="510540" h="496569">
                <a:moveTo>
                  <a:pt x="388759" y="0"/>
                </a:moveTo>
                <a:lnTo>
                  <a:pt x="67792" y="303403"/>
                </a:lnTo>
                <a:lnTo>
                  <a:pt x="325271" y="303403"/>
                </a:lnTo>
                <a:lnTo>
                  <a:pt x="510260" y="128536"/>
                </a:lnTo>
                <a:lnTo>
                  <a:pt x="388759" y="0"/>
                </a:lnTo>
                <a:close/>
              </a:path>
            </a:pathLst>
          </a:custGeom>
          <a:solidFill>
            <a:srgbClr val="F9A451"/>
          </a:solidFill>
        </p:spPr>
        <p:txBody>
          <a:bodyPr wrap="square" lIns="0" tIns="0" rIns="0" bIns="0" rtlCol="0"/>
          <a:lstStyle/>
          <a:p>
            <a:endParaRPr/>
          </a:p>
        </p:txBody>
      </p:sp>
      <p:sp>
        <p:nvSpPr>
          <p:cNvPr id="9" name="object 9"/>
          <p:cNvSpPr/>
          <p:nvPr/>
        </p:nvSpPr>
        <p:spPr>
          <a:xfrm>
            <a:off x="1525524" y="1493532"/>
            <a:ext cx="2991611" cy="79856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623060" y="1569719"/>
            <a:ext cx="2796540" cy="646430"/>
          </a:xfrm>
          <a:custGeom>
            <a:avLst/>
            <a:gdLst/>
            <a:ahLst/>
            <a:cxnLst/>
            <a:rect l="l" t="t" r="r" b="b"/>
            <a:pathLst>
              <a:path w="2796540" h="646430">
                <a:moveTo>
                  <a:pt x="0" y="0"/>
                </a:moveTo>
                <a:lnTo>
                  <a:pt x="2796540" y="0"/>
                </a:lnTo>
                <a:lnTo>
                  <a:pt x="2796540" y="646176"/>
                </a:lnTo>
                <a:lnTo>
                  <a:pt x="0" y="646176"/>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623060" y="1569719"/>
            <a:ext cx="2796540" cy="646430"/>
          </a:xfrm>
          <a:prstGeom prst="rect">
            <a:avLst/>
          </a:prstGeom>
          <a:ln w="9143">
            <a:solidFill>
              <a:srgbClr val="EF7A08"/>
            </a:solidFill>
          </a:ln>
        </p:spPr>
        <p:txBody>
          <a:bodyPr vert="horz" wrap="square" lIns="0" tIns="34925" rIns="0" bIns="0" rtlCol="0">
            <a:spAutoFit/>
          </a:bodyPr>
          <a:lstStyle/>
          <a:p>
            <a:pPr marL="86360" marR="577215">
              <a:lnSpc>
                <a:spcPct val="100000"/>
              </a:lnSpc>
              <a:spcBef>
                <a:spcPts val="275"/>
              </a:spcBef>
            </a:pPr>
            <a:r>
              <a:rPr sz="1800" spc="-15" dirty="0">
                <a:latin typeface="Arial"/>
                <a:cs typeface="Arial"/>
              </a:rPr>
              <a:t>View </a:t>
            </a:r>
            <a:r>
              <a:rPr sz="1800" spc="-5" dirty="0">
                <a:latin typeface="Arial"/>
                <a:cs typeface="Arial"/>
              </a:rPr>
              <a:t>the </a:t>
            </a:r>
            <a:r>
              <a:rPr sz="1800" spc="-10" dirty="0">
                <a:latin typeface="Arial"/>
                <a:cs typeface="Arial"/>
              </a:rPr>
              <a:t>log </a:t>
            </a:r>
            <a:r>
              <a:rPr sz="1800" spc="-5" dirty="0">
                <a:latin typeface="Arial"/>
                <a:cs typeface="Arial"/>
              </a:rPr>
              <a:t>of batch  files.</a:t>
            </a:r>
            <a:endParaRPr sz="1800">
              <a:latin typeface="Arial"/>
              <a:cs typeface="Arial"/>
            </a:endParaRPr>
          </a:p>
        </p:txBody>
      </p:sp>
      <p:sp>
        <p:nvSpPr>
          <p:cNvPr id="12" name="object 12"/>
          <p:cNvSpPr/>
          <p:nvPr/>
        </p:nvSpPr>
        <p:spPr>
          <a:xfrm>
            <a:off x="4388698" y="2262753"/>
            <a:ext cx="510540" cy="496570"/>
          </a:xfrm>
          <a:custGeom>
            <a:avLst/>
            <a:gdLst/>
            <a:ahLst/>
            <a:cxnLst/>
            <a:rect l="l" t="t" r="r" b="b"/>
            <a:pathLst>
              <a:path w="510539" h="496569">
                <a:moveTo>
                  <a:pt x="7035" y="239128"/>
                </a:moveTo>
                <a:lnTo>
                  <a:pt x="0" y="489165"/>
                </a:lnTo>
                <a:lnTo>
                  <a:pt x="250037" y="496201"/>
                </a:lnTo>
                <a:lnTo>
                  <a:pt x="189293" y="431939"/>
                </a:lnTo>
                <a:lnTo>
                  <a:pt x="325271" y="303403"/>
                </a:lnTo>
                <a:lnTo>
                  <a:pt x="67792" y="303403"/>
                </a:lnTo>
                <a:lnTo>
                  <a:pt x="7035" y="239128"/>
                </a:lnTo>
                <a:close/>
              </a:path>
              <a:path w="510539" h="496569">
                <a:moveTo>
                  <a:pt x="388759" y="0"/>
                </a:moveTo>
                <a:lnTo>
                  <a:pt x="67792" y="303403"/>
                </a:lnTo>
                <a:lnTo>
                  <a:pt x="325271" y="303403"/>
                </a:lnTo>
                <a:lnTo>
                  <a:pt x="510260" y="128536"/>
                </a:lnTo>
                <a:lnTo>
                  <a:pt x="388759" y="0"/>
                </a:lnTo>
                <a:close/>
              </a:path>
            </a:pathLst>
          </a:custGeom>
          <a:solidFill>
            <a:srgbClr val="F9A451"/>
          </a:solidFill>
        </p:spPr>
        <p:txBody>
          <a:bodyPr wrap="square" lIns="0" tIns="0" rIns="0" bIns="0" rtlCol="0"/>
          <a:lstStyle/>
          <a:p>
            <a:endParaRPr/>
          </a:p>
        </p:txBody>
      </p:sp>
      <p:sp>
        <p:nvSpPr>
          <p:cNvPr id="13" name="object 13"/>
          <p:cNvSpPr/>
          <p:nvPr/>
        </p:nvSpPr>
        <p:spPr>
          <a:xfrm>
            <a:off x="4931664" y="1475232"/>
            <a:ext cx="2991611" cy="80009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5029200" y="1551432"/>
            <a:ext cx="2796540" cy="647700"/>
          </a:xfrm>
          <a:custGeom>
            <a:avLst/>
            <a:gdLst/>
            <a:ahLst/>
            <a:cxnLst/>
            <a:rect l="l" t="t" r="r" b="b"/>
            <a:pathLst>
              <a:path w="2796540" h="647700">
                <a:moveTo>
                  <a:pt x="0" y="0"/>
                </a:moveTo>
                <a:lnTo>
                  <a:pt x="2796540" y="0"/>
                </a:lnTo>
                <a:lnTo>
                  <a:pt x="2796540" y="647700"/>
                </a:lnTo>
                <a:lnTo>
                  <a:pt x="0" y="647700"/>
                </a:lnTo>
                <a:lnTo>
                  <a:pt x="0" y="0"/>
                </a:lnTo>
                <a:close/>
              </a:path>
            </a:pathLst>
          </a:custGeom>
          <a:solidFill>
            <a:srgbClr val="FFFFFF"/>
          </a:solidFill>
        </p:spPr>
        <p:txBody>
          <a:bodyPr wrap="square" lIns="0" tIns="0" rIns="0" bIns="0" rtlCol="0"/>
          <a:lstStyle/>
          <a:p>
            <a:endParaRPr/>
          </a:p>
        </p:txBody>
      </p:sp>
      <p:sp>
        <p:nvSpPr>
          <p:cNvPr id="15" name="object 15"/>
          <p:cNvSpPr txBox="1"/>
          <p:nvPr/>
        </p:nvSpPr>
        <p:spPr>
          <a:xfrm>
            <a:off x="5029200" y="1551432"/>
            <a:ext cx="2796540" cy="647700"/>
          </a:xfrm>
          <a:prstGeom prst="rect">
            <a:avLst/>
          </a:prstGeom>
          <a:ln w="9144">
            <a:solidFill>
              <a:srgbClr val="EF7A08"/>
            </a:solidFill>
          </a:ln>
        </p:spPr>
        <p:txBody>
          <a:bodyPr vert="horz" wrap="square" lIns="0" tIns="35560" rIns="0" bIns="0" rtlCol="0">
            <a:spAutoFit/>
          </a:bodyPr>
          <a:lstStyle/>
          <a:p>
            <a:pPr marL="86360" marR="851535">
              <a:lnSpc>
                <a:spcPct val="100000"/>
              </a:lnSpc>
              <a:spcBef>
                <a:spcPts val="280"/>
              </a:spcBef>
            </a:pPr>
            <a:r>
              <a:rPr sz="1800" spc="-5" dirty="0">
                <a:latin typeface="Arial"/>
                <a:cs typeface="Arial"/>
              </a:rPr>
              <a:t>Search </a:t>
            </a:r>
            <a:r>
              <a:rPr sz="1800" dirty="0">
                <a:latin typeface="Arial"/>
                <a:cs typeface="Arial"/>
              </a:rPr>
              <a:t>to </a:t>
            </a:r>
            <a:r>
              <a:rPr sz="1800" spc="-5" dirty="0">
                <a:latin typeface="Arial"/>
                <a:cs typeface="Arial"/>
              </a:rPr>
              <a:t>locate a  specific batch</a:t>
            </a:r>
            <a:r>
              <a:rPr sz="1800" spc="-65" dirty="0">
                <a:latin typeface="Arial"/>
                <a:cs typeface="Arial"/>
              </a:rPr>
              <a:t> </a:t>
            </a:r>
            <a:r>
              <a:rPr sz="1800" spc="-5" dirty="0">
                <a:latin typeface="Arial"/>
                <a:cs typeface="Arial"/>
              </a:rPr>
              <a:t>file</a:t>
            </a:r>
            <a:endParaRPr sz="1800">
              <a:latin typeface="Arial"/>
              <a:cs typeface="Arial"/>
            </a:endParaRPr>
          </a:p>
        </p:txBody>
      </p:sp>
      <p:sp>
        <p:nvSpPr>
          <p:cNvPr id="17" name="object 1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Batch Manager</a:t>
            </a:r>
            <a:r>
              <a:rPr spc="95" dirty="0"/>
              <a:t> </a:t>
            </a:r>
            <a:r>
              <a:rPr spc="-5" dirty="0"/>
              <a:t>Navigation</a:t>
            </a:r>
          </a:p>
        </p:txBody>
      </p:sp>
      <p:sp>
        <p:nvSpPr>
          <p:cNvPr id="18" name="object 18"/>
          <p:cNvSpPr/>
          <p:nvPr/>
        </p:nvSpPr>
        <p:spPr>
          <a:xfrm>
            <a:off x="986027" y="4358640"/>
            <a:ext cx="1228331" cy="515111"/>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066800" y="4431791"/>
            <a:ext cx="1066800" cy="368935"/>
          </a:xfrm>
          <a:custGeom>
            <a:avLst/>
            <a:gdLst/>
            <a:ahLst/>
            <a:cxnLst/>
            <a:rect l="l" t="t" r="r" b="b"/>
            <a:pathLst>
              <a:path w="1066800" h="368935">
                <a:moveTo>
                  <a:pt x="0" y="0"/>
                </a:moveTo>
                <a:lnTo>
                  <a:pt x="1066800" y="0"/>
                </a:lnTo>
                <a:lnTo>
                  <a:pt x="1066800" y="368807"/>
                </a:lnTo>
                <a:lnTo>
                  <a:pt x="0" y="368807"/>
                </a:lnTo>
                <a:lnTo>
                  <a:pt x="0" y="0"/>
                </a:lnTo>
                <a:close/>
              </a:path>
            </a:pathLst>
          </a:custGeom>
          <a:solidFill>
            <a:srgbClr val="FFFFFF"/>
          </a:solidFill>
        </p:spPr>
        <p:txBody>
          <a:bodyPr wrap="square" lIns="0" tIns="0" rIns="0" bIns="0" rtlCol="0"/>
          <a:lstStyle/>
          <a:p>
            <a:endParaRPr/>
          </a:p>
        </p:txBody>
      </p:sp>
      <p:sp>
        <p:nvSpPr>
          <p:cNvPr id="20" name="object 20"/>
          <p:cNvSpPr txBox="1"/>
          <p:nvPr/>
        </p:nvSpPr>
        <p:spPr>
          <a:xfrm>
            <a:off x="1066800" y="4431791"/>
            <a:ext cx="1066800" cy="368935"/>
          </a:xfrm>
          <a:prstGeom prst="rect">
            <a:avLst/>
          </a:prstGeom>
          <a:solidFill>
            <a:srgbClr val="FFFFFF"/>
          </a:solidFill>
          <a:ln w="9144">
            <a:solidFill>
              <a:srgbClr val="EF7A08"/>
            </a:solidFill>
          </a:ln>
        </p:spPr>
        <p:txBody>
          <a:bodyPr vert="horz" wrap="square" lIns="0" tIns="34290" rIns="0" bIns="0" rtlCol="0">
            <a:spAutoFit/>
          </a:bodyPr>
          <a:lstStyle/>
          <a:p>
            <a:pPr marL="86360">
              <a:lnSpc>
                <a:spcPct val="100000"/>
              </a:lnSpc>
              <a:spcBef>
                <a:spcPts val="270"/>
              </a:spcBef>
            </a:pPr>
            <a:r>
              <a:rPr sz="1800" spc="-5" dirty="0">
                <a:latin typeface="Arial"/>
                <a:cs typeface="Arial"/>
              </a:rPr>
              <a:t>Batch</a:t>
            </a:r>
            <a:r>
              <a:rPr sz="1800" spc="-100" dirty="0">
                <a:latin typeface="Arial"/>
                <a:cs typeface="Arial"/>
              </a:rPr>
              <a:t> </a:t>
            </a:r>
            <a:r>
              <a:rPr sz="1800" dirty="0">
                <a:latin typeface="Arial"/>
                <a:cs typeface="Arial"/>
              </a:rPr>
              <a:t>ID</a:t>
            </a:r>
            <a:endParaRPr sz="1800">
              <a:latin typeface="Arial"/>
              <a:cs typeface="Arial"/>
            </a:endParaRPr>
          </a:p>
        </p:txBody>
      </p:sp>
      <p:sp>
        <p:nvSpPr>
          <p:cNvPr id="21" name="object 21"/>
          <p:cNvSpPr/>
          <p:nvPr/>
        </p:nvSpPr>
        <p:spPr>
          <a:xfrm>
            <a:off x="457962" y="3478529"/>
            <a:ext cx="609600" cy="871855"/>
          </a:xfrm>
          <a:custGeom>
            <a:avLst/>
            <a:gdLst/>
            <a:ahLst/>
            <a:cxnLst/>
            <a:rect l="l" t="t" r="r" b="b"/>
            <a:pathLst>
              <a:path w="609600" h="871854">
                <a:moveTo>
                  <a:pt x="609600" y="871728"/>
                </a:moveTo>
                <a:lnTo>
                  <a:pt x="0" y="871728"/>
                </a:lnTo>
                <a:lnTo>
                  <a:pt x="0" y="0"/>
                </a:lnTo>
                <a:lnTo>
                  <a:pt x="609600" y="0"/>
                </a:lnTo>
                <a:lnTo>
                  <a:pt x="609600" y="871728"/>
                </a:lnTo>
                <a:close/>
              </a:path>
            </a:pathLst>
          </a:custGeom>
          <a:ln w="32004">
            <a:solidFill>
              <a:srgbClr val="EF7A08"/>
            </a:solidFill>
          </a:ln>
        </p:spPr>
        <p:txBody>
          <a:bodyPr wrap="square" lIns="0" tIns="0" rIns="0" bIns="0" rtlCol="0"/>
          <a:lstStyle/>
          <a:p>
            <a:endParaRPr/>
          </a:p>
        </p:txBody>
      </p:sp>
      <p:sp>
        <p:nvSpPr>
          <p:cNvPr id="23" name="Slide Number Placeholder 22">
            <a:extLst>
              <a:ext uri="{FF2B5EF4-FFF2-40B4-BE49-F238E27FC236}">
                <a16:creationId xmlns:a16="http://schemas.microsoft.com/office/drawing/2014/main" id="{A4BE58A3-7DE6-45F9-A020-244518A206C8}"/>
              </a:ext>
            </a:extLst>
          </p:cNvPr>
          <p:cNvSpPr>
            <a:spLocks noGrp="1"/>
          </p:cNvSpPr>
          <p:nvPr>
            <p:ph type="sldNum" sz="quarter" idx="7"/>
          </p:nvPr>
        </p:nvSpPr>
        <p:spPr/>
        <p:txBody>
          <a:bodyPr/>
          <a:lstStyle/>
          <a:p>
            <a:fld id="{B6F15528-21DE-4FAA-801E-634DDDAF4B2B}"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Batch Manager:</a:t>
            </a:r>
            <a:r>
              <a:rPr spc="50" dirty="0"/>
              <a:t> </a:t>
            </a:r>
            <a:r>
              <a:rPr spc="-5" dirty="0"/>
              <a:t>Interchanges</a:t>
            </a:r>
          </a:p>
        </p:txBody>
      </p:sp>
      <p:sp>
        <p:nvSpPr>
          <p:cNvPr id="7" name="object 7"/>
          <p:cNvSpPr/>
          <p:nvPr/>
        </p:nvSpPr>
        <p:spPr>
          <a:xfrm>
            <a:off x="533400" y="2180844"/>
            <a:ext cx="8153399" cy="3639311"/>
          </a:xfrm>
          <a:prstGeom prst="rect">
            <a:avLst/>
          </a:prstGeom>
          <a:blipFill>
            <a:blip r:embed="rId3" cstate="print"/>
            <a:stretch>
              <a:fillRect/>
            </a:stretch>
          </a:blipFill>
        </p:spPr>
        <p:txBody>
          <a:bodyPr wrap="square" lIns="0" tIns="0" rIns="0" bIns="0" rtlCol="0"/>
          <a:lstStyle/>
          <a:p>
            <a:endParaRPr/>
          </a:p>
        </p:txBody>
      </p:sp>
      <p:sp>
        <p:nvSpPr>
          <p:cNvPr id="9" name="Slide Number Placeholder 8">
            <a:extLst>
              <a:ext uri="{FF2B5EF4-FFF2-40B4-BE49-F238E27FC236}">
                <a16:creationId xmlns:a16="http://schemas.microsoft.com/office/drawing/2014/main" id="{476B7672-6260-44D7-B9BA-04B5C94F29FD}"/>
              </a:ext>
            </a:extLst>
          </p:cNvPr>
          <p:cNvSpPr>
            <a:spLocks noGrp="1"/>
          </p:cNvSpPr>
          <p:nvPr>
            <p:ph type="sldNum" sz="quarter" idx="7"/>
          </p:nvPr>
        </p:nvSpPr>
        <p:spPr/>
        <p:txBody>
          <a:bodyPr/>
          <a:lstStyle/>
          <a:p>
            <a:fld id="{B6F15528-21DE-4FAA-801E-634DDDAF4B2B}"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960" y="2819400"/>
            <a:ext cx="9009983" cy="22159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7777" y="3151019"/>
            <a:ext cx="510540" cy="496570"/>
          </a:xfrm>
          <a:custGeom>
            <a:avLst/>
            <a:gdLst/>
            <a:ahLst/>
            <a:cxnLst/>
            <a:rect l="l" t="t" r="r" b="b"/>
            <a:pathLst>
              <a:path w="510540" h="496570">
                <a:moveTo>
                  <a:pt x="7035" y="239128"/>
                </a:moveTo>
                <a:lnTo>
                  <a:pt x="0" y="489165"/>
                </a:lnTo>
                <a:lnTo>
                  <a:pt x="250037" y="496201"/>
                </a:lnTo>
                <a:lnTo>
                  <a:pt x="189293" y="431939"/>
                </a:lnTo>
                <a:lnTo>
                  <a:pt x="325271" y="303403"/>
                </a:lnTo>
                <a:lnTo>
                  <a:pt x="67792" y="303403"/>
                </a:lnTo>
                <a:lnTo>
                  <a:pt x="7035" y="239128"/>
                </a:lnTo>
                <a:close/>
              </a:path>
              <a:path w="510540" h="496570">
                <a:moveTo>
                  <a:pt x="388759" y="0"/>
                </a:moveTo>
                <a:lnTo>
                  <a:pt x="67792" y="303403"/>
                </a:lnTo>
                <a:lnTo>
                  <a:pt x="325271" y="303403"/>
                </a:lnTo>
                <a:lnTo>
                  <a:pt x="510260" y="128536"/>
                </a:lnTo>
                <a:lnTo>
                  <a:pt x="388759" y="0"/>
                </a:lnTo>
                <a:close/>
              </a:path>
            </a:pathLst>
          </a:custGeom>
          <a:solidFill>
            <a:srgbClr val="F9A451"/>
          </a:solidFill>
        </p:spPr>
        <p:txBody>
          <a:bodyPr wrap="square" lIns="0" tIns="0" rIns="0" bIns="0" rtlCol="0"/>
          <a:lstStyle/>
          <a:p>
            <a:endParaRPr/>
          </a:p>
        </p:txBody>
      </p:sp>
      <p:sp>
        <p:nvSpPr>
          <p:cNvPr id="7" name="object 7"/>
          <p:cNvSpPr/>
          <p:nvPr/>
        </p:nvSpPr>
        <p:spPr>
          <a:xfrm>
            <a:off x="124205" y="4191761"/>
            <a:ext cx="257810" cy="311150"/>
          </a:xfrm>
          <a:custGeom>
            <a:avLst/>
            <a:gdLst/>
            <a:ahLst/>
            <a:cxnLst/>
            <a:rect l="l" t="t" r="r" b="b"/>
            <a:pathLst>
              <a:path w="257810" h="311150">
                <a:moveTo>
                  <a:pt x="257556" y="310895"/>
                </a:moveTo>
                <a:lnTo>
                  <a:pt x="0" y="310895"/>
                </a:lnTo>
                <a:lnTo>
                  <a:pt x="0" y="0"/>
                </a:lnTo>
                <a:lnTo>
                  <a:pt x="257556" y="0"/>
                </a:lnTo>
                <a:lnTo>
                  <a:pt x="257556" y="310895"/>
                </a:lnTo>
                <a:close/>
              </a:path>
            </a:pathLst>
          </a:custGeom>
          <a:ln w="32004">
            <a:solidFill>
              <a:srgbClr val="EF7A08"/>
            </a:solidFill>
          </a:ln>
        </p:spPr>
        <p:txBody>
          <a:bodyPr wrap="square" lIns="0" tIns="0" rIns="0" bIns="0" rtlCol="0"/>
          <a:lstStyle/>
          <a:p>
            <a:endParaRPr/>
          </a:p>
        </p:txBody>
      </p:sp>
      <p:sp>
        <p:nvSpPr>
          <p:cNvPr id="9" name="object 9"/>
          <p:cNvSpPr txBox="1">
            <a:spLocks noGrp="1"/>
          </p:cNvSpPr>
          <p:nvPr>
            <p:ph type="title"/>
          </p:nvPr>
        </p:nvSpPr>
        <p:spPr>
          <a:xfrm>
            <a:off x="1983739" y="412496"/>
            <a:ext cx="5139690" cy="771525"/>
          </a:xfrm>
          <a:prstGeom prst="rect">
            <a:avLst/>
          </a:prstGeom>
        </p:spPr>
        <p:txBody>
          <a:bodyPr vert="horz" wrap="square" lIns="0" tIns="0" rIns="0" bIns="0" rtlCol="0">
            <a:spAutoFit/>
          </a:bodyPr>
          <a:lstStyle/>
          <a:p>
            <a:pPr marL="12700" marR="5080">
              <a:lnSpc>
                <a:spcPct val="100000"/>
              </a:lnSpc>
            </a:pPr>
            <a:r>
              <a:rPr sz="2500" spc="-10" dirty="0"/>
              <a:t>TSDS eDM: </a:t>
            </a:r>
            <a:r>
              <a:rPr sz="2500" spc="-5" dirty="0"/>
              <a:t>Batch Manager Filters  &amp; Hide</a:t>
            </a:r>
            <a:r>
              <a:rPr sz="2500" spc="-80" dirty="0"/>
              <a:t> </a:t>
            </a:r>
            <a:r>
              <a:rPr sz="2500" spc="-5" dirty="0"/>
              <a:t>Batches</a:t>
            </a:r>
            <a:endParaRPr sz="2500"/>
          </a:p>
        </p:txBody>
      </p:sp>
      <p:sp>
        <p:nvSpPr>
          <p:cNvPr id="10" name="object 10"/>
          <p:cNvSpPr/>
          <p:nvPr/>
        </p:nvSpPr>
        <p:spPr>
          <a:xfrm>
            <a:off x="4354829" y="3576065"/>
            <a:ext cx="4561840" cy="387350"/>
          </a:xfrm>
          <a:custGeom>
            <a:avLst/>
            <a:gdLst/>
            <a:ahLst/>
            <a:cxnLst/>
            <a:rect l="l" t="t" r="r" b="b"/>
            <a:pathLst>
              <a:path w="4561840" h="387350">
                <a:moveTo>
                  <a:pt x="4561332" y="387096"/>
                </a:moveTo>
                <a:lnTo>
                  <a:pt x="0" y="387096"/>
                </a:lnTo>
                <a:lnTo>
                  <a:pt x="0" y="0"/>
                </a:lnTo>
                <a:lnTo>
                  <a:pt x="4561332" y="0"/>
                </a:lnTo>
                <a:lnTo>
                  <a:pt x="4561332" y="387096"/>
                </a:lnTo>
                <a:close/>
              </a:path>
            </a:pathLst>
          </a:custGeom>
          <a:ln w="32004">
            <a:solidFill>
              <a:srgbClr val="EF7A08"/>
            </a:solidFill>
          </a:ln>
        </p:spPr>
        <p:txBody>
          <a:bodyPr wrap="square" lIns="0" tIns="0" rIns="0" bIns="0" rtlCol="0"/>
          <a:lstStyle/>
          <a:p>
            <a:endParaRPr/>
          </a:p>
        </p:txBody>
      </p:sp>
      <p:sp>
        <p:nvSpPr>
          <p:cNvPr id="11" name="object 11"/>
          <p:cNvSpPr/>
          <p:nvPr/>
        </p:nvSpPr>
        <p:spPr>
          <a:xfrm>
            <a:off x="8376224" y="2735097"/>
            <a:ext cx="510540" cy="496570"/>
          </a:xfrm>
          <a:custGeom>
            <a:avLst/>
            <a:gdLst/>
            <a:ahLst/>
            <a:cxnLst/>
            <a:rect l="l" t="t" r="r" b="b"/>
            <a:pathLst>
              <a:path w="510540" h="496569">
                <a:moveTo>
                  <a:pt x="7035" y="239128"/>
                </a:moveTo>
                <a:lnTo>
                  <a:pt x="0" y="489165"/>
                </a:lnTo>
                <a:lnTo>
                  <a:pt x="250037" y="496201"/>
                </a:lnTo>
                <a:lnTo>
                  <a:pt x="189293" y="431939"/>
                </a:lnTo>
                <a:lnTo>
                  <a:pt x="325271" y="303403"/>
                </a:lnTo>
                <a:lnTo>
                  <a:pt x="67792" y="303403"/>
                </a:lnTo>
                <a:lnTo>
                  <a:pt x="7035" y="239128"/>
                </a:lnTo>
                <a:close/>
              </a:path>
              <a:path w="510540" h="496569">
                <a:moveTo>
                  <a:pt x="388759" y="0"/>
                </a:moveTo>
                <a:lnTo>
                  <a:pt x="67792" y="303403"/>
                </a:lnTo>
                <a:lnTo>
                  <a:pt x="325271" y="303403"/>
                </a:lnTo>
                <a:lnTo>
                  <a:pt x="510260" y="128536"/>
                </a:lnTo>
                <a:lnTo>
                  <a:pt x="388759" y="0"/>
                </a:lnTo>
                <a:close/>
              </a:path>
            </a:pathLst>
          </a:custGeom>
          <a:solidFill>
            <a:srgbClr val="F9A451"/>
          </a:solidFill>
        </p:spPr>
        <p:txBody>
          <a:bodyPr wrap="square" lIns="0" tIns="0" rIns="0" bIns="0" rtlCol="0"/>
          <a:lstStyle/>
          <a:p>
            <a:endParaRPr/>
          </a:p>
        </p:txBody>
      </p:sp>
      <p:sp>
        <p:nvSpPr>
          <p:cNvPr id="12" name="object 12"/>
          <p:cNvSpPr/>
          <p:nvPr/>
        </p:nvSpPr>
        <p:spPr>
          <a:xfrm>
            <a:off x="5160264" y="1632204"/>
            <a:ext cx="2991611" cy="108203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257800" y="1711451"/>
            <a:ext cx="2796540" cy="923925"/>
          </a:xfrm>
          <a:custGeom>
            <a:avLst/>
            <a:gdLst/>
            <a:ahLst/>
            <a:cxnLst/>
            <a:rect l="l" t="t" r="r" b="b"/>
            <a:pathLst>
              <a:path w="2796540" h="923925">
                <a:moveTo>
                  <a:pt x="0" y="0"/>
                </a:moveTo>
                <a:lnTo>
                  <a:pt x="2796540" y="0"/>
                </a:lnTo>
                <a:lnTo>
                  <a:pt x="2796540" y="923544"/>
                </a:lnTo>
                <a:lnTo>
                  <a:pt x="0" y="923544"/>
                </a:lnTo>
                <a:lnTo>
                  <a:pt x="0" y="0"/>
                </a:lnTo>
                <a:close/>
              </a:path>
            </a:pathLst>
          </a:custGeom>
          <a:solidFill>
            <a:srgbClr val="FFFFFF"/>
          </a:solidFill>
        </p:spPr>
        <p:txBody>
          <a:bodyPr wrap="square" lIns="0" tIns="0" rIns="0" bIns="0" rtlCol="0"/>
          <a:lstStyle/>
          <a:p>
            <a:endParaRPr/>
          </a:p>
        </p:txBody>
      </p:sp>
      <p:sp>
        <p:nvSpPr>
          <p:cNvPr id="14" name="object 14"/>
          <p:cNvSpPr txBox="1"/>
          <p:nvPr/>
        </p:nvSpPr>
        <p:spPr>
          <a:xfrm>
            <a:off x="5257800" y="1711451"/>
            <a:ext cx="2796540" cy="923925"/>
          </a:xfrm>
          <a:prstGeom prst="rect">
            <a:avLst/>
          </a:prstGeom>
          <a:ln w="9144">
            <a:solidFill>
              <a:srgbClr val="EF7A08"/>
            </a:solidFill>
          </a:ln>
        </p:spPr>
        <p:txBody>
          <a:bodyPr vert="horz" wrap="square" lIns="0" tIns="35560" rIns="0" bIns="0" rtlCol="0">
            <a:spAutoFit/>
          </a:bodyPr>
          <a:lstStyle/>
          <a:p>
            <a:pPr marL="429259" marR="141605" indent="-342900">
              <a:lnSpc>
                <a:spcPct val="100000"/>
              </a:lnSpc>
              <a:spcBef>
                <a:spcPts val="280"/>
              </a:spcBef>
              <a:buAutoNum type="arabicParenR"/>
              <a:tabLst>
                <a:tab pos="429895" algn="l"/>
              </a:tabLst>
            </a:pPr>
            <a:r>
              <a:rPr sz="1800" spc="-5" dirty="0">
                <a:latin typeface="Arial"/>
                <a:cs typeface="Arial"/>
              </a:rPr>
              <a:t>Filter </a:t>
            </a:r>
            <a:r>
              <a:rPr sz="1800" spc="-10" dirty="0">
                <a:latin typeface="Arial"/>
                <a:cs typeface="Arial"/>
              </a:rPr>
              <a:t>by </a:t>
            </a:r>
            <a:r>
              <a:rPr sz="1800" spc="-5" dirty="0">
                <a:latin typeface="Arial"/>
                <a:cs typeface="Arial"/>
              </a:rPr>
              <a:t>date </a:t>
            </a:r>
            <a:r>
              <a:rPr sz="1800" spc="-10" dirty="0">
                <a:latin typeface="Arial"/>
                <a:cs typeface="Arial"/>
              </a:rPr>
              <a:t>or </a:t>
            </a:r>
            <a:r>
              <a:rPr sz="1800" spc="-5" dirty="0">
                <a:latin typeface="Arial"/>
                <a:cs typeface="Arial"/>
              </a:rPr>
              <a:t>batch  status</a:t>
            </a:r>
            <a:endParaRPr sz="1800">
              <a:latin typeface="Arial"/>
              <a:cs typeface="Arial"/>
            </a:endParaRPr>
          </a:p>
          <a:p>
            <a:pPr marL="429259" indent="-342900">
              <a:lnSpc>
                <a:spcPct val="100000"/>
              </a:lnSpc>
              <a:buAutoNum type="arabicParenR"/>
              <a:tabLst>
                <a:tab pos="429895" algn="l"/>
              </a:tabLst>
            </a:pPr>
            <a:r>
              <a:rPr sz="1800" spc="-5" dirty="0">
                <a:latin typeface="Arial"/>
                <a:cs typeface="Arial"/>
              </a:rPr>
              <a:t>Click</a:t>
            </a:r>
            <a:r>
              <a:rPr sz="1800" spc="-65" dirty="0">
                <a:latin typeface="Arial"/>
                <a:cs typeface="Arial"/>
              </a:rPr>
              <a:t> </a:t>
            </a:r>
            <a:r>
              <a:rPr sz="1800" spc="-5" dirty="0">
                <a:latin typeface="Arial"/>
                <a:cs typeface="Arial"/>
              </a:rPr>
              <a:t>Filter</a:t>
            </a:r>
            <a:endParaRPr sz="1800">
              <a:latin typeface="Arial"/>
              <a:cs typeface="Arial"/>
            </a:endParaRPr>
          </a:p>
        </p:txBody>
      </p:sp>
      <p:sp>
        <p:nvSpPr>
          <p:cNvPr id="15" name="object 15"/>
          <p:cNvSpPr/>
          <p:nvPr/>
        </p:nvSpPr>
        <p:spPr>
          <a:xfrm>
            <a:off x="790955" y="5149596"/>
            <a:ext cx="2993135" cy="108203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888491" y="5228844"/>
            <a:ext cx="2798445" cy="923925"/>
          </a:xfrm>
          <a:custGeom>
            <a:avLst/>
            <a:gdLst/>
            <a:ahLst/>
            <a:cxnLst/>
            <a:rect l="l" t="t" r="r" b="b"/>
            <a:pathLst>
              <a:path w="2798445" h="923925">
                <a:moveTo>
                  <a:pt x="0" y="0"/>
                </a:moveTo>
                <a:lnTo>
                  <a:pt x="2798064" y="0"/>
                </a:lnTo>
                <a:lnTo>
                  <a:pt x="2798064" y="923543"/>
                </a:lnTo>
                <a:lnTo>
                  <a:pt x="0" y="923543"/>
                </a:lnTo>
                <a:lnTo>
                  <a:pt x="0" y="0"/>
                </a:lnTo>
                <a:close/>
              </a:path>
            </a:pathLst>
          </a:custGeom>
          <a:solidFill>
            <a:srgbClr val="FFFFFF"/>
          </a:solidFill>
        </p:spPr>
        <p:txBody>
          <a:bodyPr wrap="square" lIns="0" tIns="0" rIns="0" bIns="0" rtlCol="0"/>
          <a:lstStyle/>
          <a:p>
            <a:endParaRPr/>
          </a:p>
        </p:txBody>
      </p:sp>
      <p:sp>
        <p:nvSpPr>
          <p:cNvPr id="17" name="object 17"/>
          <p:cNvSpPr txBox="1"/>
          <p:nvPr/>
        </p:nvSpPr>
        <p:spPr>
          <a:xfrm>
            <a:off x="888491" y="5228844"/>
            <a:ext cx="2798445" cy="923925"/>
          </a:xfrm>
          <a:prstGeom prst="rect">
            <a:avLst/>
          </a:prstGeom>
          <a:ln w="9144">
            <a:solidFill>
              <a:srgbClr val="EF7A08"/>
            </a:solidFill>
          </a:ln>
        </p:spPr>
        <p:txBody>
          <a:bodyPr vert="horz" wrap="square" lIns="0" tIns="34925" rIns="0" bIns="0" rtlCol="0">
            <a:spAutoFit/>
          </a:bodyPr>
          <a:lstStyle/>
          <a:p>
            <a:pPr marL="429895" marR="140335" indent="-342900">
              <a:lnSpc>
                <a:spcPct val="100000"/>
              </a:lnSpc>
              <a:spcBef>
                <a:spcPts val="275"/>
              </a:spcBef>
              <a:buAutoNum type="arabicParenR"/>
              <a:tabLst>
                <a:tab pos="430530" algn="l"/>
              </a:tabLst>
            </a:pPr>
            <a:r>
              <a:rPr sz="1800" spc="-10" dirty="0">
                <a:latin typeface="Arial"/>
                <a:cs typeface="Arial"/>
              </a:rPr>
              <a:t>Check </a:t>
            </a:r>
            <a:r>
              <a:rPr sz="1800" spc="-5" dirty="0">
                <a:latin typeface="Arial"/>
                <a:cs typeface="Arial"/>
              </a:rPr>
              <a:t>the </a:t>
            </a:r>
            <a:r>
              <a:rPr sz="1800" spc="-10" dirty="0">
                <a:latin typeface="Arial"/>
                <a:cs typeface="Arial"/>
              </a:rPr>
              <a:t>box next </a:t>
            </a:r>
            <a:r>
              <a:rPr sz="1800" dirty="0">
                <a:latin typeface="Arial"/>
                <a:cs typeface="Arial"/>
              </a:rPr>
              <a:t>to  </a:t>
            </a:r>
            <a:r>
              <a:rPr sz="1800" spc="-5" dirty="0">
                <a:latin typeface="Arial"/>
                <a:cs typeface="Arial"/>
              </a:rPr>
              <a:t>the target</a:t>
            </a:r>
            <a:r>
              <a:rPr sz="1800" spc="-90" dirty="0">
                <a:latin typeface="Arial"/>
                <a:cs typeface="Arial"/>
              </a:rPr>
              <a:t> </a:t>
            </a:r>
            <a:r>
              <a:rPr sz="1800" spc="-5" dirty="0">
                <a:latin typeface="Arial"/>
                <a:cs typeface="Arial"/>
              </a:rPr>
              <a:t>batch</a:t>
            </a:r>
            <a:endParaRPr sz="1800">
              <a:latin typeface="Arial"/>
              <a:cs typeface="Arial"/>
            </a:endParaRPr>
          </a:p>
          <a:p>
            <a:pPr marL="429895" indent="-342900">
              <a:lnSpc>
                <a:spcPct val="100000"/>
              </a:lnSpc>
              <a:buAutoNum type="arabicParenR"/>
              <a:tabLst>
                <a:tab pos="430530" algn="l"/>
              </a:tabLst>
            </a:pPr>
            <a:r>
              <a:rPr sz="1800" spc="-5" dirty="0">
                <a:latin typeface="Arial"/>
                <a:cs typeface="Arial"/>
              </a:rPr>
              <a:t>Click Hide from</a:t>
            </a:r>
            <a:r>
              <a:rPr sz="1800" spc="-45" dirty="0">
                <a:latin typeface="Arial"/>
                <a:cs typeface="Arial"/>
              </a:rPr>
              <a:t> </a:t>
            </a:r>
            <a:r>
              <a:rPr sz="1800" spc="-5" dirty="0">
                <a:latin typeface="Arial"/>
                <a:cs typeface="Arial"/>
              </a:rPr>
              <a:t>List</a:t>
            </a:r>
            <a:endParaRPr sz="1800">
              <a:latin typeface="Arial"/>
              <a:cs typeface="Arial"/>
            </a:endParaRPr>
          </a:p>
        </p:txBody>
      </p:sp>
      <p:sp>
        <p:nvSpPr>
          <p:cNvPr id="19" name="Slide Number Placeholder 18">
            <a:extLst>
              <a:ext uri="{FF2B5EF4-FFF2-40B4-BE49-F238E27FC236}">
                <a16:creationId xmlns:a16="http://schemas.microsoft.com/office/drawing/2014/main" id="{2B3E8A87-10AC-4424-8364-982391CB5ADB}"/>
              </a:ext>
            </a:extLst>
          </p:cNvPr>
          <p:cNvSpPr>
            <a:spLocks noGrp="1"/>
          </p:cNvSpPr>
          <p:nvPr>
            <p:ph type="sldNum" sz="quarter" idx="7"/>
          </p:nvPr>
        </p:nvSpPr>
        <p:spPr/>
        <p:txBody>
          <a:bodyPr/>
          <a:lstStyle/>
          <a:p>
            <a:fld id="{B6F15528-21DE-4FAA-801E-634DDDAF4B2B}"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Data Loading Process</a:t>
            </a:r>
            <a:r>
              <a:rPr spc="30" dirty="0"/>
              <a:t> </a:t>
            </a:r>
            <a:r>
              <a:rPr spc="-5" dirty="0"/>
              <a:t>Map</a:t>
            </a:r>
          </a:p>
        </p:txBody>
      </p:sp>
      <p:sp>
        <p:nvSpPr>
          <p:cNvPr id="6" name="object 6"/>
          <p:cNvSpPr/>
          <p:nvPr/>
        </p:nvSpPr>
        <p:spPr>
          <a:xfrm>
            <a:off x="304800" y="1650492"/>
            <a:ext cx="8458199" cy="4597907"/>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07390" y="1298945"/>
            <a:ext cx="117475" cy="209550"/>
          </a:xfrm>
          <a:prstGeom prst="rect">
            <a:avLst/>
          </a:prstGeom>
        </p:spPr>
        <p:txBody>
          <a:bodyPr vert="horz" wrap="square" lIns="0" tIns="0" rIns="0" bIns="0" rtlCol="0">
            <a:spAutoFit/>
          </a:bodyPr>
          <a:lstStyle/>
          <a:p>
            <a:pPr marL="12700">
              <a:lnSpc>
                <a:spcPct val="100000"/>
              </a:lnSpc>
            </a:pPr>
            <a:r>
              <a:rPr sz="1300" b="1" spc="-5" dirty="0">
                <a:solidFill>
                  <a:srgbClr val="FFFFFF"/>
                </a:solidFill>
                <a:latin typeface="Arial"/>
                <a:cs typeface="Arial"/>
              </a:rPr>
              <a:t>5</a:t>
            </a:r>
            <a:endParaRPr sz="1300">
              <a:latin typeface="Arial"/>
              <a:cs typeface="Arial"/>
            </a:endParaRPr>
          </a:p>
        </p:txBody>
      </p:sp>
      <p:sp>
        <p:nvSpPr>
          <p:cNvPr id="8" name="object 8"/>
          <p:cNvSpPr txBox="1"/>
          <p:nvPr/>
        </p:nvSpPr>
        <p:spPr>
          <a:xfrm>
            <a:off x="612140" y="6211823"/>
            <a:ext cx="7640320" cy="285115"/>
          </a:xfrm>
          <a:prstGeom prst="rect">
            <a:avLst/>
          </a:prstGeom>
        </p:spPr>
        <p:txBody>
          <a:bodyPr vert="horz" wrap="square" lIns="0" tIns="0" rIns="0" bIns="0" rtlCol="0">
            <a:spAutoFit/>
          </a:bodyPr>
          <a:lstStyle/>
          <a:p>
            <a:pPr marL="12700">
              <a:lnSpc>
                <a:spcPct val="100000"/>
              </a:lnSpc>
            </a:pPr>
            <a:r>
              <a:rPr sz="1800" u="heavy" spc="-10" dirty="0">
                <a:solidFill>
                  <a:srgbClr val="2E6AA6"/>
                </a:solidFill>
                <a:latin typeface="Arial"/>
                <a:cs typeface="Arial"/>
                <a:hlinkClick r:id="rId4"/>
              </a:rPr>
              <a:t>http://www.tea.state.tx.us/Workarea/DownloadAsset.aspx?id=25769810585</a:t>
            </a:r>
            <a:endParaRPr sz="1800">
              <a:latin typeface="Arial"/>
              <a:cs typeface="Arial"/>
            </a:endParaRPr>
          </a:p>
        </p:txBody>
      </p:sp>
      <p:sp>
        <p:nvSpPr>
          <p:cNvPr id="9" name="object 9"/>
          <p:cNvSpPr/>
          <p:nvPr/>
        </p:nvSpPr>
        <p:spPr>
          <a:xfrm>
            <a:off x="761" y="1651254"/>
            <a:ext cx="4267200" cy="4521835"/>
          </a:xfrm>
          <a:custGeom>
            <a:avLst/>
            <a:gdLst/>
            <a:ahLst/>
            <a:cxnLst/>
            <a:rect l="l" t="t" r="r" b="b"/>
            <a:pathLst>
              <a:path w="4267200" h="4521835">
                <a:moveTo>
                  <a:pt x="0" y="2260854"/>
                </a:moveTo>
                <a:lnTo>
                  <a:pt x="507" y="2211036"/>
                </a:lnTo>
                <a:lnTo>
                  <a:pt x="2023" y="2161481"/>
                </a:lnTo>
                <a:lnTo>
                  <a:pt x="4538" y="2112201"/>
                </a:lnTo>
                <a:lnTo>
                  <a:pt x="8040" y="2063206"/>
                </a:lnTo>
                <a:lnTo>
                  <a:pt x="12519" y="2014508"/>
                </a:lnTo>
                <a:lnTo>
                  <a:pt x="17965" y="1966117"/>
                </a:lnTo>
                <a:lnTo>
                  <a:pt x="24368" y="1918044"/>
                </a:lnTo>
                <a:lnTo>
                  <a:pt x="31717" y="1870301"/>
                </a:lnTo>
                <a:lnTo>
                  <a:pt x="40001" y="1822898"/>
                </a:lnTo>
                <a:lnTo>
                  <a:pt x="49210" y="1775846"/>
                </a:lnTo>
                <a:lnTo>
                  <a:pt x="59335" y="1729157"/>
                </a:lnTo>
                <a:lnTo>
                  <a:pt x="70363" y="1682842"/>
                </a:lnTo>
                <a:lnTo>
                  <a:pt x="82286" y="1636911"/>
                </a:lnTo>
                <a:lnTo>
                  <a:pt x="95092" y="1591376"/>
                </a:lnTo>
                <a:lnTo>
                  <a:pt x="108772" y="1546247"/>
                </a:lnTo>
                <a:lnTo>
                  <a:pt x="123314" y="1501537"/>
                </a:lnTo>
                <a:lnTo>
                  <a:pt x="138708" y="1457255"/>
                </a:lnTo>
                <a:lnTo>
                  <a:pt x="154945" y="1413412"/>
                </a:lnTo>
                <a:lnTo>
                  <a:pt x="172012" y="1370021"/>
                </a:lnTo>
                <a:lnTo>
                  <a:pt x="189901" y="1327091"/>
                </a:lnTo>
                <a:lnTo>
                  <a:pt x="208601" y="1284634"/>
                </a:lnTo>
                <a:lnTo>
                  <a:pt x="228101" y="1242661"/>
                </a:lnTo>
                <a:lnTo>
                  <a:pt x="248391" y="1201183"/>
                </a:lnTo>
                <a:lnTo>
                  <a:pt x="269460" y="1160211"/>
                </a:lnTo>
                <a:lnTo>
                  <a:pt x="291298" y="1119756"/>
                </a:lnTo>
                <a:lnTo>
                  <a:pt x="313895" y="1079829"/>
                </a:lnTo>
                <a:lnTo>
                  <a:pt x="337240" y="1040441"/>
                </a:lnTo>
                <a:lnTo>
                  <a:pt x="361323" y="1001603"/>
                </a:lnTo>
                <a:lnTo>
                  <a:pt x="386133" y="963326"/>
                </a:lnTo>
                <a:lnTo>
                  <a:pt x="411660" y="925621"/>
                </a:lnTo>
                <a:lnTo>
                  <a:pt x="437894" y="888500"/>
                </a:lnTo>
                <a:lnTo>
                  <a:pt x="464823" y="851972"/>
                </a:lnTo>
                <a:lnTo>
                  <a:pt x="492439" y="816050"/>
                </a:lnTo>
                <a:lnTo>
                  <a:pt x="520730" y="780744"/>
                </a:lnTo>
                <a:lnTo>
                  <a:pt x="549686" y="746066"/>
                </a:lnTo>
                <a:lnTo>
                  <a:pt x="579296" y="712026"/>
                </a:lnTo>
                <a:lnTo>
                  <a:pt x="609550" y="678635"/>
                </a:lnTo>
                <a:lnTo>
                  <a:pt x="640438" y="645905"/>
                </a:lnTo>
                <a:lnTo>
                  <a:pt x="671950" y="613846"/>
                </a:lnTo>
                <a:lnTo>
                  <a:pt x="704074" y="582470"/>
                </a:lnTo>
                <a:lnTo>
                  <a:pt x="736800" y="551787"/>
                </a:lnTo>
                <a:lnTo>
                  <a:pt x="770119" y="521809"/>
                </a:lnTo>
                <a:lnTo>
                  <a:pt x="804019" y="492547"/>
                </a:lnTo>
                <a:lnTo>
                  <a:pt x="838490" y="464011"/>
                </a:lnTo>
                <a:lnTo>
                  <a:pt x="873522" y="436212"/>
                </a:lnTo>
                <a:lnTo>
                  <a:pt x="909105" y="409163"/>
                </a:lnTo>
                <a:lnTo>
                  <a:pt x="945227" y="382873"/>
                </a:lnTo>
                <a:lnTo>
                  <a:pt x="981879" y="357353"/>
                </a:lnTo>
                <a:lnTo>
                  <a:pt x="1019050" y="332616"/>
                </a:lnTo>
                <a:lnTo>
                  <a:pt x="1056730" y="308672"/>
                </a:lnTo>
                <a:lnTo>
                  <a:pt x="1094908" y="285531"/>
                </a:lnTo>
                <a:lnTo>
                  <a:pt x="1133574" y="263205"/>
                </a:lnTo>
                <a:lnTo>
                  <a:pt x="1172717" y="241705"/>
                </a:lnTo>
                <a:lnTo>
                  <a:pt x="1212328" y="221042"/>
                </a:lnTo>
                <a:lnTo>
                  <a:pt x="1252395" y="201227"/>
                </a:lnTo>
                <a:lnTo>
                  <a:pt x="1292908" y="182272"/>
                </a:lnTo>
                <a:lnTo>
                  <a:pt x="1333858" y="164186"/>
                </a:lnTo>
                <a:lnTo>
                  <a:pt x="1375232" y="146981"/>
                </a:lnTo>
                <a:lnTo>
                  <a:pt x="1417022" y="130668"/>
                </a:lnTo>
                <a:lnTo>
                  <a:pt x="1459216" y="115259"/>
                </a:lnTo>
                <a:lnTo>
                  <a:pt x="1501804" y="100764"/>
                </a:lnTo>
                <a:lnTo>
                  <a:pt x="1544777" y="87194"/>
                </a:lnTo>
                <a:lnTo>
                  <a:pt x="1588122" y="74560"/>
                </a:lnTo>
                <a:lnTo>
                  <a:pt x="1631831" y="62874"/>
                </a:lnTo>
                <a:lnTo>
                  <a:pt x="1675892" y="52145"/>
                </a:lnTo>
                <a:lnTo>
                  <a:pt x="1720295" y="42387"/>
                </a:lnTo>
                <a:lnTo>
                  <a:pt x="1765029" y="33608"/>
                </a:lnTo>
                <a:lnTo>
                  <a:pt x="1810086" y="25821"/>
                </a:lnTo>
                <a:lnTo>
                  <a:pt x="1855452" y="19037"/>
                </a:lnTo>
                <a:lnTo>
                  <a:pt x="1901120" y="13266"/>
                </a:lnTo>
                <a:lnTo>
                  <a:pt x="1947077" y="8519"/>
                </a:lnTo>
                <a:lnTo>
                  <a:pt x="1993314" y="4808"/>
                </a:lnTo>
                <a:lnTo>
                  <a:pt x="2039821" y="2144"/>
                </a:lnTo>
                <a:lnTo>
                  <a:pt x="2086586" y="538"/>
                </a:lnTo>
                <a:lnTo>
                  <a:pt x="2133600" y="0"/>
                </a:lnTo>
                <a:lnTo>
                  <a:pt x="2180613" y="538"/>
                </a:lnTo>
                <a:lnTo>
                  <a:pt x="2227378" y="2144"/>
                </a:lnTo>
                <a:lnTo>
                  <a:pt x="2273885" y="4808"/>
                </a:lnTo>
                <a:lnTo>
                  <a:pt x="2320122" y="8519"/>
                </a:lnTo>
                <a:lnTo>
                  <a:pt x="2366079" y="13266"/>
                </a:lnTo>
                <a:lnTo>
                  <a:pt x="2411747" y="19037"/>
                </a:lnTo>
                <a:lnTo>
                  <a:pt x="2457113" y="25821"/>
                </a:lnTo>
                <a:lnTo>
                  <a:pt x="2502170" y="33608"/>
                </a:lnTo>
                <a:lnTo>
                  <a:pt x="2546904" y="42387"/>
                </a:lnTo>
                <a:lnTo>
                  <a:pt x="2591307" y="52145"/>
                </a:lnTo>
                <a:lnTo>
                  <a:pt x="2635368" y="62874"/>
                </a:lnTo>
                <a:lnTo>
                  <a:pt x="2679077" y="74560"/>
                </a:lnTo>
                <a:lnTo>
                  <a:pt x="2722422" y="87194"/>
                </a:lnTo>
                <a:lnTo>
                  <a:pt x="2765395" y="100764"/>
                </a:lnTo>
                <a:lnTo>
                  <a:pt x="2807983" y="115259"/>
                </a:lnTo>
                <a:lnTo>
                  <a:pt x="2850177" y="130668"/>
                </a:lnTo>
                <a:lnTo>
                  <a:pt x="2891967" y="146981"/>
                </a:lnTo>
                <a:lnTo>
                  <a:pt x="2933341" y="164186"/>
                </a:lnTo>
                <a:lnTo>
                  <a:pt x="2974291" y="182272"/>
                </a:lnTo>
                <a:lnTo>
                  <a:pt x="3014804" y="201227"/>
                </a:lnTo>
                <a:lnTo>
                  <a:pt x="3054871" y="221042"/>
                </a:lnTo>
                <a:lnTo>
                  <a:pt x="3094482" y="241705"/>
                </a:lnTo>
                <a:lnTo>
                  <a:pt x="3133625" y="263205"/>
                </a:lnTo>
                <a:lnTo>
                  <a:pt x="3172291" y="285531"/>
                </a:lnTo>
                <a:lnTo>
                  <a:pt x="3210469" y="308672"/>
                </a:lnTo>
                <a:lnTo>
                  <a:pt x="3248149" y="332616"/>
                </a:lnTo>
                <a:lnTo>
                  <a:pt x="3285320" y="357353"/>
                </a:lnTo>
                <a:lnTo>
                  <a:pt x="3321972" y="382873"/>
                </a:lnTo>
                <a:lnTo>
                  <a:pt x="3358094" y="409163"/>
                </a:lnTo>
                <a:lnTo>
                  <a:pt x="3393677" y="436212"/>
                </a:lnTo>
                <a:lnTo>
                  <a:pt x="3428709" y="464011"/>
                </a:lnTo>
                <a:lnTo>
                  <a:pt x="3463180" y="492547"/>
                </a:lnTo>
                <a:lnTo>
                  <a:pt x="3497080" y="521809"/>
                </a:lnTo>
                <a:lnTo>
                  <a:pt x="3530399" y="551787"/>
                </a:lnTo>
                <a:lnTo>
                  <a:pt x="3563125" y="582470"/>
                </a:lnTo>
                <a:lnTo>
                  <a:pt x="3595249" y="613846"/>
                </a:lnTo>
                <a:lnTo>
                  <a:pt x="3626761" y="645905"/>
                </a:lnTo>
                <a:lnTo>
                  <a:pt x="3657649" y="678635"/>
                </a:lnTo>
                <a:lnTo>
                  <a:pt x="3687903" y="712026"/>
                </a:lnTo>
                <a:lnTo>
                  <a:pt x="3717513" y="746066"/>
                </a:lnTo>
                <a:lnTo>
                  <a:pt x="3746469" y="780744"/>
                </a:lnTo>
                <a:lnTo>
                  <a:pt x="3774760" y="816050"/>
                </a:lnTo>
                <a:lnTo>
                  <a:pt x="3802376" y="851972"/>
                </a:lnTo>
                <a:lnTo>
                  <a:pt x="3829305" y="888500"/>
                </a:lnTo>
                <a:lnTo>
                  <a:pt x="3855539" y="925621"/>
                </a:lnTo>
                <a:lnTo>
                  <a:pt x="3881066" y="963326"/>
                </a:lnTo>
                <a:lnTo>
                  <a:pt x="3905876" y="1001603"/>
                </a:lnTo>
                <a:lnTo>
                  <a:pt x="3929959" y="1040441"/>
                </a:lnTo>
                <a:lnTo>
                  <a:pt x="3953304" y="1079829"/>
                </a:lnTo>
                <a:lnTo>
                  <a:pt x="3975901" y="1119756"/>
                </a:lnTo>
                <a:lnTo>
                  <a:pt x="3997739" y="1160211"/>
                </a:lnTo>
                <a:lnTo>
                  <a:pt x="4018808" y="1201183"/>
                </a:lnTo>
                <a:lnTo>
                  <a:pt x="4039098" y="1242661"/>
                </a:lnTo>
                <a:lnTo>
                  <a:pt x="4058598" y="1284634"/>
                </a:lnTo>
                <a:lnTo>
                  <a:pt x="4077298" y="1327091"/>
                </a:lnTo>
                <a:lnTo>
                  <a:pt x="4095187" y="1370021"/>
                </a:lnTo>
                <a:lnTo>
                  <a:pt x="4112254" y="1413412"/>
                </a:lnTo>
                <a:lnTo>
                  <a:pt x="4128491" y="1457255"/>
                </a:lnTo>
                <a:lnTo>
                  <a:pt x="4143885" y="1501537"/>
                </a:lnTo>
                <a:lnTo>
                  <a:pt x="4158427" y="1546247"/>
                </a:lnTo>
                <a:lnTo>
                  <a:pt x="4172107" y="1591376"/>
                </a:lnTo>
                <a:lnTo>
                  <a:pt x="4184913" y="1636911"/>
                </a:lnTo>
                <a:lnTo>
                  <a:pt x="4196836" y="1682842"/>
                </a:lnTo>
                <a:lnTo>
                  <a:pt x="4207864" y="1729157"/>
                </a:lnTo>
                <a:lnTo>
                  <a:pt x="4217989" y="1775846"/>
                </a:lnTo>
                <a:lnTo>
                  <a:pt x="4227198" y="1822898"/>
                </a:lnTo>
                <a:lnTo>
                  <a:pt x="4235482" y="1870301"/>
                </a:lnTo>
                <a:lnTo>
                  <a:pt x="4242831" y="1918044"/>
                </a:lnTo>
                <a:lnTo>
                  <a:pt x="4249234" y="1966117"/>
                </a:lnTo>
                <a:lnTo>
                  <a:pt x="4254680" y="2014508"/>
                </a:lnTo>
                <a:lnTo>
                  <a:pt x="4259159" y="2063206"/>
                </a:lnTo>
                <a:lnTo>
                  <a:pt x="4262661" y="2112201"/>
                </a:lnTo>
                <a:lnTo>
                  <a:pt x="4265176" y="2161481"/>
                </a:lnTo>
                <a:lnTo>
                  <a:pt x="4266692" y="2211036"/>
                </a:lnTo>
                <a:lnTo>
                  <a:pt x="4267200" y="2260854"/>
                </a:lnTo>
                <a:lnTo>
                  <a:pt x="4266692" y="2310671"/>
                </a:lnTo>
                <a:lnTo>
                  <a:pt x="4265176" y="2360226"/>
                </a:lnTo>
                <a:lnTo>
                  <a:pt x="4262661" y="2409506"/>
                </a:lnTo>
                <a:lnTo>
                  <a:pt x="4259159" y="2458501"/>
                </a:lnTo>
                <a:lnTo>
                  <a:pt x="4254680" y="2507199"/>
                </a:lnTo>
                <a:lnTo>
                  <a:pt x="4249234" y="2555590"/>
                </a:lnTo>
                <a:lnTo>
                  <a:pt x="4242831" y="2603663"/>
                </a:lnTo>
                <a:lnTo>
                  <a:pt x="4235482" y="2651406"/>
                </a:lnTo>
                <a:lnTo>
                  <a:pt x="4227198" y="2698809"/>
                </a:lnTo>
                <a:lnTo>
                  <a:pt x="4217989" y="2745861"/>
                </a:lnTo>
                <a:lnTo>
                  <a:pt x="4207864" y="2792550"/>
                </a:lnTo>
                <a:lnTo>
                  <a:pt x="4196836" y="2838865"/>
                </a:lnTo>
                <a:lnTo>
                  <a:pt x="4184913" y="2884796"/>
                </a:lnTo>
                <a:lnTo>
                  <a:pt x="4172107" y="2930331"/>
                </a:lnTo>
                <a:lnTo>
                  <a:pt x="4158427" y="2975460"/>
                </a:lnTo>
                <a:lnTo>
                  <a:pt x="4143885" y="3020170"/>
                </a:lnTo>
                <a:lnTo>
                  <a:pt x="4128491" y="3064452"/>
                </a:lnTo>
                <a:lnTo>
                  <a:pt x="4112254" y="3108295"/>
                </a:lnTo>
                <a:lnTo>
                  <a:pt x="4095187" y="3151686"/>
                </a:lnTo>
                <a:lnTo>
                  <a:pt x="4077298" y="3194616"/>
                </a:lnTo>
                <a:lnTo>
                  <a:pt x="4058598" y="3237073"/>
                </a:lnTo>
                <a:lnTo>
                  <a:pt x="4039098" y="3279046"/>
                </a:lnTo>
                <a:lnTo>
                  <a:pt x="4018808" y="3320524"/>
                </a:lnTo>
                <a:lnTo>
                  <a:pt x="3997739" y="3361496"/>
                </a:lnTo>
                <a:lnTo>
                  <a:pt x="3975901" y="3401951"/>
                </a:lnTo>
                <a:lnTo>
                  <a:pt x="3953304" y="3441878"/>
                </a:lnTo>
                <a:lnTo>
                  <a:pt x="3929959" y="3481266"/>
                </a:lnTo>
                <a:lnTo>
                  <a:pt x="3905876" y="3520104"/>
                </a:lnTo>
                <a:lnTo>
                  <a:pt x="3881066" y="3558381"/>
                </a:lnTo>
                <a:lnTo>
                  <a:pt x="3855539" y="3596086"/>
                </a:lnTo>
                <a:lnTo>
                  <a:pt x="3829305" y="3633207"/>
                </a:lnTo>
                <a:lnTo>
                  <a:pt x="3802376" y="3669735"/>
                </a:lnTo>
                <a:lnTo>
                  <a:pt x="3774760" y="3705657"/>
                </a:lnTo>
                <a:lnTo>
                  <a:pt x="3746469" y="3740963"/>
                </a:lnTo>
                <a:lnTo>
                  <a:pt x="3717513" y="3775641"/>
                </a:lnTo>
                <a:lnTo>
                  <a:pt x="3687903" y="3809681"/>
                </a:lnTo>
                <a:lnTo>
                  <a:pt x="3657649" y="3843072"/>
                </a:lnTo>
                <a:lnTo>
                  <a:pt x="3626761" y="3875802"/>
                </a:lnTo>
                <a:lnTo>
                  <a:pt x="3595249" y="3907861"/>
                </a:lnTo>
                <a:lnTo>
                  <a:pt x="3563125" y="3939237"/>
                </a:lnTo>
                <a:lnTo>
                  <a:pt x="3530399" y="3969920"/>
                </a:lnTo>
                <a:lnTo>
                  <a:pt x="3497080" y="3999898"/>
                </a:lnTo>
                <a:lnTo>
                  <a:pt x="3463180" y="4029160"/>
                </a:lnTo>
                <a:lnTo>
                  <a:pt x="3428709" y="4057696"/>
                </a:lnTo>
                <a:lnTo>
                  <a:pt x="3393677" y="4085495"/>
                </a:lnTo>
                <a:lnTo>
                  <a:pt x="3358094" y="4112544"/>
                </a:lnTo>
                <a:lnTo>
                  <a:pt x="3321972" y="4138834"/>
                </a:lnTo>
                <a:lnTo>
                  <a:pt x="3285320" y="4164354"/>
                </a:lnTo>
                <a:lnTo>
                  <a:pt x="3248149" y="4189091"/>
                </a:lnTo>
                <a:lnTo>
                  <a:pt x="3210469" y="4213035"/>
                </a:lnTo>
                <a:lnTo>
                  <a:pt x="3172291" y="4236176"/>
                </a:lnTo>
                <a:lnTo>
                  <a:pt x="3133625" y="4258502"/>
                </a:lnTo>
                <a:lnTo>
                  <a:pt x="3094482" y="4280002"/>
                </a:lnTo>
                <a:lnTo>
                  <a:pt x="3054871" y="4300665"/>
                </a:lnTo>
                <a:lnTo>
                  <a:pt x="3014804" y="4320480"/>
                </a:lnTo>
                <a:lnTo>
                  <a:pt x="2974291" y="4339435"/>
                </a:lnTo>
                <a:lnTo>
                  <a:pt x="2933341" y="4357521"/>
                </a:lnTo>
                <a:lnTo>
                  <a:pt x="2891967" y="4374726"/>
                </a:lnTo>
                <a:lnTo>
                  <a:pt x="2850177" y="4391039"/>
                </a:lnTo>
                <a:lnTo>
                  <a:pt x="2807983" y="4406448"/>
                </a:lnTo>
                <a:lnTo>
                  <a:pt x="2765395" y="4420943"/>
                </a:lnTo>
                <a:lnTo>
                  <a:pt x="2722422" y="4434513"/>
                </a:lnTo>
                <a:lnTo>
                  <a:pt x="2679077" y="4447147"/>
                </a:lnTo>
                <a:lnTo>
                  <a:pt x="2635368" y="4458833"/>
                </a:lnTo>
                <a:lnTo>
                  <a:pt x="2591307" y="4469562"/>
                </a:lnTo>
                <a:lnTo>
                  <a:pt x="2546904" y="4479320"/>
                </a:lnTo>
                <a:lnTo>
                  <a:pt x="2502170" y="4488099"/>
                </a:lnTo>
                <a:lnTo>
                  <a:pt x="2457113" y="4495886"/>
                </a:lnTo>
                <a:lnTo>
                  <a:pt x="2411747" y="4502670"/>
                </a:lnTo>
                <a:lnTo>
                  <a:pt x="2366079" y="4508441"/>
                </a:lnTo>
                <a:lnTo>
                  <a:pt x="2320122" y="4513188"/>
                </a:lnTo>
                <a:lnTo>
                  <a:pt x="2273885" y="4516899"/>
                </a:lnTo>
                <a:lnTo>
                  <a:pt x="2227378" y="4519563"/>
                </a:lnTo>
                <a:lnTo>
                  <a:pt x="2180613" y="4521169"/>
                </a:lnTo>
                <a:lnTo>
                  <a:pt x="2133600" y="4521708"/>
                </a:lnTo>
                <a:lnTo>
                  <a:pt x="2086586" y="4521169"/>
                </a:lnTo>
                <a:lnTo>
                  <a:pt x="2039821" y="4519563"/>
                </a:lnTo>
                <a:lnTo>
                  <a:pt x="1993314" y="4516899"/>
                </a:lnTo>
                <a:lnTo>
                  <a:pt x="1947077" y="4513188"/>
                </a:lnTo>
                <a:lnTo>
                  <a:pt x="1901120" y="4508441"/>
                </a:lnTo>
                <a:lnTo>
                  <a:pt x="1855452" y="4502670"/>
                </a:lnTo>
                <a:lnTo>
                  <a:pt x="1810086" y="4495886"/>
                </a:lnTo>
                <a:lnTo>
                  <a:pt x="1765029" y="4488099"/>
                </a:lnTo>
                <a:lnTo>
                  <a:pt x="1720295" y="4479320"/>
                </a:lnTo>
                <a:lnTo>
                  <a:pt x="1675892" y="4469562"/>
                </a:lnTo>
                <a:lnTo>
                  <a:pt x="1631831" y="4458833"/>
                </a:lnTo>
                <a:lnTo>
                  <a:pt x="1588122" y="4447147"/>
                </a:lnTo>
                <a:lnTo>
                  <a:pt x="1544777" y="4434513"/>
                </a:lnTo>
                <a:lnTo>
                  <a:pt x="1501804" y="4420943"/>
                </a:lnTo>
                <a:lnTo>
                  <a:pt x="1459216" y="4406448"/>
                </a:lnTo>
                <a:lnTo>
                  <a:pt x="1417022" y="4391039"/>
                </a:lnTo>
                <a:lnTo>
                  <a:pt x="1375232" y="4374726"/>
                </a:lnTo>
                <a:lnTo>
                  <a:pt x="1333858" y="4357521"/>
                </a:lnTo>
                <a:lnTo>
                  <a:pt x="1292908" y="4339435"/>
                </a:lnTo>
                <a:lnTo>
                  <a:pt x="1252395" y="4320480"/>
                </a:lnTo>
                <a:lnTo>
                  <a:pt x="1212328" y="4300665"/>
                </a:lnTo>
                <a:lnTo>
                  <a:pt x="1172717" y="4280002"/>
                </a:lnTo>
                <a:lnTo>
                  <a:pt x="1133574" y="4258502"/>
                </a:lnTo>
                <a:lnTo>
                  <a:pt x="1094908" y="4236176"/>
                </a:lnTo>
                <a:lnTo>
                  <a:pt x="1056730" y="4213035"/>
                </a:lnTo>
                <a:lnTo>
                  <a:pt x="1019050" y="4189091"/>
                </a:lnTo>
                <a:lnTo>
                  <a:pt x="981879" y="4164354"/>
                </a:lnTo>
                <a:lnTo>
                  <a:pt x="945227" y="4138834"/>
                </a:lnTo>
                <a:lnTo>
                  <a:pt x="909105" y="4112544"/>
                </a:lnTo>
                <a:lnTo>
                  <a:pt x="873522" y="4085495"/>
                </a:lnTo>
                <a:lnTo>
                  <a:pt x="838490" y="4057696"/>
                </a:lnTo>
                <a:lnTo>
                  <a:pt x="804019" y="4029160"/>
                </a:lnTo>
                <a:lnTo>
                  <a:pt x="770119" y="3999898"/>
                </a:lnTo>
                <a:lnTo>
                  <a:pt x="736800" y="3969920"/>
                </a:lnTo>
                <a:lnTo>
                  <a:pt x="704074" y="3939237"/>
                </a:lnTo>
                <a:lnTo>
                  <a:pt x="671950" y="3907861"/>
                </a:lnTo>
                <a:lnTo>
                  <a:pt x="640438" y="3875802"/>
                </a:lnTo>
                <a:lnTo>
                  <a:pt x="609550" y="3843072"/>
                </a:lnTo>
                <a:lnTo>
                  <a:pt x="579296" y="3809681"/>
                </a:lnTo>
                <a:lnTo>
                  <a:pt x="549686" y="3775641"/>
                </a:lnTo>
                <a:lnTo>
                  <a:pt x="520730" y="3740963"/>
                </a:lnTo>
                <a:lnTo>
                  <a:pt x="492439" y="3705657"/>
                </a:lnTo>
                <a:lnTo>
                  <a:pt x="464823" y="3669735"/>
                </a:lnTo>
                <a:lnTo>
                  <a:pt x="437894" y="3633207"/>
                </a:lnTo>
                <a:lnTo>
                  <a:pt x="411660" y="3596086"/>
                </a:lnTo>
                <a:lnTo>
                  <a:pt x="386133" y="3558381"/>
                </a:lnTo>
                <a:lnTo>
                  <a:pt x="361323" y="3520104"/>
                </a:lnTo>
                <a:lnTo>
                  <a:pt x="337240" y="3481266"/>
                </a:lnTo>
                <a:lnTo>
                  <a:pt x="313895" y="3441878"/>
                </a:lnTo>
                <a:lnTo>
                  <a:pt x="291298" y="3401951"/>
                </a:lnTo>
                <a:lnTo>
                  <a:pt x="269460" y="3361496"/>
                </a:lnTo>
                <a:lnTo>
                  <a:pt x="248391" y="3320524"/>
                </a:lnTo>
                <a:lnTo>
                  <a:pt x="228101" y="3279046"/>
                </a:lnTo>
                <a:lnTo>
                  <a:pt x="208601" y="3237073"/>
                </a:lnTo>
                <a:lnTo>
                  <a:pt x="189901" y="3194616"/>
                </a:lnTo>
                <a:lnTo>
                  <a:pt x="172012" y="3151686"/>
                </a:lnTo>
                <a:lnTo>
                  <a:pt x="154945" y="3108295"/>
                </a:lnTo>
                <a:lnTo>
                  <a:pt x="138708" y="3064452"/>
                </a:lnTo>
                <a:lnTo>
                  <a:pt x="123314" y="3020170"/>
                </a:lnTo>
                <a:lnTo>
                  <a:pt x="108772" y="2975460"/>
                </a:lnTo>
                <a:lnTo>
                  <a:pt x="95092" y="2930331"/>
                </a:lnTo>
                <a:lnTo>
                  <a:pt x="82286" y="2884796"/>
                </a:lnTo>
                <a:lnTo>
                  <a:pt x="70363" y="2838865"/>
                </a:lnTo>
                <a:lnTo>
                  <a:pt x="59335" y="2792550"/>
                </a:lnTo>
                <a:lnTo>
                  <a:pt x="49210" y="2745861"/>
                </a:lnTo>
                <a:lnTo>
                  <a:pt x="40001" y="2698809"/>
                </a:lnTo>
                <a:lnTo>
                  <a:pt x="31717" y="2651406"/>
                </a:lnTo>
                <a:lnTo>
                  <a:pt x="24368" y="2603663"/>
                </a:lnTo>
                <a:lnTo>
                  <a:pt x="17965" y="2555590"/>
                </a:lnTo>
                <a:lnTo>
                  <a:pt x="12519" y="2507199"/>
                </a:lnTo>
                <a:lnTo>
                  <a:pt x="8040" y="2458501"/>
                </a:lnTo>
                <a:lnTo>
                  <a:pt x="4538" y="2409506"/>
                </a:lnTo>
                <a:lnTo>
                  <a:pt x="2023" y="2360226"/>
                </a:lnTo>
                <a:lnTo>
                  <a:pt x="507" y="2310671"/>
                </a:lnTo>
                <a:lnTo>
                  <a:pt x="0" y="2260854"/>
                </a:lnTo>
                <a:close/>
              </a:path>
            </a:pathLst>
          </a:custGeom>
          <a:ln w="28956">
            <a:solidFill>
              <a:srgbClr val="FF0000"/>
            </a:solidFill>
          </a:ln>
        </p:spPr>
        <p:txBody>
          <a:bodyPr wrap="square" lIns="0" tIns="0" rIns="0" bIns="0" rtlCol="0"/>
          <a:lstStyle/>
          <a:p>
            <a:endParaRPr/>
          </a:p>
        </p:txBody>
      </p:sp>
      <p:sp>
        <p:nvSpPr>
          <p:cNvPr id="11" name="Slide Number Placeholder 10">
            <a:extLst>
              <a:ext uri="{FF2B5EF4-FFF2-40B4-BE49-F238E27FC236}">
                <a16:creationId xmlns:a16="http://schemas.microsoft.com/office/drawing/2014/main" id="{727B67B0-2808-4C62-A69E-68B5F03D95CE}"/>
              </a:ext>
            </a:extLst>
          </p:cNvPr>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7408" y="1620011"/>
            <a:ext cx="7949171" cy="24627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9140" y="1708404"/>
            <a:ext cx="7677619" cy="229815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901690" y="1747266"/>
            <a:ext cx="1643380" cy="387350"/>
          </a:xfrm>
          <a:custGeom>
            <a:avLst/>
            <a:gdLst/>
            <a:ahLst/>
            <a:cxnLst/>
            <a:rect l="l" t="t" r="r" b="b"/>
            <a:pathLst>
              <a:path w="1643379" h="387350">
                <a:moveTo>
                  <a:pt x="1642872" y="387096"/>
                </a:moveTo>
                <a:lnTo>
                  <a:pt x="0" y="387096"/>
                </a:lnTo>
                <a:lnTo>
                  <a:pt x="0" y="0"/>
                </a:lnTo>
                <a:lnTo>
                  <a:pt x="1642872" y="0"/>
                </a:lnTo>
                <a:lnTo>
                  <a:pt x="1642872" y="387096"/>
                </a:lnTo>
                <a:close/>
              </a:path>
            </a:pathLst>
          </a:custGeom>
          <a:ln w="32004">
            <a:solidFill>
              <a:srgbClr val="EF7A08"/>
            </a:solidFill>
          </a:ln>
        </p:spPr>
        <p:txBody>
          <a:bodyPr wrap="square" lIns="0" tIns="0" rIns="0" bIns="0" rtlCol="0"/>
          <a:lstStyle/>
          <a:p>
            <a:endParaRPr/>
          </a:p>
        </p:txBody>
      </p:sp>
      <p:sp>
        <p:nvSpPr>
          <p:cNvPr id="8" name="object 8"/>
          <p:cNvSpPr txBox="1"/>
          <p:nvPr/>
        </p:nvSpPr>
        <p:spPr>
          <a:xfrm>
            <a:off x="3051569" y="4226052"/>
            <a:ext cx="4319905" cy="2310130"/>
          </a:xfrm>
          <a:prstGeom prst="rect">
            <a:avLst/>
          </a:prstGeom>
        </p:spPr>
        <p:txBody>
          <a:bodyPr vert="horz" wrap="square" lIns="0" tIns="0" rIns="0" bIns="0" rtlCol="0">
            <a:spAutoFit/>
          </a:bodyPr>
          <a:lstStyle/>
          <a:p>
            <a:pPr marL="332740" indent="-320040">
              <a:lnSpc>
                <a:spcPct val="100000"/>
              </a:lnSpc>
              <a:buClr>
                <a:srgbClr val="F9A451"/>
              </a:buClr>
              <a:buSzPct val="58333"/>
              <a:buFont typeface="Wingdings"/>
              <a:buChar char=""/>
              <a:tabLst>
                <a:tab pos="332740" algn="l"/>
              </a:tabLst>
            </a:pPr>
            <a:r>
              <a:rPr sz="1800" spc="-5" dirty="0">
                <a:latin typeface="Arial"/>
                <a:cs typeface="Arial"/>
              </a:rPr>
              <a:t>Users can search</a:t>
            </a:r>
            <a:r>
              <a:rPr sz="1800" spc="-55" dirty="0">
                <a:latin typeface="Arial"/>
                <a:cs typeface="Arial"/>
              </a:rPr>
              <a:t> </a:t>
            </a:r>
            <a:r>
              <a:rPr sz="1800" spc="-15" dirty="0">
                <a:latin typeface="Arial"/>
                <a:cs typeface="Arial"/>
              </a:rPr>
              <a:t>by</a:t>
            </a:r>
            <a:endParaRPr sz="1800">
              <a:latin typeface="Arial"/>
              <a:cs typeface="Arial"/>
            </a:endParaRPr>
          </a:p>
          <a:p>
            <a:pPr marL="652780" lvl="1" indent="-274320">
              <a:lnSpc>
                <a:spcPct val="100000"/>
              </a:lnSpc>
              <a:spcBef>
                <a:spcPts val="1030"/>
              </a:spcBef>
              <a:buClr>
                <a:srgbClr val="0082C8"/>
              </a:buClr>
              <a:buSzPct val="69444"/>
              <a:buFont typeface="Wingdings 2"/>
              <a:buChar char="□"/>
              <a:tabLst>
                <a:tab pos="652780" algn="l"/>
              </a:tabLst>
            </a:pPr>
            <a:r>
              <a:rPr sz="1800" spc="-5" dirty="0">
                <a:latin typeface="Arial"/>
                <a:cs typeface="Arial"/>
              </a:rPr>
              <a:t>Batch</a:t>
            </a:r>
            <a:r>
              <a:rPr sz="1800" spc="-100" dirty="0">
                <a:latin typeface="Arial"/>
                <a:cs typeface="Arial"/>
              </a:rPr>
              <a:t> </a:t>
            </a:r>
            <a:r>
              <a:rPr sz="1800" dirty="0">
                <a:latin typeface="Arial"/>
                <a:cs typeface="Arial"/>
              </a:rPr>
              <a:t>ID</a:t>
            </a:r>
            <a:endParaRPr sz="1800">
              <a:latin typeface="Arial"/>
              <a:cs typeface="Arial"/>
            </a:endParaRPr>
          </a:p>
          <a:p>
            <a:pPr marL="652780" lvl="1" indent="-274320">
              <a:lnSpc>
                <a:spcPct val="100000"/>
              </a:lnSpc>
              <a:spcBef>
                <a:spcPts val="1030"/>
              </a:spcBef>
              <a:buClr>
                <a:srgbClr val="0082C8"/>
              </a:buClr>
              <a:buSzPct val="69444"/>
              <a:buFont typeface="Wingdings 2"/>
              <a:buChar char="□"/>
              <a:tabLst>
                <a:tab pos="652780" algn="l"/>
              </a:tabLst>
            </a:pPr>
            <a:r>
              <a:rPr sz="1800" spc="-5" dirty="0">
                <a:latin typeface="Arial"/>
                <a:cs typeface="Arial"/>
              </a:rPr>
              <a:t>Comments</a:t>
            </a:r>
            <a:endParaRPr sz="1800">
              <a:latin typeface="Arial"/>
              <a:cs typeface="Arial"/>
            </a:endParaRPr>
          </a:p>
          <a:p>
            <a:pPr marL="652780" lvl="1" indent="-274320">
              <a:lnSpc>
                <a:spcPct val="100000"/>
              </a:lnSpc>
              <a:spcBef>
                <a:spcPts val="1030"/>
              </a:spcBef>
              <a:buClr>
                <a:srgbClr val="0082C8"/>
              </a:buClr>
              <a:buSzPct val="69444"/>
              <a:buFont typeface="Wingdings 2"/>
              <a:buChar char="□"/>
              <a:tabLst>
                <a:tab pos="652780" algn="l"/>
              </a:tabLst>
            </a:pPr>
            <a:r>
              <a:rPr sz="1800" spc="-10" dirty="0">
                <a:latin typeface="Arial"/>
                <a:cs typeface="Arial"/>
              </a:rPr>
              <a:t>Status</a:t>
            </a:r>
            <a:endParaRPr sz="1800">
              <a:latin typeface="Arial"/>
              <a:cs typeface="Arial"/>
            </a:endParaRPr>
          </a:p>
          <a:p>
            <a:pPr marL="652780" lvl="1" indent="-274320">
              <a:lnSpc>
                <a:spcPct val="100000"/>
              </a:lnSpc>
              <a:spcBef>
                <a:spcPts val="1019"/>
              </a:spcBef>
              <a:buClr>
                <a:srgbClr val="0082C8"/>
              </a:buClr>
              <a:buSzPct val="69444"/>
              <a:buFont typeface="Wingdings 2"/>
              <a:buChar char="□"/>
              <a:tabLst>
                <a:tab pos="652780" algn="l"/>
              </a:tabLst>
            </a:pPr>
            <a:r>
              <a:rPr sz="1800" spc="-10" dirty="0">
                <a:latin typeface="Arial"/>
                <a:cs typeface="Arial"/>
              </a:rPr>
              <a:t>Hidden</a:t>
            </a:r>
            <a:r>
              <a:rPr sz="1800" spc="-40" dirty="0">
                <a:latin typeface="Arial"/>
                <a:cs typeface="Arial"/>
              </a:rPr>
              <a:t> </a:t>
            </a:r>
            <a:r>
              <a:rPr sz="1800" spc="-10" dirty="0">
                <a:latin typeface="Arial"/>
                <a:cs typeface="Arial"/>
              </a:rPr>
              <a:t>Batches</a:t>
            </a:r>
            <a:endParaRPr sz="1800">
              <a:latin typeface="Arial"/>
              <a:cs typeface="Arial"/>
            </a:endParaRPr>
          </a:p>
          <a:p>
            <a:pPr marL="652780" lvl="1" indent="-274320">
              <a:lnSpc>
                <a:spcPct val="100000"/>
              </a:lnSpc>
              <a:spcBef>
                <a:spcPts val="1030"/>
              </a:spcBef>
              <a:buClr>
                <a:srgbClr val="0082C8"/>
              </a:buClr>
              <a:buSzPct val="69444"/>
              <a:buFont typeface="Wingdings 2"/>
              <a:buChar char="□"/>
              <a:tabLst>
                <a:tab pos="652780" algn="l"/>
              </a:tabLst>
            </a:pPr>
            <a:r>
              <a:rPr sz="1800" spc="-30" dirty="0">
                <a:latin typeface="Arial"/>
                <a:cs typeface="Arial"/>
              </a:rPr>
              <a:t>Template </a:t>
            </a:r>
            <a:r>
              <a:rPr sz="1800" spc="-5" dirty="0">
                <a:latin typeface="Arial"/>
                <a:cs typeface="Arial"/>
              </a:rPr>
              <a:t>*Restricted </a:t>
            </a:r>
            <a:r>
              <a:rPr sz="1800" dirty="0">
                <a:latin typeface="Arial"/>
                <a:cs typeface="Arial"/>
              </a:rPr>
              <a:t>to </a:t>
            </a:r>
            <a:r>
              <a:rPr sz="1800" spc="-10" dirty="0">
                <a:latin typeface="Arial"/>
                <a:cs typeface="Arial"/>
              </a:rPr>
              <a:t>sys</a:t>
            </a:r>
            <a:r>
              <a:rPr sz="1800" spc="20" dirty="0">
                <a:latin typeface="Arial"/>
                <a:cs typeface="Arial"/>
              </a:rPr>
              <a:t> </a:t>
            </a:r>
            <a:r>
              <a:rPr sz="1800" spc="-10" dirty="0">
                <a:latin typeface="Arial"/>
                <a:cs typeface="Arial"/>
              </a:rPr>
              <a:t>admins*</a:t>
            </a:r>
            <a:endParaRPr sz="1800">
              <a:latin typeface="Arial"/>
              <a:cs typeface="Arial"/>
            </a:endParaRPr>
          </a:p>
        </p:txBody>
      </p:sp>
      <p:sp>
        <p:nvSpPr>
          <p:cNvPr id="10" name="object 10"/>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Batch Manager Search</a:t>
            </a:r>
            <a:r>
              <a:rPr spc="90" dirty="0"/>
              <a:t> </a:t>
            </a:r>
            <a:r>
              <a:rPr spc="-70" dirty="0"/>
              <a:t>Tab</a:t>
            </a:r>
          </a:p>
        </p:txBody>
      </p:sp>
      <p:sp>
        <p:nvSpPr>
          <p:cNvPr id="12" name="Slide Number Placeholder 11">
            <a:extLst>
              <a:ext uri="{FF2B5EF4-FFF2-40B4-BE49-F238E27FC236}">
                <a16:creationId xmlns:a16="http://schemas.microsoft.com/office/drawing/2014/main" id="{E318C12E-4209-450F-B6D0-BE6EAAC0A5C1}"/>
              </a:ext>
            </a:extLst>
          </p:cNvPr>
          <p:cNvSpPr>
            <a:spLocks noGrp="1"/>
          </p:cNvSpPr>
          <p:nvPr>
            <p:ph type="sldNum" sz="quarter" idx="7"/>
          </p:nvPr>
        </p:nvSpPr>
        <p:spPr/>
        <p:txBody>
          <a:bodyPr/>
          <a:lstStyle/>
          <a:p>
            <a:fld id="{B6F15528-21DE-4FAA-801E-634DDDAF4B2B}"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960" y="1877568"/>
            <a:ext cx="9009983" cy="221442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37203" y="3400056"/>
            <a:ext cx="4754879" cy="30296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658361" y="3503523"/>
            <a:ext cx="4512310" cy="2821940"/>
          </a:xfrm>
          <a:custGeom>
            <a:avLst/>
            <a:gdLst/>
            <a:ahLst/>
            <a:cxnLst/>
            <a:rect l="l" t="t" r="r" b="b"/>
            <a:pathLst>
              <a:path w="4512309" h="2821940">
                <a:moveTo>
                  <a:pt x="4419600" y="383438"/>
                </a:moveTo>
                <a:lnTo>
                  <a:pt x="0" y="383438"/>
                </a:lnTo>
                <a:lnTo>
                  <a:pt x="0" y="2821838"/>
                </a:lnTo>
                <a:lnTo>
                  <a:pt x="4419600" y="2821838"/>
                </a:lnTo>
                <a:lnTo>
                  <a:pt x="4419600" y="383438"/>
                </a:lnTo>
                <a:close/>
              </a:path>
              <a:path w="4512309" h="2821940">
                <a:moveTo>
                  <a:pt x="4512322" y="0"/>
                </a:moveTo>
                <a:lnTo>
                  <a:pt x="2578100" y="383438"/>
                </a:lnTo>
                <a:lnTo>
                  <a:pt x="3683000" y="383438"/>
                </a:lnTo>
                <a:lnTo>
                  <a:pt x="4512322" y="0"/>
                </a:lnTo>
                <a:close/>
              </a:path>
            </a:pathLst>
          </a:custGeom>
          <a:solidFill>
            <a:srgbClr val="FFFFFF"/>
          </a:solidFill>
        </p:spPr>
        <p:txBody>
          <a:bodyPr wrap="square" lIns="0" tIns="0" rIns="0" bIns="0" rtlCol="0"/>
          <a:lstStyle/>
          <a:p>
            <a:endParaRPr/>
          </a:p>
        </p:txBody>
      </p:sp>
      <p:sp>
        <p:nvSpPr>
          <p:cNvPr id="8" name="object 8"/>
          <p:cNvSpPr/>
          <p:nvPr/>
        </p:nvSpPr>
        <p:spPr>
          <a:xfrm>
            <a:off x="3658361" y="3503523"/>
            <a:ext cx="4512310" cy="2821940"/>
          </a:xfrm>
          <a:custGeom>
            <a:avLst/>
            <a:gdLst/>
            <a:ahLst/>
            <a:cxnLst/>
            <a:rect l="l" t="t" r="r" b="b"/>
            <a:pathLst>
              <a:path w="4512309" h="2821940">
                <a:moveTo>
                  <a:pt x="0" y="383438"/>
                </a:moveTo>
                <a:lnTo>
                  <a:pt x="2578100" y="383438"/>
                </a:lnTo>
                <a:lnTo>
                  <a:pt x="4512322" y="0"/>
                </a:lnTo>
                <a:lnTo>
                  <a:pt x="3683000" y="383438"/>
                </a:lnTo>
                <a:lnTo>
                  <a:pt x="4419600" y="383438"/>
                </a:lnTo>
                <a:lnTo>
                  <a:pt x="4419600" y="789838"/>
                </a:lnTo>
                <a:lnTo>
                  <a:pt x="4419600" y="1399438"/>
                </a:lnTo>
                <a:lnTo>
                  <a:pt x="4419600" y="2821838"/>
                </a:lnTo>
                <a:lnTo>
                  <a:pt x="3683000" y="2821838"/>
                </a:lnTo>
                <a:lnTo>
                  <a:pt x="2578100" y="2821838"/>
                </a:lnTo>
                <a:lnTo>
                  <a:pt x="0" y="2821838"/>
                </a:lnTo>
                <a:lnTo>
                  <a:pt x="0" y="1399438"/>
                </a:lnTo>
                <a:lnTo>
                  <a:pt x="0" y="789838"/>
                </a:lnTo>
                <a:lnTo>
                  <a:pt x="0" y="383438"/>
                </a:lnTo>
                <a:close/>
              </a:path>
            </a:pathLst>
          </a:custGeom>
          <a:ln w="19811">
            <a:solidFill>
              <a:srgbClr val="0082C8"/>
            </a:solidFill>
          </a:ln>
        </p:spPr>
        <p:txBody>
          <a:bodyPr wrap="square" lIns="0" tIns="0" rIns="0" bIns="0" rtlCol="0"/>
          <a:lstStyle/>
          <a:p>
            <a:endParaRPr/>
          </a:p>
        </p:txBody>
      </p:sp>
      <p:sp>
        <p:nvSpPr>
          <p:cNvPr id="9" name="object 9"/>
          <p:cNvSpPr/>
          <p:nvPr/>
        </p:nvSpPr>
        <p:spPr>
          <a:xfrm>
            <a:off x="4114800" y="4038600"/>
            <a:ext cx="562355" cy="52425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410200" y="4085844"/>
            <a:ext cx="731519" cy="54863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086600" y="4038600"/>
            <a:ext cx="533399" cy="48615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157472" y="5257800"/>
            <a:ext cx="524255" cy="45719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608320" y="5140452"/>
            <a:ext cx="533399" cy="513587"/>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4125595" y="4689855"/>
            <a:ext cx="586740" cy="346710"/>
          </a:xfrm>
          <a:prstGeom prst="rect">
            <a:avLst/>
          </a:prstGeom>
        </p:spPr>
        <p:txBody>
          <a:bodyPr vert="horz" wrap="square" lIns="0" tIns="0" rIns="0" bIns="0" rtlCol="0">
            <a:spAutoFit/>
          </a:bodyPr>
          <a:lstStyle/>
          <a:p>
            <a:pPr marL="40005" marR="5080" indent="-27940">
              <a:lnSpc>
                <a:spcPct val="100000"/>
              </a:lnSpc>
            </a:pPr>
            <a:r>
              <a:rPr sz="1100" spc="-5" dirty="0">
                <a:latin typeface="Arial"/>
                <a:cs typeface="Arial"/>
              </a:rPr>
              <a:t>Ready</a:t>
            </a:r>
            <a:r>
              <a:rPr sz="1100" spc="-65" dirty="0">
                <a:latin typeface="Arial"/>
                <a:cs typeface="Arial"/>
              </a:rPr>
              <a:t> </a:t>
            </a:r>
            <a:r>
              <a:rPr sz="1100" dirty="0">
                <a:latin typeface="Arial"/>
                <a:cs typeface="Arial"/>
              </a:rPr>
              <a:t>to  </a:t>
            </a:r>
            <a:r>
              <a:rPr sz="1100" spc="-5" dirty="0">
                <a:latin typeface="Arial"/>
                <a:cs typeface="Arial"/>
              </a:rPr>
              <a:t>Process</a:t>
            </a:r>
            <a:endParaRPr sz="1100">
              <a:latin typeface="Arial"/>
              <a:cs typeface="Arial"/>
            </a:endParaRPr>
          </a:p>
        </p:txBody>
      </p:sp>
      <p:sp>
        <p:nvSpPr>
          <p:cNvPr id="15" name="object 15"/>
          <p:cNvSpPr txBox="1"/>
          <p:nvPr/>
        </p:nvSpPr>
        <p:spPr>
          <a:xfrm>
            <a:off x="5412844" y="4689855"/>
            <a:ext cx="717550" cy="179070"/>
          </a:xfrm>
          <a:prstGeom prst="rect">
            <a:avLst/>
          </a:prstGeom>
        </p:spPr>
        <p:txBody>
          <a:bodyPr vert="horz" wrap="square" lIns="0" tIns="0" rIns="0" bIns="0" rtlCol="0">
            <a:spAutoFit/>
          </a:bodyPr>
          <a:lstStyle/>
          <a:p>
            <a:pPr marL="12700">
              <a:lnSpc>
                <a:spcPct val="100000"/>
              </a:lnSpc>
            </a:pPr>
            <a:r>
              <a:rPr sz="1100" spc="-5" dirty="0">
                <a:latin typeface="Arial"/>
                <a:cs typeface="Arial"/>
              </a:rPr>
              <a:t>Processing</a:t>
            </a:r>
            <a:endParaRPr sz="1100">
              <a:latin typeface="Arial"/>
              <a:cs typeface="Arial"/>
            </a:endParaRPr>
          </a:p>
        </p:txBody>
      </p:sp>
      <p:sp>
        <p:nvSpPr>
          <p:cNvPr id="16" name="object 16"/>
          <p:cNvSpPr txBox="1"/>
          <p:nvPr/>
        </p:nvSpPr>
        <p:spPr>
          <a:xfrm>
            <a:off x="6951206" y="4689855"/>
            <a:ext cx="879475" cy="346710"/>
          </a:xfrm>
          <a:prstGeom prst="rect">
            <a:avLst/>
          </a:prstGeom>
        </p:spPr>
        <p:txBody>
          <a:bodyPr vert="horz" wrap="square" lIns="0" tIns="0" rIns="0" bIns="0" rtlCol="0">
            <a:spAutoFit/>
          </a:bodyPr>
          <a:lstStyle/>
          <a:p>
            <a:pPr marL="248920" marR="5080" indent="-236854">
              <a:lnSpc>
                <a:spcPct val="100000"/>
              </a:lnSpc>
            </a:pPr>
            <a:r>
              <a:rPr sz="1100" spc="-5" dirty="0">
                <a:latin typeface="Arial"/>
                <a:cs typeface="Arial"/>
              </a:rPr>
              <a:t>Complete</a:t>
            </a:r>
            <a:r>
              <a:rPr sz="1100" spc="-65" dirty="0">
                <a:latin typeface="Arial"/>
                <a:cs typeface="Arial"/>
              </a:rPr>
              <a:t> </a:t>
            </a:r>
            <a:r>
              <a:rPr sz="1100" spc="-5" dirty="0">
                <a:latin typeface="Arial"/>
                <a:cs typeface="Arial"/>
              </a:rPr>
              <a:t>w/o  </a:t>
            </a:r>
            <a:r>
              <a:rPr sz="1100" dirty="0">
                <a:latin typeface="Arial"/>
                <a:cs typeface="Arial"/>
              </a:rPr>
              <a:t>Errors</a:t>
            </a:r>
            <a:endParaRPr sz="1100">
              <a:latin typeface="Arial"/>
              <a:cs typeface="Arial"/>
            </a:endParaRPr>
          </a:p>
        </p:txBody>
      </p:sp>
      <p:sp>
        <p:nvSpPr>
          <p:cNvPr id="17" name="object 17"/>
          <p:cNvSpPr txBox="1"/>
          <p:nvPr/>
        </p:nvSpPr>
        <p:spPr>
          <a:xfrm>
            <a:off x="4042451" y="5763428"/>
            <a:ext cx="800735" cy="346710"/>
          </a:xfrm>
          <a:prstGeom prst="rect">
            <a:avLst/>
          </a:prstGeom>
        </p:spPr>
        <p:txBody>
          <a:bodyPr vert="horz" wrap="square" lIns="0" tIns="0" rIns="0" bIns="0" rtlCol="0">
            <a:spAutoFit/>
          </a:bodyPr>
          <a:lstStyle/>
          <a:p>
            <a:pPr marL="208915" marR="5080" indent="-196850">
              <a:lnSpc>
                <a:spcPct val="100000"/>
              </a:lnSpc>
            </a:pPr>
            <a:r>
              <a:rPr sz="1100" spc="-5" dirty="0">
                <a:latin typeface="Arial"/>
                <a:cs typeface="Arial"/>
              </a:rPr>
              <a:t>Complete</a:t>
            </a:r>
            <a:r>
              <a:rPr sz="1100" spc="-70" dirty="0">
                <a:latin typeface="Arial"/>
                <a:cs typeface="Arial"/>
              </a:rPr>
              <a:t> </a:t>
            </a:r>
            <a:r>
              <a:rPr sz="1100" spc="-10" dirty="0">
                <a:latin typeface="Arial"/>
                <a:cs typeface="Arial"/>
              </a:rPr>
              <a:t>w/  </a:t>
            </a:r>
            <a:r>
              <a:rPr sz="1100" dirty="0">
                <a:latin typeface="Arial"/>
                <a:cs typeface="Arial"/>
              </a:rPr>
              <a:t>Errors</a:t>
            </a:r>
            <a:endParaRPr sz="1100">
              <a:latin typeface="Arial"/>
              <a:cs typeface="Arial"/>
            </a:endParaRPr>
          </a:p>
        </p:txBody>
      </p:sp>
      <p:sp>
        <p:nvSpPr>
          <p:cNvPr id="18" name="object 18"/>
          <p:cNvSpPr txBox="1"/>
          <p:nvPr/>
        </p:nvSpPr>
        <p:spPr>
          <a:xfrm>
            <a:off x="5616286" y="5763428"/>
            <a:ext cx="653415" cy="346710"/>
          </a:xfrm>
          <a:prstGeom prst="rect">
            <a:avLst/>
          </a:prstGeom>
        </p:spPr>
        <p:txBody>
          <a:bodyPr vert="horz" wrap="square" lIns="0" tIns="0" rIns="0" bIns="0" rtlCol="0">
            <a:spAutoFit/>
          </a:bodyPr>
          <a:lstStyle/>
          <a:p>
            <a:pPr marL="137160" marR="5080" indent="-125095">
              <a:lnSpc>
                <a:spcPct val="100000"/>
              </a:lnSpc>
            </a:pPr>
            <a:r>
              <a:rPr sz="1100" spc="-5" dirty="0">
                <a:latin typeface="Arial"/>
                <a:cs typeface="Arial"/>
              </a:rPr>
              <a:t>Load</a:t>
            </a:r>
            <a:r>
              <a:rPr sz="1100" spc="-85" dirty="0">
                <a:latin typeface="Arial"/>
                <a:cs typeface="Arial"/>
              </a:rPr>
              <a:t> </a:t>
            </a:r>
            <a:r>
              <a:rPr sz="1100" spc="-5" dirty="0">
                <a:latin typeface="Arial"/>
                <a:cs typeface="Arial"/>
              </a:rPr>
              <a:t>Plan  Failed</a:t>
            </a:r>
            <a:endParaRPr sz="1100">
              <a:latin typeface="Arial"/>
              <a:cs typeface="Arial"/>
            </a:endParaRPr>
          </a:p>
        </p:txBody>
      </p:sp>
      <p:sp>
        <p:nvSpPr>
          <p:cNvPr id="20" name="object 20"/>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Batch</a:t>
            </a:r>
            <a:r>
              <a:rPr spc="30" dirty="0"/>
              <a:t> </a:t>
            </a:r>
            <a:r>
              <a:rPr spc="-5" dirty="0"/>
              <a:t>Status</a:t>
            </a:r>
          </a:p>
        </p:txBody>
      </p:sp>
      <p:sp>
        <p:nvSpPr>
          <p:cNvPr id="22" name="Slide Number Placeholder 21">
            <a:extLst>
              <a:ext uri="{FF2B5EF4-FFF2-40B4-BE49-F238E27FC236}">
                <a16:creationId xmlns:a16="http://schemas.microsoft.com/office/drawing/2014/main" id="{530FCCA9-3A9A-4D74-8648-FC030466FBD6}"/>
              </a:ext>
            </a:extLst>
          </p:cNvPr>
          <p:cNvSpPr>
            <a:spLocks noGrp="1"/>
          </p:cNvSpPr>
          <p:nvPr>
            <p:ph type="sldNum" sz="quarter" idx="7"/>
          </p:nvPr>
        </p:nvSpPr>
        <p:spPr/>
        <p:txBody>
          <a:bodyPr/>
          <a:lstStyle/>
          <a:p>
            <a:fld id="{B6F15528-21DE-4FAA-801E-634DDDAF4B2B}"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nvGraphicFramePr>
        <p:xfrm>
          <a:off x="527050" y="1908746"/>
          <a:ext cx="8153400" cy="4180901"/>
        </p:xfrm>
        <a:graphic>
          <a:graphicData uri="http://schemas.openxmlformats.org/drawingml/2006/table">
            <a:tbl>
              <a:tblPr firstRow="1" bandRow="1">
                <a:tableStyleId>{2D5ABB26-0587-4C30-8999-92F81FD0307C}</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403178">
                <a:tc>
                  <a:txBody>
                    <a:bodyPr/>
                    <a:lstStyle/>
                    <a:p>
                      <a:pPr marL="85090">
                        <a:lnSpc>
                          <a:spcPct val="100000"/>
                        </a:lnSpc>
                        <a:spcBef>
                          <a:spcPts val="260"/>
                        </a:spcBef>
                      </a:pPr>
                      <a:r>
                        <a:rPr sz="1800" b="1" spc="-5" dirty="0">
                          <a:solidFill>
                            <a:srgbClr val="FFFFFF"/>
                          </a:solidFill>
                          <a:latin typeface="Arial"/>
                          <a:cs typeface="Arial"/>
                        </a:rPr>
                        <a:t>Icon</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60"/>
                        </a:spcBef>
                      </a:pPr>
                      <a:r>
                        <a:rPr sz="1800" b="1" spc="-10" dirty="0">
                          <a:solidFill>
                            <a:srgbClr val="FFFFFF"/>
                          </a:solidFill>
                          <a:latin typeface="Arial"/>
                          <a:cs typeface="Arial"/>
                        </a:rPr>
                        <a:t>Title</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60"/>
                        </a:spcBef>
                      </a:pPr>
                      <a:r>
                        <a:rPr sz="1800" b="1" spc="-5" dirty="0">
                          <a:solidFill>
                            <a:srgbClr val="FFFFFF"/>
                          </a:solidFill>
                          <a:latin typeface="Arial"/>
                          <a:cs typeface="Arial"/>
                        </a:rPr>
                        <a:t>Definition</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695896">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a:lnSpc>
                          <a:spcPct val="100000"/>
                        </a:lnSpc>
                        <a:spcBef>
                          <a:spcPts val="160"/>
                        </a:spcBef>
                      </a:pPr>
                      <a:r>
                        <a:rPr sz="1800" spc="-5" dirty="0">
                          <a:latin typeface="Arial"/>
                          <a:cs typeface="Arial"/>
                        </a:rPr>
                        <a:t>Batch</a:t>
                      </a:r>
                      <a:r>
                        <a:rPr sz="1800" spc="-60" dirty="0">
                          <a:latin typeface="Arial"/>
                          <a:cs typeface="Arial"/>
                        </a:rPr>
                        <a:t> </a:t>
                      </a:r>
                      <a:r>
                        <a:rPr sz="1800" spc="-10" dirty="0">
                          <a:latin typeface="Arial"/>
                          <a:cs typeface="Arial"/>
                        </a:rPr>
                        <a:t>Received</a:t>
                      </a:r>
                      <a:endParaRPr sz="18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marR="389890">
                        <a:lnSpc>
                          <a:spcPct val="100000"/>
                        </a:lnSpc>
                        <a:spcBef>
                          <a:spcPts val="160"/>
                        </a:spcBef>
                      </a:pPr>
                      <a:r>
                        <a:rPr sz="1800" spc="-5" dirty="0">
                          <a:latin typeface="Arial"/>
                          <a:cs typeface="Arial"/>
                        </a:rPr>
                        <a:t>Batch </a:t>
                      </a:r>
                      <a:r>
                        <a:rPr sz="1800" spc="-20" dirty="0">
                          <a:latin typeface="Arial"/>
                          <a:cs typeface="Arial"/>
                        </a:rPr>
                        <a:t>was </a:t>
                      </a:r>
                      <a:r>
                        <a:rPr sz="1800" spc="-5" dirty="0">
                          <a:latin typeface="Arial"/>
                          <a:cs typeface="Arial"/>
                        </a:rPr>
                        <a:t>received in  Batch</a:t>
                      </a:r>
                      <a:r>
                        <a:rPr sz="1800" spc="-90" dirty="0">
                          <a:latin typeface="Arial"/>
                          <a:cs typeface="Arial"/>
                        </a:rPr>
                        <a:t> </a:t>
                      </a:r>
                      <a:r>
                        <a:rPr sz="1800" spc="-20" dirty="0">
                          <a:latin typeface="Arial"/>
                          <a:cs typeface="Arial"/>
                        </a:rPr>
                        <a:t>Manager.</a:t>
                      </a:r>
                      <a:endParaRPr sz="18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r h="695896">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a:lnSpc>
                          <a:spcPct val="100000"/>
                        </a:lnSpc>
                        <a:spcBef>
                          <a:spcPts val="260"/>
                        </a:spcBef>
                      </a:pPr>
                      <a:r>
                        <a:rPr sz="1800" spc="-5" dirty="0">
                          <a:latin typeface="Arial"/>
                          <a:cs typeface="Arial"/>
                        </a:rPr>
                        <a:t>Processing</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marR="235585">
                        <a:lnSpc>
                          <a:spcPct val="100000"/>
                        </a:lnSpc>
                        <a:spcBef>
                          <a:spcPts val="260"/>
                        </a:spcBef>
                      </a:pPr>
                      <a:r>
                        <a:rPr sz="1800" spc="-5" dirty="0">
                          <a:latin typeface="Arial"/>
                          <a:cs typeface="Arial"/>
                        </a:rPr>
                        <a:t>Batch </a:t>
                      </a:r>
                      <a:r>
                        <a:rPr sz="1800" spc="-10" dirty="0">
                          <a:latin typeface="Arial"/>
                          <a:cs typeface="Arial"/>
                        </a:rPr>
                        <a:t>Manager </a:t>
                      </a:r>
                      <a:r>
                        <a:rPr sz="1800" spc="-5" dirty="0">
                          <a:latin typeface="Arial"/>
                          <a:cs typeface="Arial"/>
                        </a:rPr>
                        <a:t>is  </a:t>
                      </a:r>
                      <a:r>
                        <a:rPr sz="1800" spc="-10" dirty="0">
                          <a:latin typeface="Arial"/>
                          <a:cs typeface="Arial"/>
                        </a:rPr>
                        <a:t>executing </a:t>
                      </a:r>
                      <a:r>
                        <a:rPr sz="1800" dirty="0">
                          <a:latin typeface="Arial"/>
                          <a:cs typeface="Arial"/>
                        </a:rPr>
                        <a:t>ETL</a:t>
                      </a:r>
                      <a:r>
                        <a:rPr sz="1800" spc="-110" dirty="0">
                          <a:latin typeface="Arial"/>
                          <a:cs typeface="Arial"/>
                        </a:rPr>
                        <a:t> </a:t>
                      </a:r>
                      <a:r>
                        <a:rPr sz="1800" spc="-5" dirty="0">
                          <a:latin typeface="Arial"/>
                          <a:cs typeface="Arial"/>
                        </a:rPr>
                        <a:t>process.</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2"/>
                  </a:ext>
                </a:extLst>
              </a:tr>
              <a:tr h="695897">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tc>
                  <a:txBody>
                    <a:bodyPr/>
                    <a:lstStyle/>
                    <a:p>
                      <a:pPr marL="85090">
                        <a:lnSpc>
                          <a:spcPct val="100000"/>
                        </a:lnSpc>
                        <a:spcBef>
                          <a:spcPts val="260"/>
                        </a:spcBef>
                      </a:pPr>
                      <a:r>
                        <a:rPr sz="1800" spc="-10" dirty="0">
                          <a:latin typeface="Arial"/>
                          <a:cs typeface="Arial"/>
                        </a:rPr>
                        <a:t>Complete </a:t>
                      </a:r>
                      <a:r>
                        <a:rPr sz="1800" spc="-15" dirty="0">
                          <a:latin typeface="Arial"/>
                          <a:cs typeface="Arial"/>
                        </a:rPr>
                        <a:t>w/o</a:t>
                      </a:r>
                      <a:r>
                        <a:rPr sz="1800" dirty="0">
                          <a:latin typeface="Arial"/>
                          <a:cs typeface="Arial"/>
                        </a:rPr>
                        <a:t> </a:t>
                      </a:r>
                      <a:r>
                        <a:rPr sz="1800" spc="-5" dirty="0">
                          <a:latin typeface="Arial"/>
                          <a:cs typeface="Arial"/>
                        </a:rPr>
                        <a:t>errors</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tc>
                  <a:txBody>
                    <a:bodyPr/>
                    <a:lstStyle/>
                    <a:p>
                      <a:pPr marL="85090" marR="468630">
                        <a:lnSpc>
                          <a:spcPct val="100000"/>
                        </a:lnSpc>
                        <a:spcBef>
                          <a:spcPts val="260"/>
                        </a:spcBef>
                      </a:pPr>
                      <a:r>
                        <a:rPr sz="1800" spc="-10" dirty="0">
                          <a:latin typeface="Arial"/>
                          <a:cs typeface="Arial"/>
                        </a:rPr>
                        <a:t>Load Plan completed  </a:t>
                      </a:r>
                      <a:r>
                        <a:rPr sz="1800" spc="-15" dirty="0">
                          <a:latin typeface="Arial"/>
                          <a:cs typeface="Arial"/>
                        </a:rPr>
                        <a:t>without</a:t>
                      </a:r>
                      <a:r>
                        <a:rPr sz="1800" spc="-5" dirty="0">
                          <a:latin typeface="Arial"/>
                          <a:cs typeface="Arial"/>
                        </a:rPr>
                        <a:t> errors.</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3"/>
                  </a:ext>
                </a:extLst>
              </a:tr>
              <a:tr h="695896">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a:lnSpc>
                          <a:spcPct val="100000"/>
                        </a:lnSpc>
                        <a:spcBef>
                          <a:spcPts val="260"/>
                        </a:spcBef>
                      </a:pPr>
                      <a:r>
                        <a:rPr sz="1800" spc="-10" dirty="0">
                          <a:latin typeface="Arial"/>
                          <a:cs typeface="Arial"/>
                        </a:rPr>
                        <a:t>Complete </a:t>
                      </a:r>
                      <a:r>
                        <a:rPr sz="1800" spc="-20" dirty="0">
                          <a:latin typeface="Arial"/>
                          <a:cs typeface="Arial"/>
                        </a:rPr>
                        <a:t>w/</a:t>
                      </a:r>
                      <a:r>
                        <a:rPr sz="1800" spc="15" dirty="0">
                          <a:latin typeface="Arial"/>
                          <a:cs typeface="Arial"/>
                        </a:rPr>
                        <a:t> </a:t>
                      </a:r>
                      <a:r>
                        <a:rPr sz="1800" spc="-5" dirty="0">
                          <a:latin typeface="Arial"/>
                          <a:cs typeface="Arial"/>
                        </a:rPr>
                        <a:t>errors</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marR="419100">
                        <a:lnSpc>
                          <a:spcPct val="100000"/>
                        </a:lnSpc>
                        <a:spcBef>
                          <a:spcPts val="260"/>
                        </a:spcBef>
                      </a:pPr>
                      <a:r>
                        <a:rPr sz="1800" spc="-10" dirty="0">
                          <a:latin typeface="Arial"/>
                          <a:cs typeface="Arial"/>
                        </a:rPr>
                        <a:t>Load Plan Completed  </a:t>
                      </a:r>
                      <a:r>
                        <a:rPr sz="1800" spc="-15" dirty="0">
                          <a:latin typeface="Arial"/>
                          <a:cs typeface="Arial"/>
                        </a:rPr>
                        <a:t>with</a:t>
                      </a:r>
                      <a:r>
                        <a:rPr sz="1800" spc="-30" dirty="0">
                          <a:latin typeface="Arial"/>
                          <a:cs typeface="Arial"/>
                        </a:rPr>
                        <a:t> </a:t>
                      </a:r>
                      <a:r>
                        <a:rPr sz="1800" spc="-5" dirty="0">
                          <a:latin typeface="Arial"/>
                          <a:cs typeface="Arial"/>
                        </a:rPr>
                        <a:t>errors.</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4"/>
                  </a:ext>
                </a:extLst>
              </a:tr>
              <a:tr h="994138">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tc>
                  <a:txBody>
                    <a:bodyPr/>
                    <a:lstStyle/>
                    <a:p>
                      <a:pPr marL="85090">
                        <a:lnSpc>
                          <a:spcPct val="100000"/>
                        </a:lnSpc>
                        <a:spcBef>
                          <a:spcPts val="260"/>
                        </a:spcBef>
                      </a:pPr>
                      <a:r>
                        <a:rPr sz="1800" spc="-10" dirty="0">
                          <a:latin typeface="Arial"/>
                          <a:cs typeface="Arial"/>
                        </a:rPr>
                        <a:t>Load Plan</a:t>
                      </a:r>
                      <a:r>
                        <a:rPr sz="1800" spc="-25" dirty="0">
                          <a:latin typeface="Arial"/>
                          <a:cs typeface="Arial"/>
                        </a:rPr>
                        <a:t> </a:t>
                      </a:r>
                      <a:r>
                        <a:rPr sz="1800" spc="-10" dirty="0">
                          <a:latin typeface="Arial"/>
                          <a:cs typeface="Arial"/>
                        </a:rPr>
                        <a:t>failed</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tc>
                  <a:txBody>
                    <a:bodyPr/>
                    <a:lstStyle/>
                    <a:p>
                      <a:pPr marL="85090" marR="393700">
                        <a:lnSpc>
                          <a:spcPct val="100000"/>
                        </a:lnSpc>
                        <a:spcBef>
                          <a:spcPts val="260"/>
                        </a:spcBef>
                      </a:pPr>
                      <a:r>
                        <a:rPr sz="1800" spc="-10" dirty="0">
                          <a:latin typeface="Arial"/>
                          <a:cs typeface="Arial"/>
                        </a:rPr>
                        <a:t>Load Plan failed. </a:t>
                      </a:r>
                      <a:r>
                        <a:rPr sz="1800" spc="-5" dirty="0">
                          <a:latin typeface="Arial"/>
                          <a:cs typeface="Arial"/>
                        </a:rPr>
                        <a:t>The  </a:t>
                      </a:r>
                      <a:r>
                        <a:rPr sz="1800" spc="-10" dirty="0">
                          <a:latin typeface="Arial"/>
                          <a:cs typeface="Arial"/>
                        </a:rPr>
                        <a:t>plan didn’t </a:t>
                      </a:r>
                      <a:r>
                        <a:rPr sz="1800" spc="-5" dirty="0">
                          <a:latin typeface="Arial"/>
                          <a:cs typeface="Arial"/>
                        </a:rPr>
                        <a:t>run </a:t>
                      </a:r>
                      <a:r>
                        <a:rPr sz="1800" dirty="0">
                          <a:latin typeface="Arial"/>
                          <a:cs typeface="Arial"/>
                        </a:rPr>
                        <a:t>to  </a:t>
                      </a:r>
                      <a:r>
                        <a:rPr sz="1800" spc="-10" dirty="0">
                          <a:latin typeface="Arial"/>
                          <a:cs typeface="Arial"/>
                        </a:rPr>
                        <a:t>completion.</a:t>
                      </a:r>
                      <a:endParaRPr sz="18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5"/>
                  </a:ext>
                </a:extLst>
              </a:tr>
            </a:tbl>
          </a:graphicData>
        </a:graphic>
      </p:graphicFrame>
      <p:sp>
        <p:nvSpPr>
          <p:cNvPr id="6" name="object 6"/>
          <p:cNvSpPr/>
          <p:nvPr/>
        </p:nvSpPr>
        <p:spPr>
          <a:xfrm>
            <a:off x="1266444" y="2362200"/>
            <a:ext cx="562355" cy="52425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200911" y="3080003"/>
            <a:ext cx="731519" cy="54863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304544" y="3796284"/>
            <a:ext cx="533399" cy="48463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304544" y="4495800"/>
            <a:ext cx="524255" cy="45719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281683" y="5334000"/>
            <a:ext cx="533399" cy="515111"/>
          </a:xfrm>
          <a:prstGeom prst="rect">
            <a:avLst/>
          </a:prstGeom>
          <a:blipFill>
            <a:blip r:embed="rId7" cstate="print"/>
            <a:stretch>
              <a:fillRect/>
            </a:stretch>
          </a:blip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Batch Status</a:t>
            </a:r>
            <a:r>
              <a:rPr spc="85" dirty="0"/>
              <a:t> </a:t>
            </a:r>
            <a:r>
              <a:rPr spc="-5" dirty="0"/>
              <a:t>Definition</a:t>
            </a:r>
          </a:p>
        </p:txBody>
      </p:sp>
      <p:sp>
        <p:nvSpPr>
          <p:cNvPr id="14" name="Slide Number Placeholder 13">
            <a:extLst>
              <a:ext uri="{FF2B5EF4-FFF2-40B4-BE49-F238E27FC236}">
                <a16:creationId xmlns:a16="http://schemas.microsoft.com/office/drawing/2014/main" id="{C8F76874-F00E-4B15-B648-D2CDFF3E7095}"/>
              </a:ext>
            </a:extLst>
          </p:cNvPr>
          <p:cNvSpPr>
            <a:spLocks noGrp="1"/>
          </p:cNvSpPr>
          <p:nvPr>
            <p:ph type="sldNum" sz="quarter" idx="7"/>
          </p:nvPr>
        </p:nvSpPr>
        <p:spPr/>
        <p:txBody>
          <a:bodyPr/>
          <a:lstStyle/>
          <a:p>
            <a:fld id="{B6F15528-21DE-4FAA-801E-634DDDAF4B2B}"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100" y="2412492"/>
            <a:ext cx="9012133" cy="254122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Batch</a:t>
            </a:r>
            <a:r>
              <a:rPr spc="45" dirty="0"/>
              <a:t> </a:t>
            </a:r>
            <a:r>
              <a:rPr spc="-5" dirty="0"/>
              <a:t>Processing</a:t>
            </a:r>
          </a:p>
        </p:txBody>
      </p:sp>
      <p:sp>
        <p:nvSpPr>
          <p:cNvPr id="8" name="object 8"/>
          <p:cNvSpPr/>
          <p:nvPr/>
        </p:nvSpPr>
        <p:spPr>
          <a:xfrm>
            <a:off x="8001761" y="3804665"/>
            <a:ext cx="381000" cy="311150"/>
          </a:xfrm>
          <a:custGeom>
            <a:avLst/>
            <a:gdLst/>
            <a:ahLst/>
            <a:cxnLst/>
            <a:rect l="l" t="t" r="r" b="b"/>
            <a:pathLst>
              <a:path w="381000" h="311150">
                <a:moveTo>
                  <a:pt x="381000" y="310895"/>
                </a:moveTo>
                <a:lnTo>
                  <a:pt x="0" y="310895"/>
                </a:lnTo>
                <a:lnTo>
                  <a:pt x="0" y="0"/>
                </a:lnTo>
                <a:lnTo>
                  <a:pt x="381000" y="0"/>
                </a:lnTo>
                <a:lnTo>
                  <a:pt x="381000" y="310895"/>
                </a:lnTo>
                <a:close/>
              </a:path>
            </a:pathLst>
          </a:custGeom>
          <a:ln w="32004">
            <a:solidFill>
              <a:srgbClr val="EF7A08"/>
            </a:solidFill>
          </a:ln>
        </p:spPr>
        <p:txBody>
          <a:bodyPr wrap="square" lIns="0" tIns="0" rIns="0" bIns="0" rtlCol="0"/>
          <a:lstStyle/>
          <a:p>
            <a:endParaRPr/>
          </a:p>
        </p:txBody>
      </p:sp>
      <p:sp>
        <p:nvSpPr>
          <p:cNvPr id="9" name="object 9"/>
          <p:cNvSpPr/>
          <p:nvPr/>
        </p:nvSpPr>
        <p:spPr>
          <a:xfrm>
            <a:off x="5297423" y="4206240"/>
            <a:ext cx="2991610" cy="51511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94959" y="4279391"/>
            <a:ext cx="2796540" cy="368935"/>
          </a:xfrm>
          <a:custGeom>
            <a:avLst/>
            <a:gdLst/>
            <a:ahLst/>
            <a:cxnLst/>
            <a:rect l="l" t="t" r="r" b="b"/>
            <a:pathLst>
              <a:path w="2796540" h="368935">
                <a:moveTo>
                  <a:pt x="0" y="0"/>
                </a:moveTo>
                <a:lnTo>
                  <a:pt x="2796540" y="0"/>
                </a:lnTo>
                <a:lnTo>
                  <a:pt x="2796540" y="368807"/>
                </a:lnTo>
                <a:lnTo>
                  <a:pt x="0" y="368807"/>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5394959" y="4279391"/>
            <a:ext cx="2796540" cy="368935"/>
          </a:xfrm>
          <a:prstGeom prst="rect">
            <a:avLst/>
          </a:prstGeom>
          <a:solidFill>
            <a:srgbClr val="FFFFFF"/>
          </a:solidFill>
          <a:ln w="9143">
            <a:solidFill>
              <a:srgbClr val="EF7A08"/>
            </a:solidFill>
          </a:ln>
        </p:spPr>
        <p:txBody>
          <a:bodyPr vert="horz" wrap="square" lIns="0" tIns="34290" rIns="0" bIns="0" rtlCol="0">
            <a:spAutoFit/>
          </a:bodyPr>
          <a:lstStyle/>
          <a:p>
            <a:pPr marL="86360">
              <a:lnSpc>
                <a:spcPct val="100000"/>
              </a:lnSpc>
              <a:spcBef>
                <a:spcPts val="270"/>
              </a:spcBef>
            </a:pPr>
            <a:r>
              <a:rPr sz="1800" dirty="0">
                <a:latin typeface="Arial"/>
                <a:cs typeface="Arial"/>
              </a:rPr>
              <a:t>The </a:t>
            </a:r>
            <a:r>
              <a:rPr sz="1800" spc="-5" dirty="0">
                <a:latin typeface="Arial"/>
                <a:cs typeface="Arial"/>
              </a:rPr>
              <a:t>Batch is</a:t>
            </a:r>
            <a:r>
              <a:rPr sz="1800" spc="-55" dirty="0">
                <a:latin typeface="Arial"/>
                <a:cs typeface="Arial"/>
              </a:rPr>
              <a:t> </a:t>
            </a:r>
            <a:r>
              <a:rPr sz="1800" spc="-10" dirty="0">
                <a:latin typeface="Arial"/>
                <a:cs typeface="Arial"/>
              </a:rPr>
              <a:t>processing</a:t>
            </a:r>
            <a:endParaRPr sz="1800">
              <a:latin typeface="Arial"/>
              <a:cs typeface="Arial"/>
            </a:endParaRPr>
          </a:p>
        </p:txBody>
      </p:sp>
      <p:sp>
        <p:nvSpPr>
          <p:cNvPr id="12" name="object 12"/>
          <p:cNvSpPr/>
          <p:nvPr/>
        </p:nvSpPr>
        <p:spPr>
          <a:xfrm>
            <a:off x="572262" y="3804665"/>
            <a:ext cx="419100" cy="311150"/>
          </a:xfrm>
          <a:custGeom>
            <a:avLst/>
            <a:gdLst/>
            <a:ahLst/>
            <a:cxnLst/>
            <a:rect l="l" t="t" r="r" b="b"/>
            <a:pathLst>
              <a:path w="419100" h="311150">
                <a:moveTo>
                  <a:pt x="419100" y="310895"/>
                </a:moveTo>
                <a:lnTo>
                  <a:pt x="0" y="310895"/>
                </a:lnTo>
                <a:lnTo>
                  <a:pt x="0" y="0"/>
                </a:lnTo>
                <a:lnTo>
                  <a:pt x="419100" y="0"/>
                </a:lnTo>
                <a:lnTo>
                  <a:pt x="419100" y="310895"/>
                </a:lnTo>
                <a:close/>
              </a:path>
            </a:pathLst>
          </a:custGeom>
          <a:ln w="32004">
            <a:solidFill>
              <a:srgbClr val="EF7A08"/>
            </a:solidFill>
          </a:ln>
        </p:spPr>
        <p:txBody>
          <a:bodyPr wrap="square" lIns="0" tIns="0" rIns="0" bIns="0" rtlCol="0"/>
          <a:lstStyle/>
          <a:p>
            <a:endParaRPr/>
          </a:p>
        </p:txBody>
      </p:sp>
      <p:sp>
        <p:nvSpPr>
          <p:cNvPr id="14" name="Slide Number Placeholder 13">
            <a:extLst>
              <a:ext uri="{FF2B5EF4-FFF2-40B4-BE49-F238E27FC236}">
                <a16:creationId xmlns:a16="http://schemas.microsoft.com/office/drawing/2014/main" id="{C8C08D9D-C14A-4EA4-AF7E-2E78540F0189}"/>
              </a:ext>
            </a:extLst>
          </p:cNvPr>
          <p:cNvSpPr>
            <a:spLocks noGrp="1"/>
          </p:cNvSpPr>
          <p:nvPr>
            <p:ph type="sldNum" sz="quarter" idx="7"/>
          </p:nvPr>
        </p:nvSpPr>
        <p:spPr/>
        <p:txBody>
          <a:bodyPr/>
          <a:lstStyle/>
          <a:p>
            <a:fld id="{B6F15528-21DE-4FAA-801E-634DDDAF4B2B}"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100" y="2412492"/>
            <a:ext cx="9012133" cy="254122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Refresh Batch</a:t>
            </a:r>
            <a:r>
              <a:rPr spc="75" dirty="0"/>
              <a:t> </a:t>
            </a:r>
            <a:r>
              <a:rPr spc="-5" dirty="0"/>
              <a:t>Status</a:t>
            </a:r>
          </a:p>
        </p:txBody>
      </p:sp>
      <p:sp>
        <p:nvSpPr>
          <p:cNvPr id="8" name="object 8"/>
          <p:cNvSpPr/>
          <p:nvPr/>
        </p:nvSpPr>
        <p:spPr>
          <a:xfrm>
            <a:off x="8664702" y="3252978"/>
            <a:ext cx="381000" cy="387350"/>
          </a:xfrm>
          <a:custGeom>
            <a:avLst/>
            <a:gdLst/>
            <a:ahLst/>
            <a:cxnLst/>
            <a:rect l="l" t="t" r="r" b="b"/>
            <a:pathLst>
              <a:path w="381000" h="387350">
                <a:moveTo>
                  <a:pt x="381000" y="387096"/>
                </a:moveTo>
                <a:lnTo>
                  <a:pt x="0" y="387096"/>
                </a:lnTo>
                <a:lnTo>
                  <a:pt x="0" y="0"/>
                </a:lnTo>
                <a:lnTo>
                  <a:pt x="381000" y="0"/>
                </a:lnTo>
                <a:lnTo>
                  <a:pt x="381000" y="387096"/>
                </a:lnTo>
                <a:close/>
              </a:path>
            </a:pathLst>
          </a:custGeom>
          <a:ln w="32004">
            <a:solidFill>
              <a:srgbClr val="EF7A08"/>
            </a:solidFill>
          </a:ln>
        </p:spPr>
        <p:txBody>
          <a:bodyPr wrap="square" lIns="0" tIns="0" rIns="0" bIns="0" rtlCol="0"/>
          <a:lstStyle/>
          <a:p>
            <a:endParaRPr/>
          </a:p>
        </p:txBody>
      </p:sp>
      <p:sp>
        <p:nvSpPr>
          <p:cNvPr id="9" name="object 9"/>
          <p:cNvSpPr/>
          <p:nvPr/>
        </p:nvSpPr>
        <p:spPr>
          <a:xfrm>
            <a:off x="6691883" y="3605784"/>
            <a:ext cx="2161019" cy="51663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781800" y="3678935"/>
            <a:ext cx="1981200" cy="370840"/>
          </a:xfrm>
          <a:custGeom>
            <a:avLst/>
            <a:gdLst/>
            <a:ahLst/>
            <a:cxnLst/>
            <a:rect l="l" t="t" r="r" b="b"/>
            <a:pathLst>
              <a:path w="1981200" h="370839">
                <a:moveTo>
                  <a:pt x="0" y="0"/>
                </a:moveTo>
                <a:lnTo>
                  <a:pt x="1981200" y="0"/>
                </a:lnTo>
                <a:lnTo>
                  <a:pt x="1981200" y="370331"/>
                </a:lnTo>
                <a:lnTo>
                  <a:pt x="0" y="370331"/>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6781800" y="3678935"/>
            <a:ext cx="1981200" cy="370840"/>
          </a:xfrm>
          <a:custGeom>
            <a:avLst/>
            <a:gdLst/>
            <a:ahLst/>
            <a:cxnLst/>
            <a:rect l="l" t="t" r="r" b="b"/>
            <a:pathLst>
              <a:path w="1981200" h="370839">
                <a:moveTo>
                  <a:pt x="0" y="0"/>
                </a:moveTo>
                <a:lnTo>
                  <a:pt x="1981200" y="0"/>
                </a:lnTo>
                <a:lnTo>
                  <a:pt x="1981200" y="370331"/>
                </a:lnTo>
                <a:lnTo>
                  <a:pt x="0" y="370331"/>
                </a:lnTo>
                <a:lnTo>
                  <a:pt x="0" y="0"/>
                </a:lnTo>
                <a:close/>
              </a:path>
            </a:pathLst>
          </a:custGeom>
          <a:ln w="9144">
            <a:solidFill>
              <a:srgbClr val="EF7A08"/>
            </a:solidFill>
          </a:ln>
        </p:spPr>
        <p:txBody>
          <a:bodyPr wrap="square" lIns="0" tIns="0" rIns="0" bIns="0" rtlCol="0"/>
          <a:lstStyle/>
          <a:p>
            <a:endParaRPr/>
          </a:p>
        </p:txBody>
      </p:sp>
      <p:sp>
        <p:nvSpPr>
          <p:cNvPr id="12" name="object 12"/>
          <p:cNvSpPr txBox="1"/>
          <p:nvPr/>
        </p:nvSpPr>
        <p:spPr>
          <a:xfrm>
            <a:off x="6860540" y="3718815"/>
            <a:ext cx="157353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Refresh</a:t>
            </a:r>
            <a:r>
              <a:rPr sz="1800" spc="-55" dirty="0">
                <a:latin typeface="Arial"/>
                <a:cs typeface="Arial"/>
              </a:rPr>
              <a:t> </a:t>
            </a:r>
            <a:r>
              <a:rPr sz="1800" spc="-10" dirty="0">
                <a:latin typeface="Arial"/>
                <a:cs typeface="Arial"/>
              </a:rPr>
              <a:t>screen</a:t>
            </a:r>
            <a:endParaRPr sz="1800">
              <a:latin typeface="Arial"/>
              <a:cs typeface="Arial"/>
            </a:endParaRPr>
          </a:p>
        </p:txBody>
      </p:sp>
      <p:sp>
        <p:nvSpPr>
          <p:cNvPr id="14" name="Slide Number Placeholder 13">
            <a:extLst>
              <a:ext uri="{FF2B5EF4-FFF2-40B4-BE49-F238E27FC236}">
                <a16:creationId xmlns:a16="http://schemas.microsoft.com/office/drawing/2014/main" id="{AEA3EE92-FB20-4464-A929-8C79B3E27B1A}"/>
              </a:ext>
            </a:extLst>
          </p:cNvPr>
          <p:cNvSpPr>
            <a:spLocks noGrp="1"/>
          </p:cNvSpPr>
          <p:nvPr>
            <p:ph type="sldNum" sz="quarter" idx="7"/>
          </p:nvPr>
        </p:nvSpPr>
        <p:spPr/>
        <p:txBody>
          <a:bodyPr/>
          <a:lstStyle/>
          <a:p>
            <a:fld id="{B6F15528-21DE-4FAA-801E-634DDDAF4B2B}"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2609088"/>
            <a:ext cx="9012961" cy="26197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a:t>
            </a:r>
            <a:r>
              <a:rPr spc="-15" dirty="0"/>
              <a:t>View </a:t>
            </a:r>
            <a:r>
              <a:rPr spc="-5" dirty="0"/>
              <a:t>Batch</a:t>
            </a:r>
            <a:r>
              <a:rPr spc="35" dirty="0"/>
              <a:t> </a:t>
            </a:r>
            <a:r>
              <a:rPr spc="-5" dirty="0"/>
              <a:t>Details</a:t>
            </a:r>
          </a:p>
        </p:txBody>
      </p:sp>
      <p:sp>
        <p:nvSpPr>
          <p:cNvPr id="8" name="object 8"/>
          <p:cNvSpPr/>
          <p:nvPr/>
        </p:nvSpPr>
        <p:spPr>
          <a:xfrm>
            <a:off x="1702307" y="5349240"/>
            <a:ext cx="5935978" cy="51511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828800" y="5422391"/>
            <a:ext cx="5683250" cy="368935"/>
          </a:xfrm>
          <a:custGeom>
            <a:avLst/>
            <a:gdLst/>
            <a:ahLst/>
            <a:cxnLst/>
            <a:rect l="l" t="t" r="r" b="b"/>
            <a:pathLst>
              <a:path w="5683250" h="368935">
                <a:moveTo>
                  <a:pt x="0" y="0"/>
                </a:moveTo>
                <a:lnTo>
                  <a:pt x="5682996" y="0"/>
                </a:lnTo>
                <a:lnTo>
                  <a:pt x="5682996" y="368808"/>
                </a:lnTo>
                <a:lnTo>
                  <a:pt x="0" y="368808"/>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1828800" y="5422391"/>
            <a:ext cx="5683250" cy="368935"/>
          </a:xfrm>
          <a:prstGeom prst="rect">
            <a:avLst/>
          </a:prstGeom>
          <a:ln w="9144">
            <a:solidFill>
              <a:srgbClr val="EF7A08"/>
            </a:solidFill>
          </a:ln>
        </p:spPr>
        <p:txBody>
          <a:bodyPr vert="horz" wrap="square" lIns="0" tIns="34290" rIns="0" bIns="0" rtlCol="0">
            <a:spAutoFit/>
          </a:bodyPr>
          <a:lstStyle/>
          <a:p>
            <a:pPr marL="386715">
              <a:lnSpc>
                <a:spcPct val="100000"/>
              </a:lnSpc>
              <a:spcBef>
                <a:spcPts val="270"/>
              </a:spcBef>
            </a:pPr>
            <a:r>
              <a:rPr sz="1800" spc="-5" dirty="0">
                <a:latin typeface="Arial"/>
                <a:cs typeface="Arial"/>
              </a:rPr>
              <a:t>Users select the </a:t>
            </a:r>
            <a:r>
              <a:rPr sz="1800" spc="-10" dirty="0">
                <a:latin typeface="Arial"/>
                <a:cs typeface="Arial"/>
              </a:rPr>
              <a:t>magnifying glass </a:t>
            </a:r>
            <a:r>
              <a:rPr sz="1800" dirty="0">
                <a:latin typeface="Arial"/>
                <a:cs typeface="Arial"/>
              </a:rPr>
              <a:t>to </a:t>
            </a:r>
            <a:r>
              <a:rPr sz="1800" spc="-5" dirty="0">
                <a:latin typeface="Arial"/>
                <a:cs typeface="Arial"/>
              </a:rPr>
              <a:t>view</a:t>
            </a:r>
            <a:r>
              <a:rPr sz="1800" spc="80" dirty="0">
                <a:latin typeface="Arial"/>
                <a:cs typeface="Arial"/>
              </a:rPr>
              <a:t> </a:t>
            </a:r>
            <a:r>
              <a:rPr sz="1800" spc="-10" dirty="0">
                <a:latin typeface="Arial"/>
                <a:cs typeface="Arial"/>
              </a:rPr>
              <a:t>details</a:t>
            </a:r>
            <a:endParaRPr sz="1800">
              <a:latin typeface="Arial"/>
              <a:cs typeface="Arial"/>
            </a:endParaRPr>
          </a:p>
        </p:txBody>
      </p:sp>
      <p:sp>
        <p:nvSpPr>
          <p:cNvPr id="11" name="object 11"/>
          <p:cNvSpPr/>
          <p:nvPr/>
        </p:nvSpPr>
        <p:spPr>
          <a:xfrm>
            <a:off x="8554973" y="4039361"/>
            <a:ext cx="528955" cy="304800"/>
          </a:xfrm>
          <a:custGeom>
            <a:avLst/>
            <a:gdLst/>
            <a:ahLst/>
            <a:cxnLst/>
            <a:rect l="l" t="t" r="r" b="b"/>
            <a:pathLst>
              <a:path w="528954" h="304800">
                <a:moveTo>
                  <a:pt x="528827" y="304800"/>
                </a:moveTo>
                <a:lnTo>
                  <a:pt x="0" y="304800"/>
                </a:lnTo>
                <a:lnTo>
                  <a:pt x="0" y="0"/>
                </a:lnTo>
                <a:lnTo>
                  <a:pt x="528827" y="0"/>
                </a:lnTo>
                <a:lnTo>
                  <a:pt x="528827" y="304800"/>
                </a:lnTo>
                <a:close/>
              </a:path>
            </a:pathLst>
          </a:custGeom>
          <a:ln w="32004">
            <a:solidFill>
              <a:srgbClr val="EF7A08"/>
            </a:solidFill>
          </a:ln>
        </p:spPr>
        <p:txBody>
          <a:bodyPr wrap="square" lIns="0" tIns="0" rIns="0" bIns="0" rtlCol="0"/>
          <a:lstStyle/>
          <a:p>
            <a:endParaRPr/>
          </a:p>
        </p:txBody>
      </p:sp>
      <p:sp>
        <p:nvSpPr>
          <p:cNvPr id="13" name="Slide Number Placeholder 12">
            <a:extLst>
              <a:ext uri="{FF2B5EF4-FFF2-40B4-BE49-F238E27FC236}">
                <a16:creationId xmlns:a16="http://schemas.microsoft.com/office/drawing/2014/main" id="{F9F9289E-8D47-46C0-8BB9-2FEBAC10F5A1}"/>
              </a:ext>
            </a:extLst>
          </p:cNvPr>
          <p:cNvSpPr>
            <a:spLocks noGrp="1"/>
          </p:cNvSpPr>
          <p:nvPr>
            <p:ph type="sldNum" sz="quarter" idx="7"/>
          </p:nvPr>
        </p:nvSpPr>
        <p:spPr/>
        <p:txBody>
          <a:bodyPr/>
          <a:lstStyle/>
          <a:p>
            <a:fld id="{B6F15528-21DE-4FAA-801E-634DDDAF4B2B}"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0960" y="2438400"/>
            <a:ext cx="9013050" cy="2619697"/>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Batch Details </a:t>
            </a:r>
            <a:r>
              <a:rPr spc="-10" dirty="0"/>
              <a:t>No</a:t>
            </a:r>
            <a:r>
              <a:rPr spc="70" dirty="0"/>
              <a:t> </a:t>
            </a:r>
            <a:r>
              <a:rPr spc="-5" dirty="0"/>
              <a:t>Errors</a:t>
            </a:r>
          </a:p>
        </p:txBody>
      </p:sp>
      <p:sp>
        <p:nvSpPr>
          <p:cNvPr id="8" name="object 8"/>
          <p:cNvSpPr/>
          <p:nvPr/>
        </p:nvSpPr>
        <p:spPr>
          <a:xfrm>
            <a:off x="1251203" y="5396484"/>
            <a:ext cx="6641579" cy="51511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385316" y="5469635"/>
            <a:ext cx="6373495" cy="368935"/>
          </a:xfrm>
          <a:custGeom>
            <a:avLst/>
            <a:gdLst/>
            <a:ahLst/>
            <a:cxnLst/>
            <a:rect l="l" t="t" r="r" b="b"/>
            <a:pathLst>
              <a:path w="6373495" h="368935">
                <a:moveTo>
                  <a:pt x="0" y="0"/>
                </a:moveTo>
                <a:lnTo>
                  <a:pt x="6373368" y="0"/>
                </a:lnTo>
                <a:lnTo>
                  <a:pt x="6373368" y="368807"/>
                </a:lnTo>
                <a:lnTo>
                  <a:pt x="0" y="368807"/>
                </a:lnTo>
                <a:lnTo>
                  <a:pt x="0" y="0"/>
                </a:lnTo>
                <a:close/>
              </a:path>
            </a:pathLst>
          </a:custGeom>
          <a:solidFill>
            <a:srgbClr val="FFFFFF"/>
          </a:solidFill>
        </p:spPr>
        <p:txBody>
          <a:bodyPr wrap="square" lIns="0" tIns="0" rIns="0" bIns="0" rtlCol="0"/>
          <a:lstStyle/>
          <a:p>
            <a:endParaRPr/>
          </a:p>
        </p:txBody>
      </p:sp>
      <p:sp>
        <p:nvSpPr>
          <p:cNvPr id="10" name="object 10"/>
          <p:cNvSpPr txBox="1"/>
          <p:nvPr/>
        </p:nvSpPr>
        <p:spPr>
          <a:xfrm>
            <a:off x="1385316" y="5469635"/>
            <a:ext cx="6373495" cy="368935"/>
          </a:xfrm>
          <a:prstGeom prst="rect">
            <a:avLst/>
          </a:prstGeom>
          <a:ln w="9144">
            <a:solidFill>
              <a:srgbClr val="EF7A08"/>
            </a:solidFill>
          </a:ln>
        </p:spPr>
        <p:txBody>
          <a:bodyPr vert="horz" wrap="square" lIns="0" tIns="34925" rIns="0" bIns="0" rtlCol="0">
            <a:spAutoFit/>
          </a:bodyPr>
          <a:lstStyle/>
          <a:p>
            <a:pPr marL="210185">
              <a:lnSpc>
                <a:spcPct val="100000"/>
              </a:lnSpc>
              <a:spcBef>
                <a:spcPts val="275"/>
              </a:spcBef>
            </a:pPr>
            <a:r>
              <a:rPr sz="1800" spc="-5" dirty="0">
                <a:latin typeface="Arial"/>
                <a:cs typeface="Arial"/>
              </a:rPr>
              <a:t>Users select the </a:t>
            </a:r>
            <a:r>
              <a:rPr sz="1800" spc="-10" dirty="0">
                <a:latin typeface="Arial"/>
                <a:cs typeface="Arial"/>
              </a:rPr>
              <a:t>magnifying glass </a:t>
            </a:r>
            <a:r>
              <a:rPr sz="1800" dirty="0">
                <a:latin typeface="Arial"/>
                <a:cs typeface="Arial"/>
              </a:rPr>
              <a:t>to </a:t>
            </a:r>
            <a:r>
              <a:rPr sz="1800" spc="-5" dirty="0">
                <a:latin typeface="Arial"/>
                <a:cs typeface="Arial"/>
              </a:rPr>
              <a:t>view </a:t>
            </a:r>
            <a:r>
              <a:rPr sz="1800" spc="-10" dirty="0">
                <a:latin typeface="Arial"/>
                <a:cs typeface="Arial"/>
              </a:rPr>
              <a:t>additional</a:t>
            </a:r>
            <a:r>
              <a:rPr sz="1800" spc="150" dirty="0">
                <a:latin typeface="Arial"/>
                <a:cs typeface="Arial"/>
              </a:rPr>
              <a:t> </a:t>
            </a:r>
            <a:r>
              <a:rPr sz="1800" spc="-10" dirty="0">
                <a:latin typeface="Arial"/>
                <a:cs typeface="Arial"/>
              </a:rPr>
              <a:t>details</a:t>
            </a:r>
            <a:endParaRPr sz="1800">
              <a:latin typeface="Arial"/>
              <a:cs typeface="Arial"/>
            </a:endParaRPr>
          </a:p>
        </p:txBody>
      </p:sp>
      <p:sp>
        <p:nvSpPr>
          <p:cNvPr id="11" name="object 11"/>
          <p:cNvSpPr/>
          <p:nvPr/>
        </p:nvSpPr>
        <p:spPr>
          <a:xfrm>
            <a:off x="8591550" y="4344161"/>
            <a:ext cx="477520" cy="457200"/>
          </a:xfrm>
          <a:custGeom>
            <a:avLst/>
            <a:gdLst/>
            <a:ahLst/>
            <a:cxnLst/>
            <a:rect l="l" t="t" r="r" b="b"/>
            <a:pathLst>
              <a:path w="477520" h="457200">
                <a:moveTo>
                  <a:pt x="477011" y="457200"/>
                </a:moveTo>
                <a:lnTo>
                  <a:pt x="0" y="457200"/>
                </a:lnTo>
                <a:lnTo>
                  <a:pt x="0" y="0"/>
                </a:lnTo>
                <a:lnTo>
                  <a:pt x="477011" y="0"/>
                </a:lnTo>
                <a:lnTo>
                  <a:pt x="477011" y="457200"/>
                </a:lnTo>
                <a:close/>
              </a:path>
            </a:pathLst>
          </a:custGeom>
          <a:ln w="32004">
            <a:solidFill>
              <a:srgbClr val="EF7A08"/>
            </a:solidFill>
          </a:ln>
        </p:spPr>
        <p:txBody>
          <a:bodyPr wrap="square" lIns="0" tIns="0" rIns="0" bIns="0" rtlCol="0"/>
          <a:lstStyle/>
          <a:p>
            <a:endParaRPr/>
          </a:p>
        </p:txBody>
      </p:sp>
      <p:sp>
        <p:nvSpPr>
          <p:cNvPr id="13" name="Slide Number Placeholder 12">
            <a:extLst>
              <a:ext uri="{FF2B5EF4-FFF2-40B4-BE49-F238E27FC236}">
                <a16:creationId xmlns:a16="http://schemas.microsoft.com/office/drawing/2014/main" id="{6A87226A-673E-41BD-85C2-C67738D8E794}"/>
              </a:ext>
            </a:extLst>
          </p:cNvPr>
          <p:cNvSpPr>
            <a:spLocks noGrp="1"/>
          </p:cNvSpPr>
          <p:nvPr>
            <p:ph type="sldNum" sz="quarter" idx="7"/>
          </p:nvPr>
        </p:nvSpPr>
        <p:spPr/>
        <p:txBody>
          <a:bodyPr/>
          <a:lstStyle/>
          <a:p>
            <a:fld id="{B6F15528-21DE-4FAA-801E-634DDDAF4B2B}"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 y="1668779"/>
            <a:ext cx="9009862" cy="4597661"/>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983739" y="653288"/>
            <a:ext cx="4858385" cy="436245"/>
          </a:xfrm>
          <a:prstGeom prst="rect">
            <a:avLst/>
          </a:prstGeom>
        </p:spPr>
        <p:txBody>
          <a:bodyPr vert="horz" wrap="square" lIns="0" tIns="0" rIns="0" bIns="0" rtlCol="0">
            <a:spAutoFit/>
          </a:bodyPr>
          <a:lstStyle/>
          <a:p>
            <a:pPr marL="12700">
              <a:lnSpc>
                <a:spcPct val="100000"/>
              </a:lnSpc>
              <a:tabLst>
                <a:tab pos="2127885" algn="l"/>
              </a:tabLst>
            </a:pPr>
            <a:r>
              <a:rPr spc="-10" dirty="0"/>
              <a:t>TSDS</a:t>
            </a:r>
            <a:r>
              <a:rPr spc="10" dirty="0"/>
              <a:t> </a:t>
            </a:r>
            <a:r>
              <a:rPr spc="-5" dirty="0"/>
              <a:t>eDM:	</a:t>
            </a:r>
            <a:r>
              <a:rPr spc="-10" dirty="0"/>
              <a:t>ETL</a:t>
            </a:r>
            <a:r>
              <a:rPr spc="-100" dirty="0"/>
              <a:t> </a:t>
            </a:r>
            <a:r>
              <a:rPr spc="-5" dirty="0"/>
              <a:t>Information</a:t>
            </a:r>
          </a:p>
        </p:txBody>
      </p:sp>
      <p:sp>
        <p:nvSpPr>
          <p:cNvPr id="8" name="object 8"/>
          <p:cNvSpPr/>
          <p:nvPr/>
        </p:nvSpPr>
        <p:spPr>
          <a:xfrm>
            <a:off x="6249161" y="2020061"/>
            <a:ext cx="2819400" cy="266700"/>
          </a:xfrm>
          <a:custGeom>
            <a:avLst/>
            <a:gdLst/>
            <a:ahLst/>
            <a:cxnLst/>
            <a:rect l="l" t="t" r="r" b="b"/>
            <a:pathLst>
              <a:path w="2819400" h="266700">
                <a:moveTo>
                  <a:pt x="2819400" y="266700"/>
                </a:moveTo>
                <a:lnTo>
                  <a:pt x="0" y="266700"/>
                </a:lnTo>
                <a:lnTo>
                  <a:pt x="0" y="0"/>
                </a:lnTo>
                <a:lnTo>
                  <a:pt x="2819400" y="0"/>
                </a:lnTo>
                <a:lnTo>
                  <a:pt x="2819400" y="266700"/>
                </a:lnTo>
                <a:close/>
              </a:path>
            </a:pathLst>
          </a:custGeom>
          <a:ln w="32004">
            <a:solidFill>
              <a:srgbClr val="EF7A08"/>
            </a:solidFill>
          </a:ln>
        </p:spPr>
        <p:txBody>
          <a:bodyPr wrap="square" lIns="0" tIns="0" rIns="0" bIns="0" rtlCol="0"/>
          <a:lstStyle/>
          <a:p>
            <a:endParaRPr/>
          </a:p>
        </p:txBody>
      </p:sp>
      <p:sp>
        <p:nvSpPr>
          <p:cNvPr id="9" name="object 9"/>
          <p:cNvSpPr/>
          <p:nvPr/>
        </p:nvSpPr>
        <p:spPr>
          <a:xfrm>
            <a:off x="2253995" y="2630423"/>
            <a:ext cx="4026406" cy="51663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362200" y="2703576"/>
            <a:ext cx="3810000" cy="370840"/>
          </a:xfrm>
          <a:custGeom>
            <a:avLst/>
            <a:gdLst/>
            <a:ahLst/>
            <a:cxnLst/>
            <a:rect l="l" t="t" r="r" b="b"/>
            <a:pathLst>
              <a:path w="3810000" h="370839">
                <a:moveTo>
                  <a:pt x="0" y="0"/>
                </a:moveTo>
                <a:lnTo>
                  <a:pt x="3810000" y="0"/>
                </a:lnTo>
                <a:lnTo>
                  <a:pt x="3810000" y="370332"/>
                </a:lnTo>
                <a:lnTo>
                  <a:pt x="0" y="370332"/>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2362200" y="2703576"/>
            <a:ext cx="3810000" cy="370840"/>
          </a:xfrm>
          <a:prstGeom prst="rect">
            <a:avLst/>
          </a:prstGeom>
          <a:solidFill>
            <a:srgbClr val="FFFFFF"/>
          </a:solidFill>
          <a:ln w="9143">
            <a:solidFill>
              <a:srgbClr val="EF7A08"/>
            </a:solidFill>
          </a:ln>
        </p:spPr>
        <p:txBody>
          <a:bodyPr vert="horz" wrap="square" lIns="0" tIns="34925" rIns="0" bIns="0" rtlCol="0">
            <a:spAutoFit/>
          </a:bodyPr>
          <a:lstStyle/>
          <a:p>
            <a:pPr marL="330835">
              <a:lnSpc>
                <a:spcPct val="100000"/>
              </a:lnSpc>
              <a:spcBef>
                <a:spcPts val="275"/>
              </a:spcBef>
            </a:pPr>
            <a:r>
              <a:rPr sz="1800" spc="-5" dirty="0">
                <a:latin typeface="Arial"/>
                <a:cs typeface="Arial"/>
              </a:rPr>
              <a:t>Processing start </a:t>
            </a:r>
            <a:r>
              <a:rPr sz="1800" spc="-10" dirty="0">
                <a:latin typeface="Arial"/>
                <a:cs typeface="Arial"/>
              </a:rPr>
              <a:t>and end</a:t>
            </a:r>
            <a:r>
              <a:rPr sz="1800" spc="-25" dirty="0">
                <a:latin typeface="Arial"/>
                <a:cs typeface="Arial"/>
              </a:rPr>
              <a:t> </a:t>
            </a:r>
            <a:r>
              <a:rPr sz="1800" spc="-5" dirty="0">
                <a:latin typeface="Arial"/>
                <a:cs typeface="Arial"/>
              </a:rPr>
              <a:t>times</a:t>
            </a:r>
            <a:endParaRPr sz="1800">
              <a:latin typeface="Arial"/>
              <a:cs typeface="Arial"/>
            </a:endParaRPr>
          </a:p>
        </p:txBody>
      </p:sp>
      <p:sp>
        <p:nvSpPr>
          <p:cNvPr id="12" name="object 12"/>
          <p:cNvSpPr/>
          <p:nvPr/>
        </p:nvSpPr>
        <p:spPr>
          <a:xfrm>
            <a:off x="3608832" y="3392423"/>
            <a:ext cx="2551175" cy="79857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703320" y="3468623"/>
            <a:ext cx="2362200" cy="646430"/>
          </a:xfrm>
          <a:custGeom>
            <a:avLst/>
            <a:gdLst/>
            <a:ahLst/>
            <a:cxnLst/>
            <a:rect l="l" t="t" r="r" b="b"/>
            <a:pathLst>
              <a:path w="2362200" h="646429">
                <a:moveTo>
                  <a:pt x="0" y="0"/>
                </a:moveTo>
                <a:lnTo>
                  <a:pt x="2362200" y="0"/>
                </a:lnTo>
                <a:lnTo>
                  <a:pt x="2362200" y="646176"/>
                </a:lnTo>
                <a:lnTo>
                  <a:pt x="0" y="646176"/>
                </a:lnTo>
                <a:lnTo>
                  <a:pt x="0" y="0"/>
                </a:lnTo>
                <a:close/>
              </a:path>
            </a:pathLst>
          </a:custGeom>
          <a:solidFill>
            <a:srgbClr val="FFFFFF"/>
          </a:solidFill>
        </p:spPr>
        <p:txBody>
          <a:bodyPr wrap="square" lIns="0" tIns="0" rIns="0" bIns="0" rtlCol="0"/>
          <a:lstStyle/>
          <a:p>
            <a:endParaRPr/>
          </a:p>
        </p:txBody>
      </p:sp>
      <p:sp>
        <p:nvSpPr>
          <p:cNvPr id="14" name="object 14"/>
          <p:cNvSpPr txBox="1"/>
          <p:nvPr/>
        </p:nvSpPr>
        <p:spPr>
          <a:xfrm>
            <a:off x="3703320" y="3468623"/>
            <a:ext cx="2362200" cy="646430"/>
          </a:xfrm>
          <a:prstGeom prst="rect">
            <a:avLst/>
          </a:prstGeom>
          <a:solidFill>
            <a:srgbClr val="FFFFFF"/>
          </a:solidFill>
          <a:ln w="9143">
            <a:solidFill>
              <a:srgbClr val="EF7A08"/>
            </a:solidFill>
          </a:ln>
        </p:spPr>
        <p:txBody>
          <a:bodyPr vert="horz" wrap="square" lIns="0" tIns="34925" rIns="0" bIns="0" rtlCol="0">
            <a:spAutoFit/>
          </a:bodyPr>
          <a:lstStyle/>
          <a:p>
            <a:pPr marL="769620" marR="327025" indent="-437515">
              <a:lnSpc>
                <a:spcPct val="100000"/>
              </a:lnSpc>
              <a:spcBef>
                <a:spcPts val="275"/>
              </a:spcBef>
            </a:pPr>
            <a:r>
              <a:rPr sz="1800" spc="-5" dirty="0">
                <a:latin typeface="Arial"/>
                <a:cs typeface="Arial"/>
              </a:rPr>
              <a:t># of </a:t>
            </a:r>
            <a:r>
              <a:rPr sz="1800" spc="-10" dirty="0">
                <a:latin typeface="Arial"/>
                <a:cs typeface="Arial"/>
              </a:rPr>
              <a:t>new records  inserted</a:t>
            </a:r>
            <a:endParaRPr sz="1800">
              <a:latin typeface="Arial"/>
              <a:cs typeface="Arial"/>
            </a:endParaRPr>
          </a:p>
        </p:txBody>
      </p:sp>
      <p:sp>
        <p:nvSpPr>
          <p:cNvPr id="15" name="object 15"/>
          <p:cNvSpPr/>
          <p:nvPr/>
        </p:nvSpPr>
        <p:spPr>
          <a:xfrm>
            <a:off x="6083808" y="3610355"/>
            <a:ext cx="619125" cy="353695"/>
          </a:xfrm>
          <a:custGeom>
            <a:avLst/>
            <a:gdLst/>
            <a:ahLst/>
            <a:cxnLst/>
            <a:rect l="l" t="t" r="r" b="b"/>
            <a:pathLst>
              <a:path w="619125" h="353695">
                <a:moveTo>
                  <a:pt x="441959" y="0"/>
                </a:moveTo>
                <a:lnTo>
                  <a:pt x="441959" y="88392"/>
                </a:lnTo>
                <a:lnTo>
                  <a:pt x="0" y="88392"/>
                </a:lnTo>
                <a:lnTo>
                  <a:pt x="0" y="265176"/>
                </a:lnTo>
                <a:lnTo>
                  <a:pt x="441959" y="265176"/>
                </a:lnTo>
                <a:lnTo>
                  <a:pt x="441959" y="353568"/>
                </a:lnTo>
                <a:lnTo>
                  <a:pt x="618744" y="176784"/>
                </a:lnTo>
                <a:lnTo>
                  <a:pt x="441959" y="0"/>
                </a:lnTo>
                <a:close/>
              </a:path>
            </a:pathLst>
          </a:custGeom>
          <a:solidFill>
            <a:srgbClr val="F9A451"/>
          </a:solidFill>
        </p:spPr>
        <p:txBody>
          <a:bodyPr wrap="square" lIns="0" tIns="0" rIns="0" bIns="0" rtlCol="0"/>
          <a:lstStyle/>
          <a:p>
            <a:endParaRPr/>
          </a:p>
        </p:txBody>
      </p:sp>
      <p:sp>
        <p:nvSpPr>
          <p:cNvPr id="16" name="object 16"/>
          <p:cNvSpPr/>
          <p:nvPr/>
        </p:nvSpPr>
        <p:spPr>
          <a:xfrm>
            <a:off x="6227064" y="2721864"/>
            <a:ext cx="619125" cy="353695"/>
          </a:xfrm>
          <a:custGeom>
            <a:avLst/>
            <a:gdLst/>
            <a:ahLst/>
            <a:cxnLst/>
            <a:rect l="l" t="t" r="r" b="b"/>
            <a:pathLst>
              <a:path w="619125" h="353694">
                <a:moveTo>
                  <a:pt x="441959" y="0"/>
                </a:moveTo>
                <a:lnTo>
                  <a:pt x="441959" y="88391"/>
                </a:lnTo>
                <a:lnTo>
                  <a:pt x="0" y="88391"/>
                </a:lnTo>
                <a:lnTo>
                  <a:pt x="0" y="265175"/>
                </a:lnTo>
                <a:lnTo>
                  <a:pt x="441959" y="265175"/>
                </a:lnTo>
                <a:lnTo>
                  <a:pt x="441959" y="353567"/>
                </a:lnTo>
                <a:lnTo>
                  <a:pt x="618744" y="176783"/>
                </a:lnTo>
                <a:lnTo>
                  <a:pt x="441959" y="0"/>
                </a:lnTo>
                <a:close/>
              </a:path>
            </a:pathLst>
          </a:custGeom>
          <a:solidFill>
            <a:srgbClr val="F9A451"/>
          </a:solidFill>
        </p:spPr>
        <p:txBody>
          <a:bodyPr wrap="square" lIns="0" tIns="0" rIns="0" bIns="0" rtlCol="0"/>
          <a:lstStyle/>
          <a:p>
            <a:endParaRPr/>
          </a:p>
        </p:txBody>
      </p:sp>
      <p:sp>
        <p:nvSpPr>
          <p:cNvPr id="17" name="object 17"/>
          <p:cNvSpPr/>
          <p:nvPr/>
        </p:nvSpPr>
        <p:spPr>
          <a:xfrm>
            <a:off x="3627120" y="4340352"/>
            <a:ext cx="2551175" cy="108203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721608" y="4419600"/>
            <a:ext cx="2362200" cy="923925"/>
          </a:xfrm>
          <a:custGeom>
            <a:avLst/>
            <a:gdLst/>
            <a:ahLst/>
            <a:cxnLst/>
            <a:rect l="l" t="t" r="r" b="b"/>
            <a:pathLst>
              <a:path w="2362200" h="923925">
                <a:moveTo>
                  <a:pt x="0" y="0"/>
                </a:moveTo>
                <a:lnTo>
                  <a:pt x="2362200" y="0"/>
                </a:lnTo>
                <a:lnTo>
                  <a:pt x="2362200" y="923544"/>
                </a:lnTo>
                <a:lnTo>
                  <a:pt x="0" y="923544"/>
                </a:lnTo>
                <a:lnTo>
                  <a:pt x="0" y="0"/>
                </a:lnTo>
                <a:close/>
              </a:path>
            </a:pathLst>
          </a:custGeom>
          <a:solidFill>
            <a:srgbClr val="FFFFFF"/>
          </a:solidFill>
        </p:spPr>
        <p:txBody>
          <a:bodyPr wrap="square" lIns="0" tIns="0" rIns="0" bIns="0" rtlCol="0"/>
          <a:lstStyle/>
          <a:p>
            <a:endParaRPr/>
          </a:p>
        </p:txBody>
      </p:sp>
      <p:sp>
        <p:nvSpPr>
          <p:cNvPr id="19" name="object 19"/>
          <p:cNvSpPr txBox="1"/>
          <p:nvPr/>
        </p:nvSpPr>
        <p:spPr>
          <a:xfrm>
            <a:off x="3721608" y="4419600"/>
            <a:ext cx="2362200" cy="923925"/>
          </a:xfrm>
          <a:prstGeom prst="rect">
            <a:avLst/>
          </a:prstGeom>
          <a:solidFill>
            <a:srgbClr val="FFFFFF"/>
          </a:solidFill>
          <a:ln w="9144">
            <a:solidFill>
              <a:srgbClr val="EF7A08"/>
            </a:solidFill>
          </a:ln>
        </p:spPr>
        <p:txBody>
          <a:bodyPr vert="horz" wrap="square" lIns="0" tIns="34925" rIns="0" bIns="0" rtlCol="0">
            <a:spAutoFit/>
          </a:bodyPr>
          <a:lstStyle/>
          <a:p>
            <a:pPr marL="269240" marR="262255" algn="ctr">
              <a:lnSpc>
                <a:spcPct val="100000"/>
              </a:lnSpc>
              <a:spcBef>
                <a:spcPts val="275"/>
              </a:spcBef>
            </a:pPr>
            <a:r>
              <a:rPr sz="1800" spc="-5" dirty="0">
                <a:latin typeface="Arial"/>
                <a:cs typeface="Arial"/>
              </a:rPr>
              <a:t># of </a:t>
            </a:r>
            <a:r>
              <a:rPr sz="1800" spc="-10" dirty="0">
                <a:latin typeface="Arial"/>
                <a:cs typeface="Arial"/>
              </a:rPr>
              <a:t>records  </a:t>
            </a:r>
            <a:r>
              <a:rPr sz="1800" spc="-5" dirty="0">
                <a:latin typeface="Arial"/>
                <a:cs typeface="Arial"/>
              </a:rPr>
              <a:t>submitted, </a:t>
            </a:r>
            <a:r>
              <a:rPr sz="1800" spc="-10" dirty="0">
                <a:latin typeface="Arial"/>
                <a:cs typeface="Arial"/>
              </a:rPr>
              <a:t>but not  changed</a:t>
            </a:r>
            <a:endParaRPr sz="1800">
              <a:latin typeface="Arial"/>
              <a:cs typeface="Arial"/>
            </a:endParaRPr>
          </a:p>
        </p:txBody>
      </p:sp>
      <p:sp>
        <p:nvSpPr>
          <p:cNvPr id="20" name="object 20"/>
          <p:cNvSpPr/>
          <p:nvPr/>
        </p:nvSpPr>
        <p:spPr>
          <a:xfrm>
            <a:off x="3608832" y="5443740"/>
            <a:ext cx="2551175" cy="798563"/>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3703320" y="5519928"/>
            <a:ext cx="2362200" cy="646430"/>
          </a:xfrm>
          <a:custGeom>
            <a:avLst/>
            <a:gdLst/>
            <a:ahLst/>
            <a:cxnLst/>
            <a:rect l="l" t="t" r="r" b="b"/>
            <a:pathLst>
              <a:path w="2362200" h="646429">
                <a:moveTo>
                  <a:pt x="0" y="0"/>
                </a:moveTo>
                <a:lnTo>
                  <a:pt x="2362200" y="0"/>
                </a:lnTo>
                <a:lnTo>
                  <a:pt x="2362200" y="646176"/>
                </a:lnTo>
                <a:lnTo>
                  <a:pt x="0" y="646176"/>
                </a:lnTo>
                <a:lnTo>
                  <a:pt x="0" y="0"/>
                </a:lnTo>
                <a:close/>
              </a:path>
            </a:pathLst>
          </a:custGeom>
          <a:solidFill>
            <a:srgbClr val="FFFFFF"/>
          </a:solidFill>
        </p:spPr>
        <p:txBody>
          <a:bodyPr wrap="square" lIns="0" tIns="0" rIns="0" bIns="0" rtlCol="0"/>
          <a:lstStyle/>
          <a:p>
            <a:endParaRPr/>
          </a:p>
        </p:txBody>
      </p:sp>
      <p:sp>
        <p:nvSpPr>
          <p:cNvPr id="22" name="object 22"/>
          <p:cNvSpPr txBox="1"/>
          <p:nvPr/>
        </p:nvSpPr>
        <p:spPr>
          <a:xfrm>
            <a:off x="3703320" y="5519928"/>
            <a:ext cx="2362200" cy="646430"/>
          </a:xfrm>
          <a:prstGeom prst="rect">
            <a:avLst/>
          </a:prstGeom>
          <a:solidFill>
            <a:srgbClr val="FFFFFF"/>
          </a:solidFill>
          <a:ln w="9144">
            <a:solidFill>
              <a:srgbClr val="EF7A08"/>
            </a:solidFill>
          </a:ln>
        </p:spPr>
        <p:txBody>
          <a:bodyPr vert="horz" wrap="square" lIns="0" tIns="34290" rIns="0" bIns="0" rtlCol="0">
            <a:spAutoFit/>
          </a:bodyPr>
          <a:lstStyle/>
          <a:p>
            <a:pPr marL="763905" marR="148590" indent="-610235">
              <a:lnSpc>
                <a:spcPct val="100000"/>
              </a:lnSpc>
              <a:spcBef>
                <a:spcPts val="270"/>
              </a:spcBef>
            </a:pPr>
            <a:r>
              <a:rPr sz="1800" spc="-5" dirty="0">
                <a:latin typeface="Arial"/>
                <a:cs typeface="Arial"/>
              </a:rPr>
              <a:t># of </a:t>
            </a:r>
            <a:r>
              <a:rPr sz="1800" spc="-10" dirty="0">
                <a:latin typeface="Arial"/>
                <a:cs typeface="Arial"/>
              </a:rPr>
              <a:t>existing records  updated</a:t>
            </a:r>
            <a:endParaRPr sz="1800">
              <a:latin typeface="Arial"/>
              <a:cs typeface="Arial"/>
            </a:endParaRPr>
          </a:p>
        </p:txBody>
      </p:sp>
      <p:sp>
        <p:nvSpPr>
          <p:cNvPr id="23" name="object 23"/>
          <p:cNvSpPr/>
          <p:nvPr/>
        </p:nvSpPr>
        <p:spPr>
          <a:xfrm>
            <a:off x="6096000" y="4704588"/>
            <a:ext cx="619125" cy="353695"/>
          </a:xfrm>
          <a:custGeom>
            <a:avLst/>
            <a:gdLst/>
            <a:ahLst/>
            <a:cxnLst/>
            <a:rect l="l" t="t" r="r" b="b"/>
            <a:pathLst>
              <a:path w="619125" h="353695">
                <a:moveTo>
                  <a:pt x="441959" y="0"/>
                </a:moveTo>
                <a:lnTo>
                  <a:pt x="441959" y="88391"/>
                </a:lnTo>
                <a:lnTo>
                  <a:pt x="0" y="88391"/>
                </a:lnTo>
                <a:lnTo>
                  <a:pt x="0" y="265175"/>
                </a:lnTo>
                <a:lnTo>
                  <a:pt x="441959" y="265175"/>
                </a:lnTo>
                <a:lnTo>
                  <a:pt x="441959" y="353567"/>
                </a:lnTo>
                <a:lnTo>
                  <a:pt x="618744" y="176783"/>
                </a:lnTo>
                <a:lnTo>
                  <a:pt x="441959" y="0"/>
                </a:lnTo>
                <a:close/>
              </a:path>
            </a:pathLst>
          </a:custGeom>
          <a:solidFill>
            <a:srgbClr val="F9A451"/>
          </a:solidFill>
        </p:spPr>
        <p:txBody>
          <a:bodyPr wrap="square" lIns="0" tIns="0" rIns="0" bIns="0" rtlCol="0"/>
          <a:lstStyle/>
          <a:p>
            <a:endParaRPr/>
          </a:p>
        </p:txBody>
      </p:sp>
      <p:sp>
        <p:nvSpPr>
          <p:cNvPr id="24" name="object 24"/>
          <p:cNvSpPr/>
          <p:nvPr/>
        </p:nvSpPr>
        <p:spPr>
          <a:xfrm>
            <a:off x="6086855" y="5715000"/>
            <a:ext cx="619125" cy="353695"/>
          </a:xfrm>
          <a:custGeom>
            <a:avLst/>
            <a:gdLst/>
            <a:ahLst/>
            <a:cxnLst/>
            <a:rect l="l" t="t" r="r" b="b"/>
            <a:pathLst>
              <a:path w="619125" h="353695">
                <a:moveTo>
                  <a:pt x="441959" y="0"/>
                </a:moveTo>
                <a:lnTo>
                  <a:pt x="441959" y="88391"/>
                </a:lnTo>
                <a:lnTo>
                  <a:pt x="0" y="88391"/>
                </a:lnTo>
                <a:lnTo>
                  <a:pt x="0" y="265175"/>
                </a:lnTo>
                <a:lnTo>
                  <a:pt x="441959" y="265175"/>
                </a:lnTo>
                <a:lnTo>
                  <a:pt x="441959" y="353567"/>
                </a:lnTo>
                <a:lnTo>
                  <a:pt x="618744" y="176783"/>
                </a:lnTo>
                <a:lnTo>
                  <a:pt x="441959" y="0"/>
                </a:lnTo>
                <a:close/>
              </a:path>
            </a:pathLst>
          </a:custGeom>
          <a:solidFill>
            <a:srgbClr val="F9A451"/>
          </a:solidFill>
        </p:spPr>
        <p:txBody>
          <a:bodyPr wrap="square" lIns="0" tIns="0" rIns="0" bIns="0" rtlCol="0"/>
          <a:lstStyle/>
          <a:p>
            <a:endParaRPr/>
          </a:p>
        </p:txBody>
      </p:sp>
      <p:sp>
        <p:nvSpPr>
          <p:cNvPr id="26" name="Slide Number Placeholder 25">
            <a:extLst>
              <a:ext uri="{FF2B5EF4-FFF2-40B4-BE49-F238E27FC236}">
                <a16:creationId xmlns:a16="http://schemas.microsoft.com/office/drawing/2014/main" id="{1367394A-B196-4258-A2A3-2819190E8F90}"/>
              </a:ext>
            </a:extLst>
          </p:cNvPr>
          <p:cNvSpPr>
            <a:spLocks noGrp="1"/>
          </p:cNvSpPr>
          <p:nvPr>
            <p:ph type="sldNum" sz="quarter" idx="7"/>
          </p:nvPr>
        </p:nvSpPr>
        <p:spPr/>
        <p:txBody>
          <a:bodyPr/>
          <a:lstStyle/>
          <a:p>
            <a:fld id="{B6F15528-21DE-4FAA-801E-634DDDAF4B2B}"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2296" y="1676400"/>
            <a:ext cx="9009862" cy="4162018"/>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983739" y="653288"/>
            <a:ext cx="5574030" cy="436245"/>
          </a:xfrm>
          <a:prstGeom prst="rect">
            <a:avLst/>
          </a:prstGeom>
        </p:spPr>
        <p:txBody>
          <a:bodyPr vert="horz" wrap="square" lIns="0" tIns="0" rIns="0" bIns="0" rtlCol="0">
            <a:spAutoFit/>
          </a:bodyPr>
          <a:lstStyle/>
          <a:p>
            <a:pPr marL="12700">
              <a:lnSpc>
                <a:spcPct val="100000"/>
              </a:lnSpc>
              <a:tabLst>
                <a:tab pos="2127885" algn="l"/>
              </a:tabLst>
            </a:pPr>
            <a:r>
              <a:rPr spc="-10" dirty="0"/>
              <a:t>TSDS</a:t>
            </a:r>
            <a:r>
              <a:rPr spc="10" dirty="0"/>
              <a:t> </a:t>
            </a:r>
            <a:r>
              <a:rPr spc="-5" dirty="0"/>
              <a:t>eDM:	</a:t>
            </a:r>
            <a:r>
              <a:rPr spc="-10" dirty="0"/>
              <a:t>ETL </a:t>
            </a:r>
            <a:r>
              <a:rPr spc="-5" dirty="0"/>
              <a:t>Generated</a:t>
            </a:r>
            <a:r>
              <a:rPr spc="-60" dirty="0"/>
              <a:t> </a:t>
            </a:r>
            <a:r>
              <a:rPr spc="-5" dirty="0"/>
              <a:t>Files</a:t>
            </a:r>
          </a:p>
        </p:txBody>
      </p:sp>
      <p:sp>
        <p:nvSpPr>
          <p:cNvPr id="8" name="object 8"/>
          <p:cNvSpPr/>
          <p:nvPr/>
        </p:nvSpPr>
        <p:spPr>
          <a:xfrm>
            <a:off x="3310128" y="4471415"/>
            <a:ext cx="2551175" cy="51663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404615" y="4544567"/>
            <a:ext cx="2362200" cy="370840"/>
          </a:xfrm>
          <a:custGeom>
            <a:avLst/>
            <a:gdLst/>
            <a:ahLst/>
            <a:cxnLst/>
            <a:rect l="l" t="t" r="r" b="b"/>
            <a:pathLst>
              <a:path w="2362200" h="370839">
                <a:moveTo>
                  <a:pt x="0" y="0"/>
                </a:moveTo>
                <a:lnTo>
                  <a:pt x="2362200" y="0"/>
                </a:lnTo>
                <a:lnTo>
                  <a:pt x="2362200" y="370331"/>
                </a:lnTo>
                <a:lnTo>
                  <a:pt x="0" y="370331"/>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3404615" y="4544567"/>
            <a:ext cx="2362200" cy="370840"/>
          </a:xfrm>
          <a:custGeom>
            <a:avLst/>
            <a:gdLst/>
            <a:ahLst/>
            <a:cxnLst/>
            <a:rect l="l" t="t" r="r" b="b"/>
            <a:pathLst>
              <a:path w="2362200" h="370839">
                <a:moveTo>
                  <a:pt x="0" y="0"/>
                </a:moveTo>
                <a:lnTo>
                  <a:pt x="2362200" y="0"/>
                </a:lnTo>
                <a:lnTo>
                  <a:pt x="2362200" y="370331"/>
                </a:lnTo>
                <a:lnTo>
                  <a:pt x="0" y="370331"/>
                </a:lnTo>
                <a:lnTo>
                  <a:pt x="0" y="0"/>
                </a:lnTo>
                <a:close/>
              </a:path>
            </a:pathLst>
          </a:custGeom>
          <a:ln w="9144">
            <a:solidFill>
              <a:srgbClr val="EF7A08"/>
            </a:solidFill>
          </a:ln>
        </p:spPr>
        <p:txBody>
          <a:bodyPr wrap="square" lIns="0" tIns="0" rIns="0" bIns="0" rtlCol="0"/>
          <a:lstStyle/>
          <a:p>
            <a:endParaRPr/>
          </a:p>
        </p:txBody>
      </p:sp>
      <p:sp>
        <p:nvSpPr>
          <p:cNvPr id="11" name="object 11"/>
          <p:cNvSpPr txBox="1"/>
          <p:nvPr/>
        </p:nvSpPr>
        <p:spPr>
          <a:xfrm>
            <a:off x="3523232" y="4584834"/>
            <a:ext cx="2122805" cy="285115"/>
          </a:xfrm>
          <a:prstGeom prst="rect">
            <a:avLst/>
          </a:prstGeom>
        </p:spPr>
        <p:txBody>
          <a:bodyPr vert="horz" wrap="square" lIns="0" tIns="0" rIns="0" bIns="0" rtlCol="0">
            <a:spAutoFit/>
          </a:bodyPr>
          <a:lstStyle/>
          <a:p>
            <a:pPr marL="12700">
              <a:lnSpc>
                <a:spcPct val="100000"/>
              </a:lnSpc>
            </a:pPr>
            <a:r>
              <a:rPr sz="1800" dirty="0">
                <a:latin typeface="Arial"/>
                <a:cs typeface="Arial"/>
              </a:rPr>
              <a:t>ETL </a:t>
            </a:r>
            <a:r>
              <a:rPr sz="1800" spc="-10" dirty="0">
                <a:latin typeface="Arial"/>
                <a:cs typeface="Arial"/>
              </a:rPr>
              <a:t>Generated</a:t>
            </a:r>
            <a:r>
              <a:rPr sz="1800" spc="-110" dirty="0">
                <a:latin typeface="Arial"/>
                <a:cs typeface="Arial"/>
              </a:rPr>
              <a:t> </a:t>
            </a:r>
            <a:r>
              <a:rPr sz="1800" spc="-10" dirty="0">
                <a:latin typeface="Arial"/>
                <a:cs typeface="Arial"/>
              </a:rPr>
              <a:t>Files</a:t>
            </a:r>
            <a:endParaRPr sz="1800">
              <a:latin typeface="Arial"/>
              <a:cs typeface="Arial"/>
            </a:endParaRPr>
          </a:p>
        </p:txBody>
      </p:sp>
      <p:sp>
        <p:nvSpPr>
          <p:cNvPr id="12" name="object 12"/>
          <p:cNvSpPr/>
          <p:nvPr/>
        </p:nvSpPr>
        <p:spPr>
          <a:xfrm>
            <a:off x="83057" y="4926329"/>
            <a:ext cx="9006840" cy="1106805"/>
          </a:xfrm>
          <a:custGeom>
            <a:avLst/>
            <a:gdLst/>
            <a:ahLst/>
            <a:cxnLst/>
            <a:rect l="l" t="t" r="r" b="b"/>
            <a:pathLst>
              <a:path w="9006840" h="1106804">
                <a:moveTo>
                  <a:pt x="9006840" y="1106424"/>
                </a:moveTo>
                <a:lnTo>
                  <a:pt x="0" y="1106424"/>
                </a:lnTo>
                <a:lnTo>
                  <a:pt x="0" y="0"/>
                </a:lnTo>
                <a:lnTo>
                  <a:pt x="9006840" y="0"/>
                </a:lnTo>
                <a:lnTo>
                  <a:pt x="9006840" y="1106424"/>
                </a:lnTo>
                <a:close/>
              </a:path>
            </a:pathLst>
          </a:custGeom>
          <a:ln w="32004">
            <a:solidFill>
              <a:srgbClr val="EF7A08"/>
            </a:solidFill>
          </a:ln>
        </p:spPr>
        <p:txBody>
          <a:bodyPr wrap="square" lIns="0" tIns="0" rIns="0" bIns="0" rtlCol="0"/>
          <a:lstStyle/>
          <a:p>
            <a:endParaRPr/>
          </a:p>
        </p:txBody>
      </p:sp>
      <p:sp>
        <p:nvSpPr>
          <p:cNvPr id="14" name="Slide Number Placeholder 13">
            <a:extLst>
              <a:ext uri="{FF2B5EF4-FFF2-40B4-BE49-F238E27FC236}">
                <a16:creationId xmlns:a16="http://schemas.microsoft.com/office/drawing/2014/main" id="{78E322FA-2BF9-442D-A76A-EE740D90F815}"/>
              </a:ext>
            </a:extLst>
          </p:cNvPr>
          <p:cNvSpPr>
            <a:spLocks noGrp="1"/>
          </p:cNvSpPr>
          <p:nvPr>
            <p:ph type="sldNum" sz="quarter" idx="7"/>
          </p:nvPr>
        </p:nvSpPr>
        <p:spPr/>
        <p:txBody>
          <a:bodyPr/>
          <a:lstStyle/>
          <a:p>
            <a:fld id="{B6F15528-21DE-4FAA-801E-634DDDAF4B2B}"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42059" y="2886455"/>
            <a:ext cx="6707123" cy="21823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371600" y="2971800"/>
            <a:ext cx="6455396" cy="2016718"/>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a:t>
            </a:r>
            <a:r>
              <a:rPr spc="-10" dirty="0"/>
              <a:t>Log</a:t>
            </a:r>
            <a:r>
              <a:rPr spc="10" dirty="0"/>
              <a:t> </a:t>
            </a:r>
            <a:r>
              <a:rPr spc="-5" dirty="0"/>
              <a:t>File</a:t>
            </a:r>
          </a:p>
        </p:txBody>
      </p:sp>
      <p:sp>
        <p:nvSpPr>
          <p:cNvPr id="9" name="object 9"/>
          <p:cNvSpPr/>
          <p:nvPr/>
        </p:nvSpPr>
        <p:spPr>
          <a:xfrm>
            <a:off x="1372361" y="4181094"/>
            <a:ext cx="4114800" cy="276225"/>
          </a:xfrm>
          <a:custGeom>
            <a:avLst/>
            <a:gdLst/>
            <a:ahLst/>
            <a:cxnLst/>
            <a:rect l="l" t="t" r="r" b="b"/>
            <a:pathLst>
              <a:path w="4114800" h="276225">
                <a:moveTo>
                  <a:pt x="4114800" y="275843"/>
                </a:moveTo>
                <a:lnTo>
                  <a:pt x="0" y="275843"/>
                </a:lnTo>
                <a:lnTo>
                  <a:pt x="0" y="0"/>
                </a:lnTo>
                <a:lnTo>
                  <a:pt x="4114800" y="0"/>
                </a:lnTo>
                <a:lnTo>
                  <a:pt x="4114800" y="275843"/>
                </a:lnTo>
                <a:close/>
              </a:path>
            </a:pathLst>
          </a:custGeom>
          <a:ln w="32004">
            <a:solidFill>
              <a:srgbClr val="EF7A08"/>
            </a:solidFill>
          </a:ln>
        </p:spPr>
        <p:txBody>
          <a:bodyPr wrap="square" lIns="0" tIns="0" rIns="0" bIns="0" rtlCol="0"/>
          <a:lstStyle/>
          <a:p>
            <a:endParaRPr/>
          </a:p>
        </p:txBody>
      </p:sp>
      <p:sp>
        <p:nvSpPr>
          <p:cNvPr id="10" name="object 10"/>
          <p:cNvSpPr/>
          <p:nvPr/>
        </p:nvSpPr>
        <p:spPr>
          <a:xfrm>
            <a:off x="2090927" y="5181600"/>
            <a:ext cx="5114543" cy="79857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209800" y="5257800"/>
            <a:ext cx="4876800" cy="646430"/>
          </a:xfrm>
          <a:custGeom>
            <a:avLst/>
            <a:gdLst/>
            <a:ahLst/>
            <a:cxnLst/>
            <a:rect l="l" t="t" r="r" b="b"/>
            <a:pathLst>
              <a:path w="4876800" h="646429">
                <a:moveTo>
                  <a:pt x="0" y="0"/>
                </a:moveTo>
                <a:lnTo>
                  <a:pt x="4876800" y="0"/>
                </a:lnTo>
                <a:lnTo>
                  <a:pt x="4876800" y="646176"/>
                </a:lnTo>
                <a:lnTo>
                  <a:pt x="0" y="646176"/>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2209800" y="5257800"/>
            <a:ext cx="4876800" cy="646430"/>
          </a:xfrm>
          <a:prstGeom prst="rect">
            <a:avLst/>
          </a:prstGeom>
          <a:ln w="9144">
            <a:solidFill>
              <a:srgbClr val="EF7A08"/>
            </a:solidFill>
          </a:ln>
        </p:spPr>
        <p:txBody>
          <a:bodyPr vert="horz" wrap="square" lIns="0" tIns="34925" rIns="0" bIns="0" rtlCol="0">
            <a:spAutoFit/>
          </a:bodyPr>
          <a:lstStyle/>
          <a:p>
            <a:pPr marL="864235" marR="617220" indent="-242570">
              <a:lnSpc>
                <a:spcPct val="100000"/>
              </a:lnSpc>
              <a:spcBef>
                <a:spcPts val="275"/>
              </a:spcBef>
            </a:pPr>
            <a:r>
              <a:rPr sz="1800" dirty="0">
                <a:latin typeface="Arial"/>
                <a:cs typeface="Arial"/>
              </a:rPr>
              <a:t>The </a:t>
            </a:r>
            <a:r>
              <a:rPr sz="1800" spc="-5" dirty="0">
                <a:latin typeface="Arial"/>
                <a:cs typeface="Arial"/>
              </a:rPr>
              <a:t>Batch </a:t>
            </a:r>
            <a:r>
              <a:rPr sz="1800" spc="-70" dirty="0">
                <a:latin typeface="Arial"/>
                <a:cs typeface="Arial"/>
              </a:rPr>
              <a:t>Tag </a:t>
            </a:r>
            <a:r>
              <a:rPr sz="1800" spc="-5" dirty="0">
                <a:latin typeface="Arial"/>
                <a:cs typeface="Arial"/>
              </a:rPr>
              <a:t>may </a:t>
            </a:r>
            <a:r>
              <a:rPr sz="1800" spc="-10" dirty="0">
                <a:latin typeface="Arial"/>
                <a:cs typeface="Arial"/>
              </a:rPr>
              <a:t>be helpful </a:t>
            </a:r>
            <a:r>
              <a:rPr sz="1800" spc="-20" dirty="0">
                <a:latin typeface="Arial"/>
                <a:cs typeface="Arial"/>
              </a:rPr>
              <a:t>when  </a:t>
            </a:r>
            <a:r>
              <a:rPr sz="1800" spc="-5" dirty="0">
                <a:latin typeface="Arial"/>
                <a:cs typeface="Arial"/>
              </a:rPr>
              <a:t>communicating </a:t>
            </a:r>
            <a:r>
              <a:rPr sz="1800" spc="-10" dirty="0">
                <a:latin typeface="Arial"/>
                <a:cs typeface="Arial"/>
              </a:rPr>
              <a:t>support</a:t>
            </a:r>
            <a:r>
              <a:rPr sz="1800" spc="-15" dirty="0">
                <a:latin typeface="Arial"/>
                <a:cs typeface="Arial"/>
              </a:rPr>
              <a:t> </a:t>
            </a:r>
            <a:r>
              <a:rPr sz="1800" spc="-5" dirty="0">
                <a:latin typeface="Arial"/>
                <a:cs typeface="Arial"/>
              </a:rPr>
              <a:t>issues.</a:t>
            </a:r>
            <a:endParaRPr sz="1800">
              <a:latin typeface="Arial"/>
              <a:cs typeface="Arial"/>
            </a:endParaRPr>
          </a:p>
        </p:txBody>
      </p:sp>
      <p:sp>
        <p:nvSpPr>
          <p:cNvPr id="13" name="object 13"/>
          <p:cNvSpPr/>
          <p:nvPr/>
        </p:nvSpPr>
        <p:spPr>
          <a:xfrm>
            <a:off x="30480" y="1754136"/>
            <a:ext cx="9113519" cy="106373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84404" y="1828800"/>
            <a:ext cx="8810153" cy="915487"/>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7849361" y="2148077"/>
            <a:ext cx="502920" cy="367665"/>
          </a:xfrm>
          <a:custGeom>
            <a:avLst/>
            <a:gdLst/>
            <a:ahLst/>
            <a:cxnLst/>
            <a:rect l="l" t="t" r="r" b="b"/>
            <a:pathLst>
              <a:path w="502920" h="367664">
                <a:moveTo>
                  <a:pt x="502920" y="367284"/>
                </a:moveTo>
                <a:lnTo>
                  <a:pt x="0" y="367284"/>
                </a:lnTo>
                <a:lnTo>
                  <a:pt x="0" y="0"/>
                </a:lnTo>
                <a:lnTo>
                  <a:pt x="502920" y="0"/>
                </a:lnTo>
                <a:lnTo>
                  <a:pt x="502920" y="367284"/>
                </a:lnTo>
                <a:close/>
              </a:path>
            </a:pathLst>
          </a:custGeom>
          <a:ln w="32004">
            <a:solidFill>
              <a:srgbClr val="EF7A08"/>
            </a:solidFill>
          </a:ln>
        </p:spPr>
        <p:txBody>
          <a:bodyPr wrap="square" lIns="0" tIns="0" rIns="0" bIns="0" rtlCol="0"/>
          <a:lstStyle/>
          <a:p>
            <a:endParaRPr/>
          </a:p>
        </p:txBody>
      </p:sp>
      <p:sp>
        <p:nvSpPr>
          <p:cNvPr id="17" name="Slide Number Placeholder 16">
            <a:extLst>
              <a:ext uri="{FF2B5EF4-FFF2-40B4-BE49-F238E27FC236}">
                <a16:creationId xmlns:a16="http://schemas.microsoft.com/office/drawing/2014/main" id="{A6B0F9CE-56E3-4A85-89D8-DFCE6F808F66}"/>
              </a:ext>
            </a:extLst>
          </p:cNvPr>
          <p:cNvSpPr>
            <a:spLocks noGrp="1"/>
          </p:cNvSpPr>
          <p:nvPr>
            <p:ph type="sldNum" sz="quarter" idx="7"/>
          </p:nvPr>
        </p:nvSpPr>
        <p:spPr/>
        <p:txBody>
          <a:bodyPr/>
          <a:lstStyle/>
          <a:p>
            <a:fld id="{B6F15528-21DE-4FAA-801E-634DDDAF4B2B}"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z="2900" dirty="0"/>
              <a:t>Overview of Data Loading</a:t>
            </a:r>
            <a:r>
              <a:rPr sz="2900" spc="-145" dirty="0"/>
              <a:t> </a:t>
            </a:r>
            <a:r>
              <a:rPr sz="2900" dirty="0"/>
              <a:t>Process</a:t>
            </a:r>
            <a:endParaRPr sz="2900"/>
          </a:p>
        </p:txBody>
      </p:sp>
      <p:sp>
        <p:nvSpPr>
          <p:cNvPr id="6" name="object 6"/>
          <p:cNvSpPr txBox="1"/>
          <p:nvPr/>
        </p:nvSpPr>
        <p:spPr>
          <a:xfrm>
            <a:off x="207390" y="1298945"/>
            <a:ext cx="117475" cy="209550"/>
          </a:xfrm>
          <a:prstGeom prst="rect">
            <a:avLst/>
          </a:prstGeom>
        </p:spPr>
        <p:txBody>
          <a:bodyPr vert="horz" wrap="square" lIns="0" tIns="0" rIns="0" bIns="0" rtlCol="0">
            <a:spAutoFit/>
          </a:bodyPr>
          <a:lstStyle/>
          <a:p>
            <a:pPr marL="12700">
              <a:lnSpc>
                <a:spcPct val="100000"/>
              </a:lnSpc>
            </a:pPr>
            <a:r>
              <a:rPr sz="1300" b="1" spc="-5" dirty="0">
                <a:solidFill>
                  <a:srgbClr val="FFFFFF"/>
                </a:solidFill>
                <a:latin typeface="Arial"/>
                <a:cs typeface="Arial"/>
              </a:rPr>
              <a:t>6</a:t>
            </a:r>
            <a:endParaRPr sz="1300">
              <a:latin typeface="Arial"/>
              <a:cs typeface="Arial"/>
            </a:endParaRPr>
          </a:p>
        </p:txBody>
      </p:sp>
      <p:sp>
        <p:nvSpPr>
          <p:cNvPr id="7" name="object 7"/>
          <p:cNvSpPr/>
          <p:nvPr/>
        </p:nvSpPr>
        <p:spPr>
          <a:xfrm>
            <a:off x="121920" y="3678937"/>
            <a:ext cx="1089660" cy="2851785"/>
          </a:xfrm>
          <a:custGeom>
            <a:avLst/>
            <a:gdLst/>
            <a:ahLst/>
            <a:cxnLst/>
            <a:rect l="l" t="t" r="r" b="b"/>
            <a:pathLst>
              <a:path w="1089660" h="2851784">
                <a:moveTo>
                  <a:pt x="908050" y="0"/>
                </a:moveTo>
                <a:lnTo>
                  <a:pt x="181610" y="0"/>
                </a:lnTo>
                <a:lnTo>
                  <a:pt x="133329" y="6486"/>
                </a:lnTo>
                <a:lnTo>
                  <a:pt x="89946" y="24794"/>
                </a:lnTo>
                <a:lnTo>
                  <a:pt x="53190" y="53190"/>
                </a:lnTo>
                <a:lnTo>
                  <a:pt x="24794" y="89946"/>
                </a:lnTo>
                <a:lnTo>
                  <a:pt x="6486" y="133329"/>
                </a:lnTo>
                <a:lnTo>
                  <a:pt x="0" y="181610"/>
                </a:lnTo>
                <a:lnTo>
                  <a:pt x="0" y="2669794"/>
                </a:lnTo>
                <a:lnTo>
                  <a:pt x="6486" y="2718070"/>
                </a:lnTo>
                <a:lnTo>
                  <a:pt x="24794" y="2761452"/>
                </a:lnTo>
                <a:lnTo>
                  <a:pt x="53190" y="2798208"/>
                </a:lnTo>
                <a:lnTo>
                  <a:pt x="89946" y="2826607"/>
                </a:lnTo>
                <a:lnTo>
                  <a:pt x="133329" y="2844916"/>
                </a:lnTo>
                <a:lnTo>
                  <a:pt x="181610" y="2851404"/>
                </a:lnTo>
                <a:lnTo>
                  <a:pt x="908050" y="2851404"/>
                </a:lnTo>
                <a:lnTo>
                  <a:pt x="956330" y="2844916"/>
                </a:lnTo>
                <a:lnTo>
                  <a:pt x="999713" y="2826607"/>
                </a:lnTo>
                <a:lnTo>
                  <a:pt x="1036469" y="2798208"/>
                </a:lnTo>
                <a:lnTo>
                  <a:pt x="1064865" y="2761452"/>
                </a:lnTo>
                <a:lnTo>
                  <a:pt x="1083173" y="2718070"/>
                </a:lnTo>
                <a:lnTo>
                  <a:pt x="1089660" y="2669794"/>
                </a:lnTo>
                <a:lnTo>
                  <a:pt x="1089660" y="181610"/>
                </a:lnTo>
                <a:lnTo>
                  <a:pt x="1083173" y="133329"/>
                </a:lnTo>
                <a:lnTo>
                  <a:pt x="1064865" y="89946"/>
                </a:lnTo>
                <a:lnTo>
                  <a:pt x="1036469" y="53190"/>
                </a:lnTo>
                <a:lnTo>
                  <a:pt x="999713" y="24794"/>
                </a:lnTo>
                <a:lnTo>
                  <a:pt x="956330" y="6486"/>
                </a:lnTo>
                <a:lnTo>
                  <a:pt x="908050" y="0"/>
                </a:lnTo>
                <a:close/>
              </a:path>
            </a:pathLst>
          </a:custGeom>
          <a:solidFill>
            <a:srgbClr val="C9E9DB"/>
          </a:solidFill>
        </p:spPr>
        <p:txBody>
          <a:bodyPr wrap="square" lIns="0" tIns="0" rIns="0" bIns="0" rtlCol="0"/>
          <a:lstStyle/>
          <a:p>
            <a:endParaRPr/>
          </a:p>
        </p:txBody>
      </p:sp>
      <p:sp>
        <p:nvSpPr>
          <p:cNvPr id="8" name="object 8"/>
          <p:cNvSpPr txBox="1"/>
          <p:nvPr/>
        </p:nvSpPr>
        <p:spPr>
          <a:xfrm>
            <a:off x="253875" y="3765753"/>
            <a:ext cx="814069" cy="1045210"/>
          </a:xfrm>
          <a:prstGeom prst="rect">
            <a:avLst/>
          </a:prstGeom>
        </p:spPr>
        <p:txBody>
          <a:bodyPr vert="horz" wrap="square" lIns="0" tIns="0" rIns="0" bIns="0" rtlCol="0">
            <a:spAutoFit/>
          </a:bodyPr>
          <a:lstStyle/>
          <a:p>
            <a:pPr marL="126364" marR="104775" indent="-113664">
              <a:lnSpc>
                <a:spcPct val="106000"/>
              </a:lnSpc>
              <a:buChar char="•"/>
              <a:tabLst>
                <a:tab pos="127000" algn="l"/>
              </a:tabLst>
            </a:pPr>
            <a:r>
              <a:rPr sz="800" spc="-5" dirty="0">
                <a:latin typeface="Arial"/>
                <a:cs typeface="Arial"/>
              </a:rPr>
              <a:t>Interchange  extracts are  created</a:t>
            </a:r>
            <a:r>
              <a:rPr sz="800" spc="-35" dirty="0">
                <a:latin typeface="Arial"/>
                <a:cs typeface="Arial"/>
              </a:rPr>
              <a:t> </a:t>
            </a:r>
            <a:r>
              <a:rPr sz="800" spc="-5" dirty="0">
                <a:latin typeface="Arial"/>
                <a:cs typeface="Arial"/>
              </a:rPr>
              <a:t>from  </a:t>
            </a:r>
            <a:r>
              <a:rPr sz="800" dirty="0">
                <a:latin typeface="Arial"/>
                <a:cs typeface="Arial"/>
              </a:rPr>
              <a:t>source  systems in  </a:t>
            </a:r>
            <a:r>
              <a:rPr sz="800" spc="-10" dirty="0">
                <a:latin typeface="Arial"/>
                <a:cs typeface="Arial"/>
              </a:rPr>
              <a:t>XML</a:t>
            </a:r>
            <a:r>
              <a:rPr sz="800" spc="-75" dirty="0">
                <a:latin typeface="Arial"/>
                <a:cs typeface="Arial"/>
              </a:rPr>
              <a:t> </a:t>
            </a:r>
            <a:r>
              <a:rPr sz="800" dirty="0">
                <a:latin typeface="Arial"/>
                <a:cs typeface="Arial"/>
              </a:rPr>
              <a:t>format</a:t>
            </a:r>
            <a:endParaRPr sz="800">
              <a:latin typeface="Arial"/>
              <a:cs typeface="Arial"/>
            </a:endParaRPr>
          </a:p>
          <a:p>
            <a:pPr marL="126364" marR="5080" indent="-113664">
              <a:lnSpc>
                <a:spcPts val="1019"/>
              </a:lnSpc>
              <a:spcBef>
                <a:spcPts val="30"/>
              </a:spcBef>
              <a:buChar char="•"/>
              <a:tabLst>
                <a:tab pos="127000" algn="l"/>
              </a:tabLst>
            </a:pPr>
            <a:r>
              <a:rPr sz="800" spc="-5" dirty="0">
                <a:latin typeface="Arial"/>
                <a:cs typeface="Arial"/>
              </a:rPr>
              <a:t>Must align</a:t>
            </a:r>
            <a:r>
              <a:rPr sz="800" spc="-35" dirty="0">
                <a:latin typeface="Arial"/>
                <a:cs typeface="Arial"/>
              </a:rPr>
              <a:t> </a:t>
            </a:r>
            <a:r>
              <a:rPr sz="800" spc="-5" dirty="0">
                <a:latin typeface="Arial"/>
                <a:cs typeface="Arial"/>
              </a:rPr>
              <a:t>with  </a:t>
            </a:r>
            <a:r>
              <a:rPr sz="800" dirty="0">
                <a:latin typeface="Arial"/>
                <a:cs typeface="Arial"/>
              </a:rPr>
              <a:t>TEDS</a:t>
            </a:r>
            <a:endParaRPr sz="800">
              <a:latin typeface="Arial"/>
              <a:cs typeface="Arial"/>
            </a:endParaRPr>
          </a:p>
        </p:txBody>
      </p:sp>
      <p:sp>
        <p:nvSpPr>
          <p:cNvPr id="9" name="object 9"/>
          <p:cNvSpPr/>
          <p:nvPr/>
        </p:nvSpPr>
        <p:spPr>
          <a:xfrm>
            <a:off x="1242060" y="3678939"/>
            <a:ext cx="1148080" cy="2853055"/>
          </a:xfrm>
          <a:custGeom>
            <a:avLst/>
            <a:gdLst/>
            <a:ahLst/>
            <a:cxnLst/>
            <a:rect l="l" t="t" r="r" b="b"/>
            <a:pathLst>
              <a:path w="1148080" h="2853054">
                <a:moveTo>
                  <a:pt x="956310" y="0"/>
                </a:moveTo>
                <a:lnTo>
                  <a:pt x="191262" y="0"/>
                </a:lnTo>
                <a:lnTo>
                  <a:pt x="147409" y="5050"/>
                </a:lnTo>
                <a:lnTo>
                  <a:pt x="107152" y="19438"/>
                </a:lnTo>
                <a:lnTo>
                  <a:pt x="71639" y="42015"/>
                </a:lnTo>
                <a:lnTo>
                  <a:pt x="42019" y="71634"/>
                </a:lnTo>
                <a:lnTo>
                  <a:pt x="19440" y="107146"/>
                </a:lnTo>
                <a:lnTo>
                  <a:pt x="5051" y="147405"/>
                </a:lnTo>
                <a:lnTo>
                  <a:pt x="0" y="191262"/>
                </a:lnTo>
                <a:lnTo>
                  <a:pt x="0" y="2661653"/>
                </a:lnTo>
                <a:lnTo>
                  <a:pt x="5051" y="2705510"/>
                </a:lnTo>
                <a:lnTo>
                  <a:pt x="19440" y="2745771"/>
                </a:lnTo>
                <a:lnTo>
                  <a:pt x="42019" y="2781286"/>
                </a:lnTo>
                <a:lnTo>
                  <a:pt x="71639" y="2810907"/>
                </a:lnTo>
                <a:lnTo>
                  <a:pt x="107152" y="2833486"/>
                </a:lnTo>
                <a:lnTo>
                  <a:pt x="147409" y="2847876"/>
                </a:lnTo>
                <a:lnTo>
                  <a:pt x="191262" y="2852928"/>
                </a:lnTo>
                <a:lnTo>
                  <a:pt x="956310" y="2852928"/>
                </a:lnTo>
                <a:lnTo>
                  <a:pt x="1000162" y="2847876"/>
                </a:lnTo>
                <a:lnTo>
                  <a:pt x="1040419" y="2833486"/>
                </a:lnTo>
                <a:lnTo>
                  <a:pt x="1075932" y="2810907"/>
                </a:lnTo>
                <a:lnTo>
                  <a:pt x="1105552" y="2781286"/>
                </a:lnTo>
                <a:lnTo>
                  <a:pt x="1128131" y="2745771"/>
                </a:lnTo>
                <a:lnTo>
                  <a:pt x="1142520" y="2705510"/>
                </a:lnTo>
                <a:lnTo>
                  <a:pt x="1147572" y="2661653"/>
                </a:lnTo>
                <a:lnTo>
                  <a:pt x="1147572" y="191262"/>
                </a:lnTo>
                <a:lnTo>
                  <a:pt x="1142520" y="147405"/>
                </a:lnTo>
                <a:lnTo>
                  <a:pt x="1128131" y="107146"/>
                </a:lnTo>
                <a:lnTo>
                  <a:pt x="1105552" y="71634"/>
                </a:lnTo>
                <a:lnTo>
                  <a:pt x="1075932" y="42015"/>
                </a:lnTo>
                <a:lnTo>
                  <a:pt x="1040419" y="19438"/>
                </a:lnTo>
                <a:lnTo>
                  <a:pt x="1000162" y="5050"/>
                </a:lnTo>
                <a:lnTo>
                  <a:pt x="956310" y="0"/>
                </a:lnTo>
                <a:close/>
              </a:path>
            </a:pathLst>
          </a:custGeom>
          <a:solidFill>
            <a:srgbClr val="C9E9DB"/>
          </a:solidFill>
        </p:spPr>
        <p:txBody>
          <a:bodyPr wrap="square" lIns="0" tIns="0" rIns="0" bIns="0" rtlCol="0"/>
          <a:lstStyle/>
          <a:p>
            <a:endParaRPr/>
          </a:p>
        </p:txBody>
      </p:sp>
      <p:sp>
        <p:nvSpPr>
          <p:cNvPr id="10" name="object 10"/>
          <p:cNvSpPr txBox="1"/>
          <p:nvPr/>
        </p:nvSpPr>
        <p:spPr>
          <a:xfrm>
            <a:off x="1377143" y="3768909"/>
            <a:ext cx="852805" cy="1820545"/>
          </a:xfrm>
          <a:prstGeom prst="rect">
            <a:avLst/>
          </a:prstGeom>
        </p:spPr>
        <p:txBody>
          <a:bodyPr vert="horz" wrap="square" lIns="0" tIns="0" rIns="0" bIns="0" rtlCol="0">
            <a:spAutoFit/>
          </a:bodyPr>
          <a:lstStyle/>
          <a:p>
            <a:pPr marL="127000" marR="154940" indent="-114300">
              <a:lnSpc>
                <a:spcPct val="105700"/>
              </a:lnSpc>
              <a:buChar char="•"/>
              <a:tabLst>
                <a:tab pos="127000" algn="l"/>
              </a:tabLst>
            </a:pPr>
            <a:r>
              <a:rPr sz="800" spc="-5" dirty="0">
                <a:latin typeface="Arial"/>
                <a:cs typeface="Arial"/>
              </a:rPr>
              <a:t>Do</a:t>
            </a:r>
            <a:r>
              <a:rPr sz="800" spc="-20" dirty="0">
                <a:latin typeface="Arial"/>
                <a:cs typeface="Arial"/>
              </a:rPr>
              <a:t>w</a:t>
            </a:r>
            <a:r>
              <a:rPr sz="800" spc="-5" dirty="0">
                <a:latin typeface="Arial"/>
                <a:cs typeface="Arial"/>
              </a:rPr>
              <a:t>n</a:t>
            </a:r>
            <a:r>
              <a:rPr sz="800" dirty="0">
                <a:latin typeface="Arial"/>
                <a:cs typeface="Arial"/>
              </a:rPr>
              <a:t>l</a:t>
            </a:r>
            <a:r>
              <a:rPr sz="800" spc="-5" dirty="0">
                <a:latin typeface="Arial"/>
                <a:cs typeface="Arial"/>
              </a:rPr>
              <a:t>oaded  from </a:t>
            </a:r>
            <a:r>
              <a:rPr sz="800" dirty="0">
                <a:latin typeface="Arial"/>
                <a:cs typeface="Arial"/>
              </a:rPr>
              <a:t>TSDS  </a:t>
            </a:r>
            <a:r>
              <a:rPr sz="800" spc="-5" dirty="0">
                <a:latin typeface="Arial"/>
                <a:cs typeface="Arial"/>
              </a:rPr>
              <a:t>Portal</a:t>
            </a:r>
            <a:endParaRPr sz="800">
              <a:latin typeface="Arial"/>
              <a:cs typeface="Arial"/>
            </a:endParaRPr>
          </a:p>
          <a:p>
            <a:pPr marL="127000" marR="43815" indent="-114300">
              <a:lnSpc>
                <a:spcPct val="106000"/>
              </a:lnSpc>
              <a:buChar char="•"/>
              <a:tabLst>
                <a:tab pos="127000" algn="l"/>
              </a:tabLst>
            </a:pPr>
            <a:r>
              <a:rPr sz="800" dirty="0">
                <a:latin typeface="Arial"/>
                <a:cs typeface="Arial"/>
              </a:rPr>
              <a:t>Used </a:t>
            </a:r>
            <a:r>
              <a:rPr sz="800" spc="-5" dirty="0">
                <a:latin typeface="Arial"/>
                <a:cs typeface="Arial"/>
              </a:rPr>
              <a:t>by </a:t>
            </a:r>
            <a:r>
              <a:rPr sz="800" dirty="0">
                <a:latin typeface="Arial"/>
                <a:cs typeface="Arial"/>
              </a:rPr>
              <a:t>LEAs  &amp; ESCs to  </a:t>
            </a:r>
            <a:r>
              <a:rPr sz="800" spc="-5" dirty="0">
                <a:latin typeface="Arial"/>
                <a:cs typeface="Arial"/>
              </a:rPr>
              <a:t>validate </a:t>
            </a:r>
            <a:r>
              <a:rPr sz="800" spc="-10" dirty="0">
                <a:latin typeface="Arial"/>
                <a:cs typeface="Arial"/>
              </a:rPr>
              <a:t>XML  </a:t>
            </a:r>
            <a:r>
              <a:rPr sz="800" spc="-5" dirty="0">
                <a:latin typeface="Arial"/>
                <a:cs typeface="Arial"/>
              </a:rPr>
              <a:t>interchanges  prior </a:t>
            </a:r>
            <a:r>
              <a:rPr sz="800" dirty="0">
                <a:latin typeface="Arial"/>
                <a:cs typeface="Arial"/>
              </a:rPr>
              <a:t>to</a:t>
            </a:r>
            <a:r>
              <a:rPr sz="800" spc="-55" dirty="0">
                <a:latin typeface="Arial"/>
                <a:cs typeface="Arial"/>
              </a:rPr>
              <a:t> </a:t>
            </a:r>
            <a:r>
              <a:rPr sz="800" spc="-5" dirty="0">
                <a:latin typeface="Arial"/>
                <a:cs typeface="Arial"/>
              </a:rPr>
              <a:t>loading</a:t>
            </a:r>
            <a:endParaRPr sz="800">
              <a:latin typeface="Arial"/>
              <a:cs typeface="Arial"/>
            </a:endParaRPr>
          </a:p>
          <a:p>
            <a:pPr marL="127000" marR="5080" indent="-114300">
              <a:lnSpc>
                <a:spcPct val="106000"/>
              </a:lnSpc>
              <a:buChar char="•"/>
              <a:tabLst>
                <a:tab pos="127000" algn="l"/>
              </a:tabLst>
            </a:pPr>
            <a:r>
              <a:rPr sz="800" spc="-5" dirty="0">
                <a:latin typeface="Arial"/>
                <a:cs typeface="Arial"/>
              </a:rPr>
              <a:t>Errors </a:t>
            </a:r>
            <a:r>
              <a:rPr sz="800" dirty="0">
                <a:latin typeface="Arial"/>
                <a:cs typeface="Arial"/>
              </a:rPr>
              <a:t>in  </a:t>
            </a:r>
            <a:r>
              <a:rPr sz="800" spc="-5" dirty="0">
                <a:latin typeface="Arial"/>
                <a:cs typeface="Arial"/>
              </a:rPr>
              <a:t>interchanges  </a:t>
            </a:r>
            <a:r>
              <a:rPr sz="800" dirty="0">
                <a:latin typeface="Arial"/>
                <a:cs typeface="Arial"/>
              </a:rPr>
              <a:t>must </a:t>
            </a:r>
            <a:r>
              <a:rPr sz="800" spc="-5" dirty="0">
                <a:latin typeface="Arial"/>
                <a:cs typeface="Arial"/>
              </a:rPr>
              <a:t>be  </a:t>
            </a:r>
            <a:r>
              <a:rPr sz="800" dirty="0">
                <a:latin typeface="Arial"/>
                <a:cs typeface="Arial"/>
              </a:rPr>
              <a:t>corrected in  source</a:t>
            </a:r>
            <a:r>
              <a:rPr sz="800" spc="-65" dirty="0">
                <a:latin typeface="Arial"/>
                <a:cs typeface="Arial"/>
              </a:rPr>
              <a:t> </a:t>
            </a:r>
            <a:r>
              <a:rPr sz="800" dirty="0">
                <a:latin typeface="Arial"/>
                <a:cs typeface="Arial"/>
              </a:rPr>
              <a:t>systems  &amp;</a:t>
            </a:r>
            <a:r>
              <a:rPr sz="800" spc="-65" dirty="0">
                <a:latin typeface="Arial"/>
                <a:cs typeface="Arial"/>
              </a:rPr>
              <a:t> </a:t>
            </a:r>
            <a:r>
              <a:rPr sz="800" spc="-5" dirty="0">
                <a:latin typeface="Arial"/>
                <a:cs typeface="Arial"/>
              </a:rPr>
              <a:t>revalidated</a:t>
            </a:r>
            <a:endParaRPr sz="800">
              <a:latin typeface="Arial"/>
              <a:cs typeface="Arial"/>
            </a:endParaRPr>
          </a:p>
        </p:txBody>
      </p:sp>
      <p:sp>
        <p:nvSpPr>
          <p:cNvPr id="11" name="object 11"/>
          <p:cNvSpPr/>
          <p:nvPr/>
        </p:nvSpPr>
        <p:spPr>
          <a:xfrm>
            <a:off x="28955" y="1627635"/>
            <a:ext cx="9115425" cy="1976755"/>
          </a:xfrm>
          <a:custGeom>
            <a:avLst/>
            <a:gdLst/>
            <a:ahLst/>
            <a:cxnLst/>
            <a:rect l="l" t="t" r="r" b="b"/>
            <a:pathLst>
              <a:path w="9115425" h="1976754">
                <a:moveTo>
                  <a:pt x="8808466" y="0"/>
                </a:moveTo>
                <a:lnTo>
                  <a:pt x="329438" y="0"/>
                </a:lnTo>
                <a:lnTo>
                  <a:pt x="280756" y="3572"/>
                </a:lnTo>
                <a:lnTo>
                  <a:pt x="234293" y="13948"/>
                </a:lnTo>
                <a:lnTo>
                  <a:pt x="190556" y="30619"/>
                </a:lnTo>
                <a:lnTo>
                  <a:pt x="150057" y="53075"/>
                </a:lnTo>
                <a:lnTo>
                  <a:pt x="113303" y="80806"/>
                </a:lnTo>
                <a:lnTo>
                  <a:pt x="80806" y="113303"/>
                </a:lnTo>
                <a:lnTo>
                  <a:pt x="53075" y="150057"/>
                </a:lnTo>
                <a:lnTo>
                  <a:pt x="30619" y="190556"/>
                </a:lnTo>
                <a:lnTo>
                  <a:pt x="13948" y="234293"/>
                </a:lnTo>
                <a:lnTo>
                  <a:pt x="3572" y="280756"/>
                </a:lnTo>
                <a:lnTo>
                  <a:pt x="0" y="329438"/>
                </a:lnTo>
                <a:lnTo>
                  <a:pt x="0" y="1647177"/>
                </a:lnTo>
                <a:lnTo>
                  <a:pt x="3572" y="1695861"/>
                </a:lnTo>
                <a:lnTo>
                  <a:pt x="13948" y="1742327"/>
                </a:lnTo>
                <a:lnTo>
                  <a:pt x="30619" y="1786066"/>
                </a:lnTo>
                <a:lnTo>
                  <a:pt x="53075" y="1826567"/>
                </a:lnTo>
                <a:lnTo>
                  <a:pt x="80806" y="1863322"/>
                </a:lnTo>
                <a:lnTo>
                  <a:pt x="113303" y="1895820"/>
                </a:lnTo>
                <a:lnTo>
                  <a:pt x="150057" y="1923552"/>
                </a:lnTo>
                <a:lnTo>
                  <a:pt x="190556" y="1946008"/>
                </a:lnTo>
                <a:lnTo>
                  <a:pt x="234293" y="1962679"/>
                </a:lnTo>
                <a:lnTo>
                  <a:pt x="280756" y="1973055"/>
                </a:lnTo>
                <a:lnTo>
                  <a:pt x="329438" y="1976627"/>
                </a:lnTo>
                <a:lnTo>
                  <a:pt x="8808466" y="1976627"/>
                </a:lnTo>
                <a:lnTo>
                  <a:pt x="8857147" y="1973055"/>
                </a:lnTo>
                <a:lnTo>
                  <a:pt x="8903610" y="1962679"/>
                </a:lnTo>
                <a:lnTo>
                  <a:pt x="8947347" y="1946008"/>
                </a:lnTo>
                <a:lnTo>
                  <a:pt x="8987846" y="1923552"/>
                </a:lnTo>
                <a:lnTo>
                  <a:pt x="9024600" y="1895820"/>
                </a:lnTo>
                <a:lnTo>
                  <a:pt x="9057097" y="1863322"/>
                </a:lnTo>
                <a:lnTo>
                  <a:pt x="9084828" y="1826567"/>
                </a:lnTo>
                <a:lnTo>
                  <a:pt x="9107284" y="1786066"/>
                </a:lnTo>
                <a:lnTo>
                  <a:pt x="9115044" y="1765708"/>
                </a:lnTo>
                <a:lnTo>
                  <a:pt x="9115044" y="210913"/>
                </a:lnTo>
                <a:lnTo>
                  <a:pt x="9084828" y="150057"/>
                </a:lnTo>
                <a:lnTo>
                  <a:pt x="9057097" y="113303"/>
                </a:lnTo>
                <a:lnTo>
                  <a:pt x="9024600" y="80806"/>
                </a:lnTo>
                <a:lnTo>
                  <a:pt x="8987846" y="53075"/>
                </a:lnTo>
                <a:lnTo>
                  <a:pt x="8947347" y="30619"/>
                </a:lnTo>
                <a:lnTo>
                  <a:pt x="8903610" y="13948"/>
                </a:lnTo>
                <a:lnTo>
                  <a:pt x="8857147" y="3572"/>
                </a:lnTo>
                <a:lnTo>
                  <a:pt x="8808466" y="0"/>
                </a:lnTo>
                <a:close/>
              </a:path>
            </a:pathLst>
          </a:custGeom>
          <a:solidFill>
            <a:srgbClr val="0082C8"/>
          </a:solidFill>
        </p:spPr>
        <p:txBody>
          <a:bodyPr wrap="square" lIns="0" tIns="0" rIns="0" bIns="0" rtlCol="0"/>
          <a:lstStyle/>
          <a:p>
            <a:endParaRPr/>
          </a:p>
        </p:txBody>
      </p:sp>
      <p:sp>
        <p:nvSpPr>
          <p:cNvPr id="12" name="object 12"/>
          <p:cNvSpPr txBox="1"/>
          <p:nvPr/>
        </p:nvSpPr>
        <p:spPr>
          <a:xfrm>
            <a:off x="266755" y="3237104"/>
            <a:ext cx="743585" cy="316230"/>
          </a:xfrm>
          <a:prstGeom prst="rect">
            <a:avLst/>
          </a:prstGeom>
        </p:spPr>
        <p:txBody>
          <a:bodyPr vert="horz" wrap="square" lIns="0" tIns="0" rIns="0" bIns="0" rtlCol="0">
            <a:spAutoFit/>
          </a:bodyPr>
          <a:lstStyle/>
          <a:p>
            <a:pPr marL="111125" marR="5080" indent="-99060">
              <a:lnSpc>
                <a:spcPct val="100000"/>
              </a:lnSpc>
            </a:pPr>
            <a:r>
              <a:rPr sz="1000" b="1" spc="-5" dirty="0">
                <a:solidFill>
                  <a:srgbClr val="FFFFFF"/>
                </a:solidFill>
                <a:latin typeface="Arial"/>
                <a:cs typeface="Arial"/>
              </a:rPr>
              <a:t>LEA</a:t>
            </a:r>
            <a:r>
              <a:rPr sz="1000" b="1" spc="-80" dirty="0">
                <a:solidFill>
                  <a:srgbClr val="FFFFFF"/>
                </a:solidFill>
                <a:latin typeface="Arial"/>
                <a:cs typeface="Arial"/>
              </a:rPr>
              <a:t> </a:t>
            </a:r>
            <a:r>
              <a:rPr sz="1000" b="1" spc="-5" dirty="0">
                <a:solidFill>
                  <a:srgbClr val="FFFFFF"/>
                </a:solidFill>
                <a:latin typeface="Arial"/>
                <a:cs typeface="Arial"/>
              </a:rPr>
              <a:t>Source  </a:t>
            </a:r>
            <a:r>
              <a:rPr sz="1000" b="1" spc="-10" dirty="0">
                <a:solidFill>
                  <a:srgbClr val="FFFFFF"/>
                </a:solidFill>
                <a:latin typeface="Arial"/>
                <a:cs typeface="Arial"/>
              </a:rPr>
              <a:t>Systems</a:t>
            </a:r>
            <a:endParaRPr sz="1000">
              <a:latin typeface="Arial"/>
              <a:cs typeface="Arial"/>
            </a:endParaRPr>
          </a:p>
        </p:txBody>
      </p:sp>
      <p:sp>
        <p:nvSpPr>
          <p:cNvPr id="13" name="object 13"/>
          <p:cNvSpPr txBox="1"/>
          <p:nvPr/>
        </p:nvSpPr>
        <p:spPr>
          <a:xfrm>
            <a:off x="1375711" y="3138894"/>
            <a:ext cx="935355" cy="468630"/>
          </a:xfrm>
          <a:prstGeom prst="rect">
            <a:avLst/>
          </a:prstGeom>
        </p:spPr>
        <p:txBody>
          <a:bodyPr vert="horz" wrap="square" lIns="0" tIns="0" rIns="0" bIns="0" rtlCol="0">
            <a:spAutoFit/>
          </a:bodyPr>
          <a:lstStyle/>
          <a:p>
            <a:pPr marL="12700" marR="5080" indent="127635">
              <a:lnSpc>
                <a:spcPct val="150000"/>
              </a:lnSpc>
            </a:pPr>
            <a:r>
              <a:rPr sz="1000" b="1" spc="-5" dirty="0">
                <a:solidFill>
                  <a:srgbClr val="FFFFFF"/>
                </a:solidFill>
                <a:latin typeface="Arial"/>
                <a:cs typeface="Arial"/>
              </a:rPr>
              <a:t>Client Side  Validation</a:t>
            </a:r>
            <a:r>
              <a:rPr sz="1000" b="1" spc="-95" dirty="0">
                <a:solidFill>
                  <a:srgbClr val="FFFFFF"/>
                </a:solidFill>
                <a:latin typeface="Arial"/>
                <a:cs typeface="Arial"/>
              </a:rPr>
              <a:t> </a:t>
            </a:r>
            <a:r>
              <a:rPr sz="1000" b="1" dirty="0">
                <a:solidFill>
                  <a:srgbClr val="FFFFFF"/>
                </a:solidFill>
                <a:latin typeface="Arial"/>
                <a:cs typeface="Arial"/>
              </a:rPr>
              <a:t>Tool</a:t>
            </a:r>
            <a:endParaRPr sz="1000">
              <a:latin typeface="Arial"/>
              <a:cs typeface="Arial"/>
            </a:endParaRPr>
          </a:p>
        </p:txBody>
      </p:sp>
      <p:sp>
        <p:nvSpPr>
          <p:cNvPr id="14" name="object 14"/>
          <p:cNvSpPr/>
          <p:nvPr/>
        </p:nvSpPr>
        <p:spPr>
          <a:xfrm>
            <a:off x="2424683" y="3653033"/>
            <a:ext cx="1416050" cy="2877820"/>
          </a:xfrm>
          <a:custGeom>
            <a:avLst/>
            <a:gdLst/>
            <a:ahLst/>
            <a:cxnLst/>
            <a:rect l="l" t="t" r="r" b="b"/>
            <a:pathLst>
              <a:path w="1416050" h="2877820">
                <a:moveTo>
                  <a:pt x="1179830" y="0"/>
                </a:moveTo>
                <a:lnTo>
                  <a:pt x="235965" y="0"/>
                </a:lnTo>
                <a:lnTo>
                  <a:pt x="188412" y="4793"/>
                </a:lnTo>
                <a:lnTo>
                  <a:pt x="144119" y="18542"/>
                </a:lnTo>
                <a:lnTo>
                  <a:pt x="104037" y="40297"/>
                </a:lnTo>
                <a:lnTo>
                  <a:pt x="69114" y="69110"/>
                </a:lnTo>
                <a:lnTo>
                  <a:pt x="40300" y="104032"/>
                </a:lnTo>
                <a:lnTo>
                  <a:pt x="18544" y="144114"/>
                </a:lnTo>
                <a:lnTo>
                  <a:pt x="4794" y="188408"/>
                </a:lnTo>
                <a:lnTo>
                  <a:pt x="0" y="235966"/>
                </a:lnTo>
                <a:lnTo>
                  <a:pt x="0" y="2641333"/>
                </a:lnTo>
                <a:lnTo>
                  <a:pt x="4794" y="2688891"/>
                </a:lnTo>
                <a:lnTo>
                  <a:pt x="18544" y="2733186"/>
                </a:lnTo>
                <a:lnTo>
                  <a:pt x="40300" y="2773271"/>
                </a:lnTo>
                <a:lnTo>
                  <a:pt x="69114" y="2808195"/>
                </a:lnTo>
                <a:lnTo>
                  <a:pt x="104037" y="2837010"/>
                </a:lnTo>
                <a:lnTo>
                  <a:pt x="144119" y="2858767"/>
                </a:lnTo>
                <a:lnTo>
                  <a:pt x="188412" y="2872517"/>
                </a:lnTo>
                <a:lnTo>
                  <a:pt x="235965" y="2877312"/>
                </a:lnTo>
                <a:lnTo>
                  <a:pt x="1179830" y="2877312"/>
                </a:lnTo>
                <a:lnTo>
                  <a:pt x="1227383" y="2872517"/>
                </a:lnTo>
                <a:lnTo>
                  <a:pt x="1271676" y="2858767"/>
                </a:lnTo>
                <a:lnTo>
                  <a:pt x="1311758" y="2837010"/>
                </a:lnTo>
                <a:lnTo>
                  <a:pt x="1346681" y="2808195"/>
                </a:lnTo>
                <a:lnTo>
                  <a:pt x="1375495" y="2773271"/>
                </a:lnTo>
                <a:lnTo>
                  <a:pt x="1397251" y="2733186"/>
                </a:lnTo>
                <a:lnTo>
                  <a:pt x="1411001" y="2688891"/>
                </a:lnTo>
                <a:lnTo>
                  <a:pt x="1415796" y="2641333"/>
                </a:lnTo>
                <a:lnTo>
                  <a:pt x="1415796" y="235966"/>
                </a:lnTo>
                <a:lnTo>
                  <a:pt x="1411001" y="188408"/>
                </a:lnTo>
                <a:lnTo>
                  <a:pt x="1397251" y="144114"/>
                </a:lnTo>
                <a:lnTo>
                  <a:pt x="1375495" y="104032"/>
                </a:lnTo>
                <a:lnTo>
                  <a:pt x="1346681" y="69110"/>
                </a:lnTo>
                <a:lnTo>
                  <a:pt x="1311758" y="40297"/>
                </a:lnTo>
                <a:lnTo>
                  <a:pt x="1271676" y="18542"/>
                </a:lnTo>
                <a:lnTo>
                  <a:pt x="1227383" y="4793"/>
                </a:lnTo>
                <a:lnTo>
                  <a:pt x="1179830" y="0"/>
                </a:lnTo>
                <a:close/>
              </a:path>
            </a:pathLst>
          </a:custGeom>
          <a:solidFill>
            <a:srgbClr val="C9E9DB"/>
          </a:solidFill>
        </p:spPr>
        <p:txBody>
          <a:bodyPr wrap="square" lIns="0" tIns="0" rIns="0" bIns="0" rtlCol="0"/>
          <a:lstStyle/>
          <a:p>
            <a:endParaRPr/>
          </a:p>
        </p:txBody>
      </p:sp>
      <p:sp>
        <p:nvSpPr>
          <p:cNvPr id="15" name="object 15"/>
          <p:cNvSpPr txBox="1"/>
          <p:nvPr/>
        </p:nvSpPr>
        <p:spPr>
          <a:xfrm>
            <a:off x="2572975" y="3757894"/>
            <a:ext cx="1091565" cy="2595880"/>
          </a:xfrm>
          <a:prstGeom prst="rect">
            <a:avLst/>
          </a:prstGeom>
        </p:spPr>
        <p:txBody>
          <a:bodyPr vert="horz" wrap="square" lIns="0" tIns="0" rIns="0" bIns="0" rtlCol="0">
            <a:spAutoFit/>
          </a:bodyPr>
          <a:lstStyle/>
          <a:p>
            <a:pPr marL="126364" marR="80645" indent="-113664">
              <a:lnSpc>
                <a:spcPct val="105000"/>
              </a:lnSpc>
              <a:buChar char="•"/>
              <a:tabLst>
                <a:tab pos="127000" algn="l"/>
              </a:tabLst>
            </a:pPr>
            <a:r>
              <a:rPr sz="800" dirty="0">
                <a:latin typeface="Arial"/>
                <a:cs typeface="Arial"/>
              </a:rPr>
              <a:t>A secure FTP file  </a:t>
            </a:r>
            <a:r>
              <a:rPr sz="800" spc="-5" dirty="0">
                <a:latin typeface="Arial"/>
                <a:cs typeface="Arial"/>
              </a:rPr>
              <a:t>transfer </a:t>
            </a:r>
            <a:r>
              <a:rPr sz="800" dirty="0">
                <a:latin typeface="Arial"/>
                <a:cs typeface="Arial"/>
              </a:rPr>
              <a:t>client</a:t>
            </a:r>
            <a:r>
              <a:rPr sz="800" spc="-55" dirty="0">
                <a:latin typeface="Arial"/>
                <a:cs typeface="Arial"/>
              </a:rPr>
              <a:t> </a:t>
            </a:r>
            <a:r>
              <a:rPr sz="800" dirty="0">
                <a:latin typeface="Arial"/>
                <a:cs typeface="Arial"/>
              </a:rPr>
              <a:t>utility</a:t>
            </a:r>
            <a:endParaRPr sz="800">
              <a:latin typeface="Arial"/>
              <a:cs typeface="Arial"/>
            </a:endParaRPr>
          </a:p>
          <a:p>
            <a:pPr marL="126364" marR="5080" indent="-113664">
              <a:lnSpc>
                <a:spcPct val="106300"/>
              </a:lnSpc>
              <a:buChar char="•"/>
              <a:tabLst>
                <a:tab pos="127000" algn="l"/>
              </a:tabLst>
            </a:pPr>
            <a:r>
              <a:rPr sz="800" spc="-5" dirty="0">
                <a:latin typeface="Arial"/>
                <a:cs typeface="Arial"/>
              </a:rPr>
              <a:t>Downloaded from  </a:t>
            </a:r>
            <a:r>
              <a:rPr sz="800" dirty="0">
                <a:latin typeface="Arial"/>
                <a:cs typeface="Arial"/>
              </a:rPr>
              <a:t>TSDS </a:t>
            </a:r>
            <a:r>
              <a:rPr sz="800" spc="-5" dirty="0">
                <a:latin typeface="Arial"/>
                <a:cs typeface="Arial"/>
              </a:rPr>
              <a:t>Portal </a:t>
            </a:r>
            <a:r>
              <a:rPr sz="800" dirty="0">
                <a:latin typeface="Arial"/>
                <a:cs typeface="Arial"/>
              </a:rPr>
              <a:t>&amp;  installed </a:t>
            </a:r>
            <a:r>
              <a:rPr sz="800" spc="-5" dirty="0">
                <a:latin typeface="Arial"/>
                <a:cs typeface="Arial"/>
              </a:rPr>
              <a:t>at</a:t>
            </a:r>
            <a:r>
              <a:rPr sz="800" spc="-70" dirty="0">
                <a:latin typeface="Arial"/>
                <a:cs typeface="Arial"/>
              </a:rPr>
              <a:t> </a:t>
            </a:r>
            <a:r>
              <a:rPr sz="800" dirty="0">
                <a:latin typeface="Arial"/>
                <a:cs typeface="Arial"/>
              </a:rPr>
              <a:t>LEA/ESC</a:t>
            </a:r>
            <a:endParaRPr sz="800">
              <a:latin typeface="Arial"/>
              <a:cs typeface="Arial"/>
            </a:endParaRPr>
          </a:p>
          <a:p>
            <a:pPr marL="126364" marR="313055" indent="-113664">
              <a:lnSpc>
                <a:spcPct val="105900"/>
              </a:lnSpc>
              <a:buChar char="•"/>
              <a:tabLst>
                <a:tab pos="127000" algn="l"/>
              </a:tabLst>
            </a:pPr>
            <a:r>
              <a:rPr sz="800" dirty="0">
                <a:latin typeface="Arial"/>
                <a:cs typeface="Arial"/>
              </a:rPr>
              <a:t>Facilitates On  Demand &amp;  </a:t>
            </a:r>
            <a:r>
              <a:rPr sz="800" spc="-5" dirty="0">
                <a:latin typeface="Arial"/>
                <a:cs typeface="Arial"/>
              </a:rPr>
              <a:t>Scheduled</a:t>
            </a:r>
            <a:r>
              <a:rPr sz="800" spc="-35" dirty="0">
                <a:latin typeface="Arial"/>
                <a:cs typeface="Arial"/>
              </a:rPr>
              <a:t> </a:t>
            </a:r>
            <a:r>
              <a:rPr sz="800" dirty="0">
                <a:latin typeface="Arial"/>
                <a:cs typeface="Arial"/>
              </a:rPr>
              <a:t>file  </a:t>
            </a:r>
            <a:r>
              <a:rPr sz="800" spc="-5" dirty="0">
                <a:latin typeface="Arial"/>
                <a:cs typeface="Arial"/>
              </a:rPr>
              <a:t>transfers</a:t>
            </a:r>
            <a:endParaRPr sz="800">
              <a:latin typeface="Arial"/>
              <a:cs typeface="Arial"/>
            </a:endParaRPr>
          </a:p>
          <a:p>
            <a:pPr marL="126364" marR="104139" indent="-113664">
              <a:lnSpc>
                <a:spcPct val="106300"/>
              </a:lnSpc>
              <a:buChar char="•"/>
              <a:tabLst>
                <a:tab pos="127000" algn="l"/>
              </a:tabLst>
            </a:pPr>
            <a:r>
              <a:rPr sz="800" spc="-5" dirty="0">
                <a:latin typeface="Arial"/>
                <a:cs typeface="Arial"/>
              </a:rPr>
              <a:t>Sends </a:t>
            </a:r>
            <a:r>
              <a:rPr sz="800" spc="-10" dirty="0">
                <a:latin typeface="Arial"/>
                <a:cs typeface="Arial"/>
              </a:rPr>
              <a:t>XML </a:t>
            </a:r>
            <a:r>
              <a:rPr sz="800" dirty="0">
                <a:latin typeface="Arial"/>
                <a:cs typeface="Arial"/>
              </a:rPr>
              <a:t>files to  </a:t>
            </a:r>
            <a:r>
              <a:rPr sz="800" spc="-5" dirty="0">
                <a:latin typeface="Arial"/>
                <a:cs typeface="Arial"/>
              </a:rPr>
              <a:t>eDM</a:t>
            </a:r>
            <a:endParaRPr sz="800">
              <a:latin typeface="Arial"/>
              <a:cs typeface="Arial"/>
            </a:endParaRPr>
          </a:p>
          <a:p>
            <a:pPr marL="126364" marR="32384" indent="-113664">
              <a:lnSpc>
                <a:spcPts val="1019"/>
              </a:lnSpc>
              <a:spcBef>
                <a:spcPts val="30"/>
              </a:spcBef>
              <a:buChar char="•"/>
              <a:tabLst>
                <a:tab pos="127000" algn="l"/>
              </a:tabLst>
            </a:pPr>
            <a:r>
              <a:rPr sz="800" dirty="0">
                <a:latin typeface="Arial"/>
                <a:cs typeface="Arial"/>
              </a:rPr>
              <a:t>Uses </a:t>
            </a:r>
            <a:r>
              <a:rPr sz="800" spc="-5" dirty="0">
                <a:latin typeface="Arial"/>
                <a:cs typeface="Arial"/>
              </a:rPr>
              <a:t>Service  </a:t>
            </a:r>
            <a:r>
              <a:rPr sz="800" dirty="0">
                <a:latin typeface="Arial"/>
                <a:cs typeface="Arial"/>
              </a:rPr>
              <a:t>Account </a:t>
            </a:r>
            <a:r>
              <a:rPr sz="800" spc="-5" dirty="0">
                <a:latin typeface="Arial"/>
                <a:cs typeface="Arial"/>
              </a:rPr>
              <a:t>credentials  for login </a:t>
            </a:r>
            <a:r>
              <a:rPr sz="800" dirty="0">
                <a:latin typeface="Arial"/>
                <a:cs typeface="Arial"/>
              </a:rPr>
              <a:t>&amp;</a:t>
            </a:r>
            <a:r>
              <a:rPr sz="800" spc="-20" dirty="0">
                <a:latin typeface="Arial"/>
                <a:cs typeface="Arial"/>
              </a:rPr>
              <a:t> </a:t>
            </a:r>
            <a:r>
              <a:rPr sz="800" spc="-5" dirty="0">
                <a:latin typeface="Arial"/>
                <a:cs typeface="Arial"/>
              </a:rPr>
              <a:t>password</a:t>
            </a:r>
            <a:endParaRPr sz="800">
              <a:latin typeface="Arial"/>
              <a:cs typeface="Arial"/>
            </a:endParaRPr>
          </a:p>
          <a:p>
            <a:pPr marL="126364" marR="71755" indent="-113664">
              <a:lnSpc>
                <a:spcPts val="1019"/>
              </a:lnSpc>
              <a:buChar char="•"/>
              <a:tabLst>
                <a:tab pos="127000" algn="l"/>
              </a:tabLst>
            </a:pPr>
            <a:r>
              <a:rPr sz="800" dirty="0">
                <a:latin typeface="Arial"/>
                <a:cs typeface="Arial"/>
              </a:rPr>
              <a:t>User selects files</a:t>
            </a:r>
            <a:r>
              <a:rPr sz="800" spc="-100" dirty="0">
                <a:latin typeface="Arial"/>
                <a:cs typeface="Arial"/>
              </a:rPr>
              <a:t> </a:t>
            </a:r>
            <a:r>
              <a:rPr sz="800" dirty="0">
                <a:latin typeface="Arial"/>
                <a:cs typeface="Arial"/>
              </a:rPr>
              <a:t>to  </a:t>
            </a:r>
            <a:r>
              <a:rPr sz="800" spc="-5" dirty="0">
                <a:latin typeface="Arial"/>
                <a:cs typeface="Arial"/>
              </a:rPr>
              <a:t>be</a:t>
            </a:r>
            <a:r>
              <a:rPr sz="800" spc="-45" dirty="0">
                <a:latin typeface="Arial"/>
                <a:cs typeface="Arial"/>
              </a:rPr>
              <a:t> </a:t>
            </a:r>
            <a:r>
              <a:rPr sz="800" spc="-5" dirty="0">
                <a:latin typeface="Arial"/>
                <a:cs typeface="Arial"/>
              </a:rPr>
              <a:t>transferred</a:t>
            </a:r>
            <a:endParaRPr sz="800">
              <a:latin typeface="Arial"/>
              <a:cs typeface="Arial"/>
            </a:endParaRPr>
          </a:p>
          <a:p>
            <a:pPr marL="126364" indent="-113664">
              <a:lnSpc>
                <a:spcPct val="100000"/>
              </a:lnSpc>
              <a:spcBef>
                <a:spcPts val="5"/>
              </a:spcBef>
              <a:buChar char="•"/>
              <a:tabLst>
                <a:tab pos="127000" algn="l"/>
              </a:tabLst>
            </a:pPr>
            <a:r>
              <a:rPr sz="800" dirty="0">
                <a:latin typeface="Arial"/>
                <a:cs typeface="Arial"/>
              </a:rPr>
              <a:t>File name</a:t>
            </a:r>
            <a:r>
              <a:rPr sz="800" spc="-105" dirty="0">
                <a:latin typeface="Arial"/>
                <a:cs typeface="Arial"/>
              </a:rPr>
              <a:t> </a:t>
            </a:r>
            <a:r>
              <a:rPr sz="800" dirty="0">
                <a:latin typeface="Arial"/>
                <a:cs typeface="Arial"/>
              </a:rPr>
              <a:t>is</a:t>
            </a:r>
            <a:endParaRPr sz="800">
              <a:latin typeface="Arial"/>
              <a:cs typeface="Arial"/>
            </a:endParaRPr>
          </a:p>
          <a:p>
            <a:pPr marL="126364">
              <a:lnSpc>
                <a:spcPct val="100000"/>
              </a:lnSpc>
              <a:spcBef>
                <a:spcPts val="60"/>
              </a:spcBef>
            </a:pPr>
            <a:r>
              <a:rPr sz="800" spc="-5" dirty="0">
                <a:latin typeface="Arial"/>
                <a:cs typeface="Arial"/>
              </a:rPr>
              <a:t>validated</a:t>
            </a:r>
            <a:endParaRPr sz="800">
              <a:latin typeface="Arial"/>
              <a:cs typeface="Arial"/>
            </a:endParaRPr>
          </a:p>
          <a:p>
            <a:pPr marL="126364" marR="309245" indent="-113664">
              <a:lnSpc>
                <a:spcPct val="106300"/>
              </a:lnSpc>
              <a:buChar char="•"/>
              <a:tabLst>
                <a:tab pos="127000" algn="l"/>
              </a:tabLst>
            </a:pPr>
            <a:r>
              <a:rPr sz="800" dirty="0">
                <a:latin typeface="Arial"/>
                <a:cs typeface="Arial"/>
              </a:rPr>
              <a:t>User can </a:t>
            </a:r>
            <a:r>
              <a:rPr sz="800" spc="-5" dirty="0">
                <a:latin typeface="Arial"/>
                <a:cs typeface="Arial"/>
              </a:rPr>
              <a:t>view  transfer</a:t>
            </a:r>
            <a:r>
              <a:rPr sz="800" spc="-65" dirty="0">
                <a:latin typeface="Arial"/>
                <a:cs typeface="Arial"/>
              </a:rPr>
              <a:t> </a:t>
            </a:r>
            <a:r>
              <a:rPr sz="800" dirty="0">
                <a:latin typeface="Arial"/>
                <a:cs typeface="Arial"/>
              </a:rPr>
              <a:t>status</a:t>
            </a:r>
            <a:endParaRPr sz="800">
              <a:latin typeface="Arial"/>
              <a:cs typeface="Arial"/>
            </a:endParaRPr>
          </a:p>
        </p:txBody>
      </p:sp>
      <p:sp>
        <p:nvSpPr>
          <p:cNvPr id="16" name="object 16"/>
          <p:cNvSpPr txBox="1"/>
          <p:nvPr/>
        </p:nvSpPr>
        <p:spPr>
          <a:xfrm>
            <a:off x="2702586" y="3094927"/>
            <a:ext cx="842644" cy="468630"/>
          </a:xfrm>
          <a:prstGeom prst="rect">
            <a:avLst/>
          </a:prstGeom>
        </p:spPr>
        <p:txBody>
          <a:bodyPr vert="horz" wrap="square" lIns="0" tIns="0" rIns="0" bIns="0" rtlCol="0">
            <a:spAutoFit/>
          </a:bodyPr>
          <a:lstStyle/>
          <a:p>
            <a:pPr marL="53340" marR="5080" indent="-41275">
              <a:lnSpc>
                <a:spcPct val="150000"/>
              </a:lnSpc>
            </a:pPr>
            <a:r>
              <a:rPr sz="1000" b="1" spc="-5" dirty="0">
                <a:solidFill>
                  <a:srgbClr val="FFFFFF"/>
                </a:solidFill>
                <a:latin typeface="Arial"/>
                <a:cs typeface="Arial"/>
              </a:rPr>
              <a:t>Data</a:t>
            </a:r>
            <a:r>
              <a:rPr sz="1000" b="1" spc="-75" dirty="0">
                <a:solidFill>
                  <a:srgbClr val="FFFFFF"/>
                </a:solidFill>
                <a:latin typeface="Arial"/>
                <a:cs typeface="Arial"/>
              </a:rPr>
              <a:t> </a:t>
            </a:r>
            <a:r>
              <a:rPr sz="1000" b="1" spc="-5" dirty="0">
                <a:solidFill>
                  <a:srgbClr val="FFFFFF"/>
                </a:solidFill>
                <a:latin typeface="Arial"/>
                <a:cs typeface="Arial"/>
              </a:rPr>
              <a:t>Transfer  Utility</a:t>
            </a:r>
            <a:r>
              <a:rPr sz="1000" b="1" spc="-95" dirty="0">
                <a:solidFill>
                  <a:srgbClr val="FFFFFF"/>
                </a:solidFill>
                <a:latin typeface="Arial"/>
                <a:cs typeface="Arial"/>
              </a:rPr>
              <a:t> </a:t>
            </a:r>
            <a:r>
              <a:rPr sz="1000" b="1" dirty="0">
                <a:solidFill>
                  <a:srgbClr val="FFFFFF"/>
                </a:solidFill>
                <a:latin typeface="Arial"/>
                <a:cs typeface="Arial"/>
              </a:rPr>
              <a:t>(DTU)</a:t>
            </a:r>
            <a:endParaRPr sz="1000">
              <a:latin typeface="Arial"/>
              <a:cs typeface="Arial"/>
            </a:endParaRPr>
          </a:p>
        </p:txBody>
      </p:sp>
      <p:sp>
        <p:nvSpPr>
          <p:cNvPr id="17" name="object 17"/>
          <p:cNvSpPr/>
          <p:nvPr/>
        </p:nvSpPr>
        <p:spPr>
          <a:xfrm>
            <a:off x="3886200" y="3645411"/>
            <a:ext cx="1466215" cy="2853055"/>
          </a:xfrm>
          <a:custGeom>
            <a:avLst/>
            <a:gdLst/>
            <a:ahLst/>
            <a:cxnLst/>
            <a:rect l="l" t="t" r="r" b="b"/>
            <a:pathLst>
              <a:path w="1466214" h="2853054">
                <a:moveTo>
                  <a:pt x="1221740" y="0"/>
                </a:moveTo>
                <a:lnTo>
                  <a:pt x="244347" y="0"/>
                </a:lnTo>
                <a:lnTo>
                  <a:pt x="195103" y="4964"/>
                </a:lnTo>
                <a:lnTo>
                  <a:pt x="149236" y="19202"/>
                </a:lnTo>
                <a:lnTo>
                  <a:pt x="107730" y="41730"/>
                </a:lnTo>
                <a:lnTo>
                  <a:pt x="71567" y="71567"/>
                </a:lnTo>
                <a:lnTo>
                  <a:pt x="41730" y="107730"/>
                </a:lnTo>
                <a:lnTo>
                  <a:pt x="19202" y="149236"/>
                </a:lnTo>
                <a:lnTo>
                  <a:pt x="4964" y="195103"/>
                </a:lnTo>
                <a:lnTo>
                  <a:pt x="0" y="244348"/>
                </a:lnTo>
                <a:lnTo>
                  <a:pt x="0" y="2608567"/>
                </a:lnTo>
                <a:lnTo>
                  <a:pt x="4964" y="2657812"/>
                </a:lnTo>
                <a:lnTo>
                  <a:pt x="19202" y="2703680"/>
                </a:lnTo>
                <a:lnTo>
                  <a:pt x="41730" y="2745188"/>
                </a:lnTo>
                <a:lnTo>
                  <a:pt x="71567" y="2781353"/>
                </a:lnTo>
                <a:lnTo>
                  <a:pt x="107730" y="2811193"/>
                </a:lnTo>
                <a:lnTo>
                  <a:pt x="149236" y="2833724"/>
                </a:lnTo>
                <a:lnTo>
                  <a:pt x="195103" y="2847963"/>
                </a:lnTo>
                <a:lnTo>
                  <a:pt x="244347" y="2852928"/>
                </a:lnTo>
                <a:lnTo>
                  <a:pt x="1221740" y="2852928"/>
                </a:lnTo>
                <a:lnTo>
                  <a:pt x="1270984" y="2847963"/>
                </a:lnTo>
                <a:lnTo>
                  <a:pt x="1316851" y="2833724"/>
                </a:lnTo>
                <a:lnTo>
                  <a:pt x="1358357" y="2811193"/>
                </a:lnTo>
                <a:lnTo>
                  <a:pt x="1394520" y="2781353"/>
                </a:lnTo>
                <a:lnTo>
                  <a:pt x="1424357" y="2745188"/>
                </a:lnTo>
                <a:lnTo>
                  <a:pt x="1446885" y="2703680"/>
                </a:lnTo>
                <a:lnTo>
                  <a:pt x="1461123" y="2657812"/>
                </a:lnTo>
                <a:lnTo>
                  <a:pt x="1466088" y="2608567"/>
                </a:lnTo>
                <a:lnTo>
                  <a:pt x="1466088" y="244348"/>
                </a:lnTo>
                <a:lnTo>
                  <a:pt x="1461123" y="195103"/>
                </a:lnTo>
                <a:lnTo>
                  <a:pt x="1446885" y="149236"/>
                </a:lnTo>
                <a:lnTo>
                  <a:pt x="1424357" y="107730"/>
                </a:lnTo>
                <a:lnTo>
                  <a:pt x="1394520" y="71567"/>
                </a:lnTo>
                <a:lnTo>
                  <a:pt x="1358357" y="41730"/>
                </a:lnTo>
                <a:lnTo>
                  <a:pt x="1316851" y="19202"/>
                </a:lnTo>
                <a:lnTo>
                  <a:pt x="1270984" y="4964"/>
                </a:lnTo>
                <a:lnTo>
                  <a:pt x="1221740" y="0"/>
                </a:lnTo>
                <a:close/>
              </a:path>
            </a:pathLst>
          </a:custGeom>
          <a:solidFill>
            <a:srgbClr val="C9E9DB"/>
          </a:solidFill>
        </p:spPr>
        <p:txBody>
          <a:bodyPr wrap="square" lIns="0" tIns="0" rIns="0" bIns="0" rtlCol="0"/>
          <a:lstStyle/>
          <a:p>
            <a:endParaRPr/>
          </a:p>
        </p:txBody>
      </p:sp>
      <p:sp>
        <p:nvSpPr>
          <p:cNvPr id="18" name="object 18"/>
          <p:cNvSpPr txBox="1"/>
          <p:nvPr/>
        </p:nvSpPr>
        <p:spPr>
          <a:xfrm>
            <a:off x="4036508" y="3752020"/>
            <a:ext cx="1156335" cy="2724785"/>
          </a:xfrm>
          <a:prstGeom prst="rect">
            <a:avLst/>
          </a:prstGeom>
        </p:spPr>
        <p:txBody>
          <a:bodyPr vert="horz" wrap="square" lIns="0" tIns="0" rIns="0" bIns="0" rtlCol="0">
            <a:spAutoFit/>
          </a:bodyPr>
          <a:lstStyle/>
          <a:p>
            <a:pPr marL="126364" marR="13970" indent="-113664">
              <a:lnSpc>
                <a:spcPct val="105900"/>
              </a:lnSpc>
              <a:buChar char="•"/>
              <a:tabLst>
                <a:tab pos="127000" algn="l"/>
              </a:tabLst>
            </a:pPr>
            <a:r>
              <a:rPr sz="800" dirty="0">
                <a:latin typeface="Arial"/>
                <a:cs typeface="Arial"/>
              </a:rPr>
              <a:t>Automatically picks</a:t>
            </a:r>
            <a:r>
              <a:rPr sz="800" spc="-110" dirty="0">
                <a:latin typeface="Arial"/>
                <a:cs typeface="Arial"/>
              </a:rPr>
              <a:t> </a:t>
            </a:r>
            <a:r>
              <a:rPr sz="800" spc="-5" dirty="0">
                <a:latin typeface="Arial"/>
                <a:cs typeface="Arial"/>
              </a:rPr>
              <a:t>up  </a:t>
            </a:r>
            <a:r>
              <a:rPr sz="800" dirty="0">
                <a:latin typeface="Arial"/>
                <a:cs typeface="Arial"/>
              </a:rPr>
              <a:t>files </a:t>
            </a:r>
            <a:r>
              <a:rPr sz="800" spc="-5" dirty="0">
                <a:latin typeface="Arial"/>
                <a:cs typeface="Arial"/>
              </a:rPr>
              <a:t>that have been  transferred by the  </a:t>
            </a:r>
            <a:r>
              <a:rPr sz="800" dirty="0">
                <a:latin typeface="Arial"/>
                <a:cs typeface="Arial"/>
              </a:rPr>
              <a:t>DTU</a:t>
            </a:r>
            <a:endParaRPr sz="800">
              <a:latin typeface="Arial"/>
              <a:cs typeface="Arial"/>
            </a:endParaRPr>
          </a:p>
          <a:p>
            <a:pPr marL="126364" marR="5080" indent="-113664">
              <a:lnSpc>
                <a:spcPct val="105700"/>
              </a:lnSpc>
              <a:spcBef>
                <a:spcPts val="5"/>
              </a:spcBef>
              <a:buChar char="•"/>
              <a:tabLst>
                <a:tab pos="127000" algn="l"/>
              </a:tabLst>
            </a:pPr>
            <a:r>
              <a:rPr sz="800" spc="-5" dirty="0">
                <a:latin typeface="Arial"/>
                <a:cs typeface="Arial"/>
              </a:rPr>
              <a:t>Runs </a:t>
            </a:r>
            <a:r>
              <a:rPr sz="800" dirty="0">
                <a:latin typeface="Arial"/>
                <a:cs typeface="Arial"/>
              </a:rPr>
              <a:t>files </a:t>
            </a:r>
            <a:r>
              <a:rPr sz="800" spc="-5" dirty="0">
                <a:latin typeface="Arial"/>
                <a:cs typeface="Arial"/>
              </a:rPr>
              <a:t>though data  validations </a:t>
            </a:r>
            <a:r>
              <a:rPr sz="800" dirty="0">
                <a:latin typeface="Arial"/>
                <a:cs typeface="Arial"/>
              </a:rPr>
              <a:t>&amp; </a:t>
            </a:r>
            <a:r>
              <a:rPr sz="800" spc="-5" dirty="0">
                <a:latin typeface="Arial"/>
                <a:cs typeface="Arial"/>
              </a:rPr>
              <a:t>updates  </a:t>
            </a:r>
            <a:r>
              <a:rPr sz="800" dirty="0">
                <a:latin typeface="Arial"/>
                <a:cs typeface="Arial"/>
              </a:rPr>
              <a:t>the</a:t>
            </a:r>
            <a:r>
              <a:rPr sz="800" spc="-90" dirty="0">
                <a:latin typeface="Arial"/>
                <a:cs typeface="Arial"/>
              </a:rPr>
              <a:t> </a:t>
            </a:r>
            <a:r>
              <a:rPr sz="800" spc="-5" dirty="0">
                <a:latin typeface="Arial"/>
                <a:cs typeface="Arial"/>
              </a:rPr>
              <a:t>ODS</a:t>
            </a:r>
            <a:endParaRPr sz="800">
              <a:latin typeface="Arial"/>
              <a:cs typeface="Arial"/>
            </a:endParaRPr>
          </a:p>
          <a:p>
            <a:pPr marL="126364" marR="67310" indent="-113664">
              <a:lnSpc>
                <a:spcPct val="106300"/>
              </a:lnSpc>
              <a:buChar char="•"/>
              <a:tabLst>
                <a:tab pos="127000" algn="l"/>
              </a:tabLst>
            </a:pPr>
            <a:r>
              <a:rPr sz="800" dirty="0">
                <a:latin typeface="Arial"/>
                <a:cs typeface="Arial"/>
              </a:rPr>
              <a:t>Users can also  manually </a:t>
            </a:r>
            <a:r>
              <a:rPr sz="800" spc="-5" dirty="0">
                <a:latin typeface="Arial"/>
                <a:cs typeface="Arial"/>
              </a:rPr>
              <a:t>upload</a:t>
            </a:r>
            <a:r>
              <a:rPr sz="800" spc="-45" dirty="0">
                <a:latin typeface="Arial"/>
                <a:cs typeface="Arial"/>
              </a:rPr>
              <a:t> </a:t>
            </a:r>
            <a:r>
              <a:rPr sz="800" spc="-5" dirty="0">
                <a:latin typeface="Arial"/>
                <a:cs typeface="Arial"/>
              </a:rPr>
              <a:t>files</a:t>
            </a:r>
            <a:endParaRPr sz="800">
              <a:latin typeface="Arial"/>
              <a:cs typeface="Arial"/>
            </a:endParaRPr>
          </a:p>
          <a:p>
            <a:pPr marL="126364" marR="24765" indent="-113664">
              <a:lnSpc>
                <a:spcPct val="105900"/>
              </a:lnSpc>
              <a:buChar char="•"/>
              <a:tabLst>
                <a:tab pos="127000" algn="l"/>
              </a:tabLst>
            </a:pPr>
            <a:r>
              <a:rPr sz="800" spc="-5" dirty="0">
                <a:latin typeface="Arial"/>
                <a:cs typeface="Arial"/>
              </a:rPr>
              <a:t>Error </a:t>
            </a:r>
            <a:r>
              <a:rPr sz="800" dirty="0">
                <a:latin typeface="Arial"/>
                <a:cs typeface="Arial"/>
              </a:rPr>
              <a:t>files </a:t>
            </a:r>
            <a:r>
              <a:rPr sz="800" spc="-5" dirty="0">
                <a:latin typeface="Arial"/>
                <a:cs typeface="Arial"/>
              </a:rPr>
              <a:t>are  generated at initial </a:t>
            </a:r>
            <a:r>
              <a:rPr sz="800" dirty="0">
                <a:latin typeface="Arial"/>
                <a:cs typeface="Arial"/>
              </a:rPr>
              <a:t>file  </a:t>
            </a:r>
            <a:r>
              <a:rPr sz="800" spc="-5" dirty="0">
                <a:latin typeface="Arial"/>
                <a:cs typeface="Arial"/>
              </a:rPr>
              <a:t>validation </a:t>
            </a:r>
            <a:r>
              <a:rPr sz="800" dirty="0">
                <a:latin typeface="Arial"/>
                <a:cs typeface="Arial"/>
              </a:rPr>
              <a:t>&amp; </a:t>
            </a:r>
            <a:r>
              <a:rPr sz="800" spc="-5" dirty="0">
                <a:latin typeface="Arial"/>
                <a:cs typeface="Arial"/>
              </a:rPr>
              <a:t>again  during </a:t>
            </a:r>
            <a:r>
              <a:rPr sz="800" dirty="0">
                <a:latin typeface="Arial"/>
                <a:cs typeface="Arial"/>
              </a:rPr>
              <a:t>ETL</a:t>
            </a:r>
            <a:r>
              <a:rPr sz="800" spc="-55" dirty="0">
                <a:latin typeface="Arial"/>
                <a:cs typeface="Arial"/>
              </a:rPr>
              <a:t> </a:t>
            </a:r>
            <a:r>
              <a:rPr sz="800" dirty="0">
                <a:latin typeface="Arial"/>
                <a:cs typeface="Arial"/>
              </a:rPr>
              <a:t>process</a:t>
            </a:r>
            <a:endParaRPr sz="800">
              <a:latin typeface="Arial"/>
              <a:cs typeface="Arial"/>
            </a:endParaRPr>
          </a:p>
          <a:p>
            <a:pPr marL="126364" marR="26034" indent="-113664">
              <a:lnSpc>
                <a:spcPct val="105900"/>
              </a:lnSpc>
              <a:buChar char="•"/>
              <a:tabLst>
                <a:tab pos="127000" algn="l"/>
              </a:tabLst>
            </a:pPr>
            <a:r>
              <a:rPr sz="800" spc="-5" dirty="0">
                <a:latin typeface="Arial"/>
                <a:cs typeface="Arial"/>
              </a:rPr>
              <a:t>Errors </a:t>
            </a:r>
            <a:r>
              <a:rPr sz="800" dirty="0">
                <a:latin typeface="Arial"/>
                <a:cs typeface="Arial"/>
              </a:rPr>
              <a:t>in </a:t>
            </a:r>
            <a:r>
              <a:rPr sz="800" spc="-5" dirty="0">
                <a:latin typeface="Arial"/>
                <a:cs typeface="Arial"/>
              </a:rPr>
              <a:t>interchanges  </a:t>
            </a:r>
            <a:r>
              <a:rPr sz="800" dirty="0">
                <a:latin typeface="Arial"/>
                <a:cs typeface="Arial"/>
              </a:rPr>
              <a:t>must </a:t>
            </a:r>
            <a:r>
              <a:rPr sz="800" spc="-5" dirty="0">
                <a:latin typeface="Arial"/>
                <a:cs typeface="Arial"/>
              </a:rPr>
              <a:t>be </a:t>
            </a:r>
            <a:r>
              <a:rPr sz="800" dirty="0">
                <a:latin typeface="Arial"/>
                <a:cs typeface="Arial"/>
              </a:rPr>
              <a:t>corrected in  source systems &amp;  </a:t>
            </a:r>
            <a:r>
              <a:rPr sz="800" spc="-5" dirty="0">
                <a:latin typeface="Arial"/>
                <a:cs typeface="Arial"/>
              </a:rPr>
              <a:t>revalidated</a:t>
            </a:r>
            <a:endParaRPr sz="800">
              <a:latin typeface="Arial"/>
              <a:cs typeface="Arial"/>
            </a:endParaRPr>
          </a:p>
          <a:p>
            <a:pPr marL="126364" marR="115570" indent="-113664">
              <a:lnSpc>
                <a:spcPct val="105900"/>
              </a:lnSpc>
              <a:buChar char="•"/>
              <a:tabLst>
                <a:tab pos="127000" algn="l"/>
              </a:tabLst>
            </a:pPr>
            <a:r>
              <a:rPr sz="800" dirty="0">
                <a:latin typeface="Arial"/>
                <a:cs typeface="Arial"/>
              </a:rPr>
              <a:t>User can </a:t>
            </a:r>
            <a:r>
              <a:rPr sz="800" spc="-5" dirty="0">
                <a:latin typeface="Arial"/>
                <a:cs typeface="Arial"/>
              </a:rPr>
              <a:t>verify that  </a:t>
            </a:r>
            <a:r>
              <a:rPr sz="800" dirty="0">
                <a:latin typeface="Arial"/>
                <a:cs typeface="Arial"/>
              </a:rPr>
              <a:t>the </a:t>
            </a:r>
            <a:r>
              <a:rPr sz="800" spc="-5" dirty="0">
                <a:latin typeface="Arial"/>
                <a:cs typeface="Arial"/>
              </a:rPr>
              <a:t>ODS has been  updated by viewing  </a:t>
            </a:r>
            <a:r>
              <a:rPr sz="800" dirty="0">
                <a:latin typeface="Arial"/>
                <a:cs typeface="Arial"/>
              </a:rPr>
              <a:t>status in the</a:t>
            </a:r>
            <a:r>
              <a:rPr sz="800" spc="-85" dirty="0">
                <a:latin typeface="Arial"/>
                <a:cs typeface="Arial"/>
              </a:rPr>
              <a:t> </a:t>
            </a:r>
            <a:r>
              <a:rPr sz="800" spc="-5" dirty="0">
                <a:latin typeface="Arial"/>
                <a:cs typeface="Arial"/>
              </a:rPr>
              <a:t>eDM</a:t>
            </a:r>
            <a:endParaRPr sz="800">
              <a:latin typeface="Arial"/>
              <a:cs typeface="Arial"/>
            </a:endParaRPr>
          </a:p>
        </p:txBody>
      </p:sp>
      <p:sp>
        <p:nvSpPr>
          <p:cNvPr id="19" name="object 19"/>
          <p:cNvSpPr txBox="1"/>
          <p:nvPr/>
        </p:nvSpPr>
        <p:spPr>
          <a:xfrm>
            <a:off x="4034153" y="3083997"/>
            <a:ext cx="1151890" cy="468630"/>
          </a:xfrm>
          <a:prstGeom prst="rect">
            <a:avLst/>
          </a:prstGeom>
        </p:spPr>
        <p:txBody>
          <a:bodyPr vert="horz" wrap="square" lIns="0" tIns="0" rIns="0" bIns="0" rtlCol="0">
            <a:spAutoFit/>
          </a:bodyPr>
          <a:lstStyle/>
          <a:p>
            <a:pPr marL="367665" marR="5080" indent="-355600">
              <a:lnSpc>
                <a:spcPct val="150000"/>
              </a:lnSpc>
            </a:pPr>
            <a:r>
              <a:rPr sz="1000" b="1" spc="-5" dirty="0">
                <a:solidFill>
                  <a:srgbClr val="FFFFFF"/>
                </a:solidFill>
                <a:latin typeface="Arial"/>
                <a:cs typeface="Arial"/>
              </a:rPr>
              <a:t>eDM (Manage</a:t>
            </a:r>
            <a:r>
              <a:rPr sz="1000" b="1" spc="-80" dirty="0">
                <a:solidFill>
                  <a:srgbClr val="FFFFFF"/>
                </a:solidFill>
                <a:latin typeface="Arial"/>
                <a:cs typeface="Arial"/>
              </a:rPr>
              <a:t> </a:t>
            </a:r>
            <a:r>
              <a:rPr sz="1000" b="1" spc="-5" dirty="0">
                <a:solidFill>
                  <a:srgbClr val="FFFFFF"/>
                </a:solidFill>
                <a:latin typeface="Arial"/>
                <a:cs typeface="Arial"/>
              </a:rPr>
              <a:t>Data  Loads)</a:t>
            </a:r>
            <a:endParaRPr sz="1000">
              <a:latin typeface="Arial"/>
              <a:cs typeface="Arial"/>
            </a:endParaRPr>
          </a:p>
        </p:txBody>
      </p:sp>
      <p:sp>
        <p:nvSpPr>
          <p:cNvPr id="20" name="object 20"/>
          <p:cNvSpPr/>
          <p:nvPr/>
        </p:nvSpPr>
        <p:spPr>
          <a:xfrm>
            <a:off x="5401055" y="3639317"/>
            <a:ext cx="1312545" cy="2853055"/>
          </a:xfrm>
          <a:custGeom>
            <a:avLst/>
            <a:gdLst/>
            <a:ahLst/>
            <a:cxnLst/>
            <a:rect l="l" t="t" r="r" b="b"/>
            <a:pathLst>
              <a:path w="1312545" h="2853054">
                <a:moveTo>
                  <a:pt x="1093470" y="0"/>
                </a:moveTo>
                <a:lnTo>
                  <a:pt x="218694" y="0"/>
                </a:lnTo>
                <a:lnTo>
                  <a:pt x="168550" y="5775"/>
                </a:lnTo>
                <a:lnTo>
                  <a:pt x="122519" y="22226"/>
                </a:lnTo>
                <a:lnTo>
                  <a:pt x="81913" y="48041"/>
                </a:lnTo>
                <a:lnTo>
                  <a:pt x="48045" y="81908"/>
                </a:lnTo>
                <a:lnTo>
                  <a:pt x="22229" y="122514"/>
                </a:lnTo>
                <a:lnTo>
                  <a:pt x="5776" y="168546"/>
                </a:lnTo>
                <a:lnTo>
                  <a:pt x="0" y="218694"/>
                </a:lnTo>
                <a:lnTo>
                  <a:pt x="0" y="2634221"/>
                </a:lnTo>
                <a:lnTo>
                  <a:pt x="5776" y="2684369"/>
                </a:lnTo>
                <a:lnTo>
                  <a:pt x="22229" y="2730403"/>
                </a:lnTo>
                <a:lnTo>
                  <a:pt x="48045" y="2771011"/>
                </a:lnTo>
                <a:lnTo>
                  <a:pt x="81913" y="2804881"/>
                </a:lnTo>
                <a:lnTo>
                  <a:pt x="122519" y="2830698"/>
                </a:lnTo>
                <a:lnTo>
                  <a:pt x="168550" y="2847151"/>
                </a:lnTo>
                <a:lnTo>
                  <a:pt x="218694" y="2852928"/>
                </a:lnTo>
                <a:lnTo>
                  <a:pt x="1093470" y="2852928"/>
                </a:lnTo>
                <a:lnTo>
                  <a:pt x="1143613" y="2847151"/>
                </a:lnTo>
                <a:lnTo>
                  <a:pt x="1189644" y="2830698"/>
                </a:lnTo>
                <a:lnTo>
                  <a:pt x="1230250" y="2804881"/>
                </a:lnTo>
                <a:lnTo>
                  <a:pt x="1264118" y="2771011"/>
                </a:lnTo>
                <a:lnTo>
                  <a:pt x="1289934" y="2730403"/>
                </a:lnTo>
                <a:lnTo>
                  <a:pt x="1306387" y="2684369"/>
                </a:lnTo>
                <a:lnTo>
                  <a:pt x="1312164" y="2634221"/>
                </a:lnTo>
                <a:lnTo>
                  <a:pt x="1312164" y="218694"/>
                </a:lnTo>
                <a:lnTo>
                  <a:pt x="1306387" y="168546"/>
                </a:lnTo>
                <a:lnTo>
                  <a:pt x="1289934" y="122514"/>
                </a:lnTo>
                <a:lnTo>
                  <a:pt x="1264118" y="81908"/>
                </a:lnTo>
                <a:lnTo>
                  <a:pt x="1230250" y="48041"/>
                </a:lnTo>
                <a:lnTo>
                  <a:pt x="1189644" y="22226"/>
                </a:lnTo>
                <a:lnTo>
                  <a:pt x="1143613" y="5775"/>
                </a:lnTo>
                <a:lnTo>
                  <a:pt x="1093470" y="0"/>
                </a:lnTo>
                <a:close/>
              </a:path>
            </a:pathLst>
          </a:custGeom>
          <a:solidFill>
            <a:srgbClr val="C9E9DB"/>
          </a:solidFill>
        </p:spPr>
        <p:txBody>
          <a:bodyPr wrap="square" lIns="0" tIns="0" rIns="0" bIns="0" rtlCol="0"/>
          <a:lstStyle/>
          <a:p>
            <a:endParaRPr/>
          </a:p>
        </p:txBody>
      </p:sp>
      <p:sp>
        <p:nvSpPr>
          <p:cNvPr id="21" name="object 21"/>
          <p:cNvSpPr txBox="1"/>
          <p:nvPr/>
        </p:nvSpPr>
        <p:spPr>
          <a:xfrm>
            <a:off x="5544146" y="3737880"/>
            <a:ext cx="1007110" cy="2338070"/>
          </a:xfrm>
          <a:prstGeom prst="rect">
            <a:avLst/>
          </a:prstGeom>
        </p:spPr>
        <p:txBody>
          <a:bodyPr vert="horz" wrap="square" lIns="0" tIns="0" rIns="0" bIns="0" rtlCol="0">
            <a:spAutoFit/>
          </a:bodyPr>
          <a:lstStyle/>
          <a:p>
            <a:pPr marL="126364" marR="19050" indent="-113664">
              <a:lnSpc>
                <a:spcPct val="106000"/>
              </a:lnSpc>
              <a:buChar char="•"/>
              <a:tabLst>
                <a:tab pos="127000" algn="l"/>
              </a:tabLst>
            </a:pPr>
            <a:r>
              <a:rPr sz="800" dirty="0">
                <a:latin typeface="Arial"/>
                <a:cs typeface="Arial"/>
              </a:rPr>
              <a:t>User </a:t>
            </a:r>
            <a:r>
              <a:rPr sz="800" spc="-5" dirty="0">
                <a:latin typeface="Arial"/>
                <a:cs typeface="Arial"/>
              </a:rPr>
              <a:t>schedules  and </a:t>
            </a:r>
            <a:r>
              <a:rPr sz="800" dirty="0">
                <a:latin typeface="Arial"/>
                <a:cs typeface="Arial"/>
              </a:rPr>
              <a:t>can monitor  the promotion </a:t>
            </a:r>
            <a:r>
              <a:rPr sz="800" spc="-5" dirty="0">
                <a:latin typeface="Arial"/>
                <a:cs typeface="Arial"/>
              </a:rPr>
              <a:t>of  data from </a:t>
            </a:r>
            <a:r>
              <a:rPr sz="800" dirty="0">
                <a:latin typeface="Arial"/>
                <a:cs typeface="Arial"/>
              </a:rPr>
              <a:t>the </a:t>
            </a:r>
            <a:r>
              <a:rPr sz="800" spc="-5" dirty="0">
                <a:latin typeface="Arial"/>
                <a:cs typeface="Arial"/>
              </a:rPr>
              <a:t>ODS  </a:t>
            </a:r>
            <a:r>
              <a:rPr sz="800" dirty="0">
                <a:latin typeface="Arial"/>
                <a:cs typeface="Arial"/>
              </a:rPr>
              <a:t>to the</a:t>
            </a:r>
            <a:r>
              <a:rPr sz="800" spc="-95" dirty="0">
                <a:latin typeface="Arial"/>
                <a:cs typeface="Arial"/>
              </a:rPr>
              <a:t> </a:t>
            </a:r>
            <a:r>
              <a:rPr sz="800" dirty="0">
                <a:latin typeface="Arial"/>
                <a:cs typeface="Arial"/>
              </a:rPr>
              <a:t>PDM</a:t>
            </a:r>
            <a:endParaRPr sz="800">
              <a:latin typeface="Arial"/>
              <a:cs typeface="Arial"/>
            </a:endParaRPr>
          </a:p>
          <a:p>
            <a:pPr marL="126364" marR="130810" indent="-113664">
              <a:lnSpc>
                <a:spcPct val="105900"/>
              </a:lnSpc>
              <a:buChar char="•"/>
              <a:tabLst>
                <a:tab pos="127000" algn="l"/>
              </a:tabLst>
            </a:pPr>
            <a:r>
              <a:rPr sz="800" dirty="0">
                <a:latin typeface="Arial"/>
                <a:cs typeface="Arial"/>
              </a:rPr>
              <a:t>User specifies  collection </a:t>
            </a:r>
            <a:r>
              <a:rPr sz="800" spc="-5" dirty="0">
                <a:latin typeface="Arial"/>
                <a:cs typeface="Arial"/>
              </a:rPr>
              <a:t>and  </a:t>
            </a:r>
            <a:r>
              <a:rPr sz="800" dirty="0">
                <a:latin typeface="Arial"/>
                <a:cs typeface="Arial"/>
              </a:rPr>
              <a:t>submission</a:t>
            </a:r>
            <a:r>
              <a:rPr sz="800" spc="-85" dirty="0">
                <a:latin typeface="Arial"/>
                <a:cs typeface="Arial"/>
              </a:rPr>
              <a:t> </a:t>
            </a:r>
            <a:r>
              <a:rPr sz="800" spc="-5" dirty="0">
                <a:latin typeface="Arial"/>
                <a:cs typeface="Arial"/>
              </a:rPr>
              <a:t>(e.g.  </a:t>
            </a:r>
            <a:r>
              <a:rPr sz="800" dirty="0">
                <a:latin typeface="Arial"/>
                <a:cs typeface="Arial"/>
              </a:rPr>
              <a:t>Fall,</a:t>
            </a:r>
            <a:r>
              <a:rPr sz="800" spc="-95" dirty="0">
                <a:latin typeface="Arial"/>
                <a:cs typeface="Arial"/>
              </a:rPr>
              <a:t> </a:t>
            </a:r>
            <a:r>
              <a:rPr sz="800" dirty="0">
                <a:latin typeface="Arial"/>
                <a:cs typeface="Arial"/>
              </a:rPr>
              <a:t>First)</a:t>
            </a:r>
            <a:endParaRPr sz="800">
              <a:latin typeface="Arial"/>
              <a:cs typeface="Arial"/>
            </a:endParaRPr>
          </a:p>
          <a:p>
            <a:pPr marL="126364" marR="5080" indent="-113664">
              <a:lnSpc>
                <a:spcPct val="106100"/>
              </a:lnSpc>
              <a:buChar char="•"/>
              <a:tabLst>
                <a:tab pos="127000" algn="l"/>
              </a:tabLst>
            </a:pPr>
            <a:r>
              <a:rPr sz="800" dirty="0">
                <a:latin typeface="Arial"/>
                <a:cs typeface="Arial"/>
              </a:rPr>
              <a:t>User selects  </a:t>
            </a:r>
            <a:r>
              <a:rPr sz="800" spc="-5" dirty="0">
                <a:latin typeface="Arial"/>
                <a:cs typeface="Arial"/>
              </a:rPr>
              <a:t>Category (e.g.  </a:t>
            </a:r>
            <a:r>
              <a:rPr sz="800" dirty="0">
                <a:latin typeface="Arial"/>
                <a:cs typeface="Arial"/>
              </a:rPr>
              <a:t>Staff) </a:t>
            </a:r>
            <a:r>
              <a:rPr sz="800" spc="-5" dirty="0">
                <a:latin typeface="Arial"/>
                <a:cs typeface="Arial"/>
              </a:rPr>
              <a:t>and Sub  Category(ies) </a:t>
            </a:r>
            <a:r>
              <a:rPr sz="800" dirty="0">
                <a:latin typeface="Arial"/>
                <a:cs typeface="Arial"/>
              </a:rPr>
              <a:t>to </a:t>
            </a:r>
            <a:r>
              <a:rPr sz="800" spc="-5" dirty="0">
                <a:latin typeface="Arial"/>
                <a:cs typeface="Arial"/>
              </a:rPr>
              <a:t>be  loaded (e.g.  </a:t>
            </a:r>
            <a:r>
              <a:rPr sz="800" dirty="0">
                <a:latin typeface="Arial"/>
                <a:cs typeface="Arial"/>
              </a:rPr>
              <a:t>Employment  </a:t>
            </a:r>
            <a:r>
              <a:rPr sz="800" spc="-5" dirty="0">
                <a:latin typeface="Arial"/>
                <a:cs typeface="Arial"/>
              </a:rPr>
              <a:t>Payroll</a:t>
            </a:r>
            <a:r>
              <a:rPr sz="800" spc="-60" dirty="0">
                <a:latin typeface="Arial"/>
                <a:cs typeface="Arial"/>
              </a:rPr>
              <a:t> </a:t>
            </a:r>
            <a:r>
              <a:rPr sz="800" dirty="0">
                <a:latin typeface="Arial"/>
                <a:cs typeface="Arial"/>
              </a:rPr>
              <a:t>Summary)</a:t>
            </a:r>
            <a:endParaRPr sz="800">
              <a:latin typeface="Arial"/>
              <a:cs typeface="Arial"/>
            </a:endParaRPr>
          </a:p>
          <a:p>
            <a:pPr marL="126364" marR="94615" indent="-113664">
              <a:lnSpc>
                <a:spcPts val="1019"/>
              </a:lnSpc>
              <a:spcBef>
                <a:spcPts val="30"/>
              </a:spcBef>
              <a:buChar char="•"/>
              <a:tabLst>
                <a:tab pos="127000" algn="l"/>
              </a:tabLst>
            </a:pPr>
            <a:r>
              <a:rPr sz="800" dirty="0">
                <a:latin typeface="Arial"/>
                <a:cs typeface="Arial"/>
              </a:rPr>
              <a:t>User can</a:t>
            </a:r>
            <a:r>
              <a:rPr sz="800" spc="-90" dirty="0">
                <a:latin typeface="Arial"/>
                <a:cs typeface="Arial"/>
              </a:rPr>
              <a:t> </a:t>
            </a:r>
            <a:r>
              <a:rPr sz="800" dirty="0">
                <a:latin typeface="Arial"/>
                <a:cs typeface="Arial"/>
              </a:rPr>
              <a:t>monitor  the</a:t>
            </a:r>
            <a:r>
              <a:rPr sz="800" spc="-100" dirty="0">
                <a:latin typeface="Arial"/>
                <a:cs typeface="Arial"/>
              </a:rPr>
              <a:t> </a:t>
            </a:r>
            <a:r>
              <a:rPr sz="800" dirty="0">
                <a:latin typeface="Arial"/>
                <a:cs typeface="Arial"/>
              </a:rPr>
              <a:t>status</a:t>
            </a:r>
            <a:endParaRPr sz="800">
              <a:latin typeface="Arial"/>
              <a:cs typeface="Arial"/>
            </a:endParaRPr>
          </a:p>
        </p:txBody>
      </p:sp>
      <p:sp>
        <p:nvSpPr>
          <p:cNvPr id="22" name="object 22"/>
          <p:cNvSpPr/>
          <p:nvPr/>
        </p:nvSpPr>
        <p:spPr>
          <a:xfrm>
            <a:off x="1406652" y="1949195"/>
            <a:ext cx="842771" cy="1142999"/>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89559" y="1937004"/>
            <a:ext cx="609600" cy="1142999"/>
          </a:xfrm>
          <a:prstGeom prst="rect">
            <a:avLst/>
          </a:prstGeom>
          <a:blipFill>
            <a:blip r:embed="rId4" cstate="print"/>
            <a:stretch>
              <a:fillRect/>
            </a:stretch>
          </a:blipFill>
        </p:spPr>
        <p:txBody>
          <a:bodyPr wrap="square" lIns="0" tIns="0" rIns="0" bIns="0" rtlCol="0"/>
          <a:lstStyle/>
          <a:p>
            <a:endParaRPr/>
          </a:p>
        </p:txBody>
      </p:sp>
      <p:sp>
        <p:nvSpPr>
          <p:cNvPr id="24" name="object 24"/>
          <p:cNvSpPr/>
          <p:nvPr/>
        </p:nvSpPr>
        <p:spPr>
          <a:xfrm>
            <a:off x="4076700" y="2077211"/>
            <a:ext cx="1066800" cy="914399"/>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2741676" y="2077211"/>
            <a:ext cx="781811" cy="789431"/>
          </a:xfrm>
          <a:prstGeom prst="rect">
            <a:avLst/>
          </a:prstGeom>
          <a:blipFill>
            <a:blip r:embed="rId6" cstate="print"/>
            <a:stretch>
              <a:fillRect/>
            </a:stretch>
          </a:blipFill>
        </p:spPr>
        <p:txBody>
          <a:bodyPr wrap="square" lIns="0" tIns="0" rIns="0" bIns="0" rtlCol="0"/>
          <a:lstStyle/>
          <a:p>
            <a:endParaRPr/>
          </a:p>
        </p:txBody>
      </p:sp>
      <p:sp>
        <p:nvSpPr>
          <p:cNvPr id="26" name="object 26"/>
          <p:cNvSpPr txBox="1"/>
          <p:nvPr/>
        </p:nvSpPr>
        <p:spPr>
          <a:xfrm>
            <a:off x="5731874" y="3171127"/>
            <a:ext cx="711200" cy="392430"/>
          </a:xfrm>
          <a:prstGeom prst="rect">
            <a:avLst/>
          </a:prstGeom>
        </p:spPr>
        <p:txBody>
          <a:bodyPr vert="horz" wrap="square" lIns="0" tIns="0" rIns="0" bIns="0" rtlCol="0">
            <a:spAutoFit/>
          </a:bodyPr>
          <a:lstStyle/>
          <a:p>
            <a:pPr marL="2540" algn="ctr">
              <a:lnSpc>
                <a:spcPct val="100000"/>
              </a:lnSpc>
            </a:pPr>
            <a:r>
              <a:rPr sz="1000" b="1" spc="-5" dirty="0">
                <a:solidFill>
                  <a:srgbClr val="FFFFFF"/>
                </a:solidFill>
                <a:latin typeface="Arial"/>
                <a:cs typeface="Arial"/>
              </a:rPr>
              <a:t>PEIMS</a:t>
            </a:r>
            <a:endParaRPr sz="1000">
              <a:latin typeface="Arial"/>
              <a:cs typeface="Arial"/>
            </a:endParaRPr>
          </a:p>
          <a:p>
            <a:pPr algn="ctr">
              <a:lnSpc>
                <a:spcPct val="100000"/>
              </a:lnSpc>
              <a:spcBef>
                <a:spcPts val="600"/>
              </a:spcBef>
            </a:pPr>
            <a:r>
              <a:rPr sz="1000" b="1" spc="-10" dirty="0">
                <a:solidFill>
                  <a:srgbClr val="FFFFFF"/>
                </a:solidFill>
                <a:latin typeface="Arial"/>
                <a:cs typeface="Arial"/>
              </a:rPr>
              <a:t>Application</a:t>
            </a:r>
            <a:endParaRPr sz="1000">
              <a:latin typeface="Arial"/>
              <a:cs typeface="Arial"/>
            </a:endParaRPr>
          </a:p>
        </p:txBody>
      </p:sp>
      <p:sp>
        <p:nvSpPr>
          <p:cNvPr id="27" name="object 27"/>
          <p:cNvSpPr txBox="1"/>
          <p:nvPr/>
        </p:nvSpPr>
        <p:spPr>
          <a:xfrm>
            <a:off x="6896233" y="3137555"/>
            <a:ext cx="1066800" cy="468630"/>
          </a:xfrm>
          <a:prstGeom prst="rect">
            <a:avLst/>
          </a:prstGeom>
        </p:spPr>
        <p:txBody>
          <a:bodyPr vert="horz" wrap="square" lIns="0" tIns="0" rIns="0" bIns="0" rtlCol="0">
            <a:spAutoFit/>
          </a:bodyPr>
          <a:lstStyle/>
          <a:p>
            <a:pPr marL="398145" marR="5080" indent="-386080">
              <a:lnSpc>
                <a:spcPct val="150000"/>
              </a:lnSpc>
            </a:pPr>
            <a:r>
              <a:rPr sz="1000" b="1" spc="-5" dirty="0">
                <a:solidFill>
                  <a:srgbClr val="FFFFFF"/>
                </a:solidFill>
                <a:latin typeface="Arial"/>
                <a:cs typeface="Arial"/>
              </a:rPr>
              <a:t>Dashboards</a:t>
            </a:r>
            <a:r>
              <a:rPr sz="1000" b="1" spc="-80" dirty="0">
                <a:solidFill>
                  <a:srgbClr val="FFFFFF"/>
                </a:solidFill>
                <a:latin typeface="Arial"/>
                <a:cs typeface="Arial"/>
              </a:rPr>
              <a:t> </a:t>
            </a:r>
            <a:r>
              <a:rPr sz="1000" b="1" spc="-5" dirty="0">
                <a:solidFill>
                  <a:srgbClr val="FFFFFF"/>
                </a:solidFill>
                <a:latin typeface="Arial"/>
                <a:cs typeface="Arial"/>
              </a:rPr>
              <a:t>Data  </a:t>
            </a:r>
            <a:r>
              <a:rPr sz="1000" b="1" dirty="0">
                <a:solidFill>
                  <a:srgbClr val="FFFFFF"/>
                </a:solidFill>
                <a:latin typeface="Arial"/>
                <a:cs typeface="Arial"/>
              </a:rPr>
              <a:t>Mart</a:t>
            </a:r>
            <a:endParaRPr sz="1000">
              <a:latin typeface="Arial"/>
              <a:cs typeface="Arial"/>
            </a:endParaRPr>
          </a:p>
        </p:txBody>
      </p:sp>
      <p:sp>
        <p:nvSpPr>
          <p:cNvPr id="28" name="object 28"/>
          <p:cNvSpPr/>
          <p:nvPr/>
        </p:nvSpPr>
        <p:spPr>
          <a:xfrm>
            <a:off x="6745223" y="3643889"/>
            <a:ext cx="1369060" cy="2853055"/>
          </a:xfrm>
          <a:custGeom>
            <a:avLst/>
            <a:gdLst/>
            <a:ahLst/>
            <a:cxnLst/>
            <a:rect l="l" t="t" r="r" b="b"/>
            <a:pathLst>
              <a:path w="1369059" h="2853054">
                <a:moveTo>
                  <a:pt x="1140460" y="0"/>
                </a:moveTo>
                <a:lnTo>
                  <a:pt x="228092" y="0"/>
                </a:lnTo>
                <a:lnTo>
                  <a:pt x="182123" y="4634"/>
                </a:lnTo>
                <a:lnTo>
                  <a:pt x="139308" y="17924"/>
                </a:lnTo>
                <a:lnTo>
                  <a:pt x="100563" y="38954"/>
                </a:lnTo>
                <a:lnTo>
                  <a:pt x="66806" y="66806"/>
                </a:lnTo>
                <a:lnTo>
                  <a:pt x="38954" y="100563"/>
                </a:lnTo>
                <a:lnTo>
                  <a:pt x="17924" y="139308"/>
                </a:lnTo>
                <a:lnTo>
                  <a:pt x="4634" y="182123"/>
                </a:lnTo>
                <a:lnTo>
                  <a:pt x="0" y="228092"/>
                </a:lnTo>
                <a:lnTo>
                  <a:pt x="0" y="2624823"/>
                </a:lnTo>
                <a:lnTo>
                  <a:pt x="4634" y="2670792"/>
                </a:lnTo>
                <a:lnTo>
                  <a:pt x="17924" y="2713608"/>
                </a:lnTo>
                <a:lnTo>
                  <a:pt x="38954" y="2752355"/>
                </a:lnTo>
                <a:lnTo>
                  <a:pt x="66806" y="2786114"/>
                </a:lnTo>
                <a:lnTo>
                  <a:pt x="100563" y="2813969"/>
                </a:lnTo>
                <a:lnTo>
                  <a:pt x="139308" y="2835001"/>
                </a:lnTo>
                <a:lnTo>
                  <a:pt x="182123" y="2848293"/>
                </a:lnTo>
                <a:lnTo>
                  <a:pt x="228092" y="2852928"/>
                </a:lnTo>
                <a:lnTo>
                  <a:pt x="1140460" y="2852928"/>
                </a:lnTo>
                <a:lnTo>
                  <a:pt x="1186428" y="2848293"/>
                </a:lnTo>
                <a:lnTo>
                  <a:pt x="1229243" y="2835001"/>
                </a:lnTo>
                <a:lnTo>
                  <a:pt x="1267988" y="2813969"/>
                </a:lnTo>
                <a:lnTo>
                  <a:pt x="1301745" y="2786114"/>
                </a:lnTo>
                <a:lnTo>
                  <a:pt x="1329597" y="2752355"/>
                </a:lnTo>
                <a:lnTo>
                  <a:pt x="1350627" y="2713608"/>
                </a:lnTo>
                <a:lnTo>
                  <a:pt x="1363917" y="2670792"/>
                </a:lnTo>
                <a:lnTo>
                  <a:pt x="1368552" y="2624823"/>
                </a:lnTo>
                <a:lnTo>
                  <a:pt x="1368552" y="228092"/>
                </a:lnTo>
                <a:lnTo>
                  <a:pt x="1363917" y="182123"/>
                </a:lnTo>
                <a:lnTo>
                  <a:pt x="1350627" y="139308"/>
                </a:lnTo>
                <a:lnTo>
                  <a:pt x="1329597" y="100563"/>
                </a:lnTo>
                <a:lnTo>
                  <a:pt x="1301745" y="66806"/>
                </a:lnTo>
                <a:lnTo>
                  <a:pt x="1267988" y="38954"/>
                </a:lnTo>
                <a:lnTo>
                  <a:pt x="1229243" y="17924"/>
                </a:lnTo>
                <a:lnTo>
                  <a:pt x="1186428" y="4634"/>
                </a:lnTo>
                <a:lnTo>
                  <a:pt x="1140460" y="0"/>
                </a:lnTo>
                <a:close/>
              </a:path>
            </a:pathLst>
          </a:custGeom>
          <a:solidFill>
            <a:srgbClr val="C9E9DB"/>
          </a:solidFill>
        </p:spPr>
        <p:txBody>
          <a:bodyPr wrap="square" lIns="0" tIns="0" rIns="0" bIns="0" rtlCol="0"/>
          <a:lstStyle/>
          <a:p>
            <a:endParaRPr/>
          </a:p>
        </p:txBody>
      </p:sp>
      <p:sp>
        <p:nvSpPr>
          <p:cNvPr id="29" name="object 29"/>
          <p:cNvSpPr txBox="1"/>
          <p:nvPr/>
        </p:nvSpPr>
        <p:spPr>
          <a:xfrm>
            <a:off x="6890194" y="3745590"/>
            <a:ext cx="1078230" cy="2595880"/>
          </a:xfrm>
          <a:prstGeom prst="rect">
            <a:avLst/>
          </a:prstGeom>
        </p:spPr>
        <p:txBody>
          <a:bodyPr vert="horz" wrap="square" lIns="0" tIns="0" rIns="0" bIns="0" rtlCol="0">
            <a:spAutoFit/>
          </a:bodyPr>
          <a:lstStyle/>
          <a:p>
            <a:pPr marL="127000" marR="57150" indent="-114300">
              <a:lnSpc>
                <a:spcPct val="105700"/>
              </a:lnSpc>
              <a:buChar char="•"/>
              <a:tabLst>
                <a:tab pos="127000" algn="l"/>
              </a:tabLst>
            </a:pPr>
            <a:r>
              <a:rPr sz="800" spc="-5" dirty="0">
                <a:latin typeface="Arial"/>
                <a:cs typeface="Arial"/>
              </a:rPr>
              <a:t>Data </a:t>
            </a:r>
            <a:r>
              <a:rPr sz="800" dirty="0">
                <a:latin typeface="Arial"/>
                <a:cs typeface="Arial"/>
              </a:rPr>
              <a:t>is </a:t>
            </a:r>
            <a:r>
              <a:rPr sz="800" spc="-5" dirty="0">
                <a:latin typeface="Arial"/>
                <a:cs typeface="Arial"/>
              </a:rPr>
              <a:t>loaded from  ODS </a:t>
            </a:r>
            <a:r>
              <a:rPr sz="800" dirty="0">
                <a:latin typeface="Arial"/>
                <a:cs typeface="Arial"/>
              </a:rPr>
              <a:t>to a </a:t>
            </a:r>
            <a:r>
              <a:rPr sz="800" spc="-5" dirty="0">
                <a:latin typeface="Arial"/>
                <a:cs typeface="Arial"/>
              </a:rPr>
              <a:t>staging  DDM</a:t>
            </a:r>
            <a:endParaRPr sz="800">
              <a:latin typeface="Arial"/>
              <a:cs typeface="Arial"/>
            </a:endParaRPr>
          </a:p>
          <a:p>
            <a:pPr marL="127000" marR="33655" indent="-114300">
              <a:lnSpc>
                <a:spcPct val="106000"/>
              </a:lnSpc>
              <a:buChar char="•"/>
              <a:tabLst>
                <a:tab pos="127000" algn="l"/>
              </a:tabLst>
            </a:pPr>
            <a:r>
              <a:rPr sz="800" dirty="0">
                <a:latin typeface="Arial"/>
                <a:cs typeface="Arial"/>
              </a:rPr>
              <a:t>If </a:t>
            </a:r>
            <a:r>
              <a:rPr sz="800" spc="-5" dirty="0">
                <a:latin typeface="Arial"/>
                <a:cs typeface="Arial"/>
              </a:rPr>
              <a:t>load </a:t>
            </a:r>
            <a:r>
              <a:rPr sz="800" dirty="0">
                <a:latin typeface="Arial"/>
                <a:cs typeface="Arial"/>
              </a:rPr>
              <a:t>successful,  </a:t>
            </a:r>
            <a:r>
              <a:rPr sz="800" spc="-5" dirty="0">
                <a:latin typeface="Arial"/>
                <a:cs typeface="Arial"/>
              </a:rPr>
              <a:t>then </a:t>
            </a:r>
            <a:r>
              <a:rPr sz="800" dirty="0">
                <a:latin typeface="Arial"/>
                <a:cs typeface="Arial"/>
              </a:rPr>
              <a:t>it is moved to  the </a:t>
            </a:r>
            <a:r>
              <a:rPr sz="800" spc="-5" dirty="0">
                <a:latin typeface="Arial"/>
                <a:cs typeface="Arial"/>
              </a:rPr>
              <a:t>production DDM  for </a:t>
            </a:r>
            <a:r>
              <a:rPr sz="800" dirty="0">
                <a:latin typeface="Arial"/>
                <a:cs typeface="Arial"/>
              </a:rPr>
              <a:t>studentGPS™  </a:t>
            </a:r>
            <a:r>
              <a:rPr sz="800" spc="-5" dirty="0">
                <a:latin typeface="Arial"/>
                <a:cs typeface="Arial"/>
              </a:rPr>
              <a:t>display</a:t>
            </a:r>
            <a:endParaRPr sz="800">
              <a:latin typeface="Arial"/>
              <a:cs typeface="Arial"/>
            </a:endParaRPr>
          </a:p>
          <a:p>
            <a:pPr marL="127000" marR="104775" indent="-114300">
              <a:lnSpc>
                <a:spcPts val="1019"/>
              </a:lnSpc>
              <a:spcBef>
                <a:spcPts val="40"/>
              </a:spcBef>
              <a:buChar char="•"/>
              <a:tabLst>
                <a:tab pos="127000" algn="l"/>
              </a:tabLst>
            </a:pPr>
            <a:r>
              <a:rPr sz="800" spc="-5" dirty="0">
                <a:latin typeface="Arial"/>
                <a:cs typeface="Arial"/>
              </a:rPr>
              <a:t>Metric</a:t>
            </a:r>
            <a:r>
              <a:rPr sz="800" spc="-70" dirty="0">
                <a:latin typeface="Arial"/>
                <a:cs typeface="Arial"/>
              </a:rPr>
              <a:t> </a:t>
            </a:r>
            <a:r>
              <a:rPr sz="800" dirty="0">
                <a:latin typeface="Arial"/>
                <a:cs typeface="Arial"/>
              </a:rPr>
              <a:t>calculations  occur </a:t>
            </a:r>
            <a:r>
              <a:rPr sz="800" spc="-5" dirty="0">
                <a:latin typeface="Arial"/>
                <a:cs typeface="Arial"/>
              </a:rPr>
              <a:t>during the  load of data from</a:t>
            </a:r>
            <a:endParaRPr sz="800">
              <a:latin typeface="Arial"/>
              <a:cs typeface="Arial"/>
            </a:endParaRPr>
          </a:p>
          <a:p>
            <a:pPr marL="127000">
              <a:lnSpc>
                <a:spcPct val="100000"/>
              </a:lnSpc>
              <a:spcBef>
                <a:spcPts val="5"/>
              </a:spcBef>
            </a:pPr>
            <a:r>
              <a:rPr sz="800" dirty="0">
                <a:latin typeface="Arial"/>
                <a:cs typeface="Arial"/>
              </a:rPr>
              <a:t>the </a:t>
            </a:r>
            <a:r>
              <a:rPr sz="800" spc="-5" dirty="0">
                <a:latin typeface="Arial"/>
                <a:cs typeface="Arial"/>
              </a:rPr>
              <a:t>ODS </a:t>
            </a:r>
            <a:r>
              <a:rPr sz="800" dirty="0">
                <a:latin typeface="Arial"/>
                <a:cs typeface="Arial"/>
              </a:rPr>
              <a:t>to the</a:t>
            </a:r>
            <a:r>
              <a:rPr sz="800" spc="-50" dirty="0">
                <a:latin typeface="Arial"/>
                <a:cs typeface="Arial"/>
              </a:rPr>
              <a:t> </a:t>
            </a:r>
            <a:r>
              <a:rPr sz="800" spc="-5" dirty="0">
                <a:latin typeface="Arial"/>
                <a:cs typeface="Arial"/>
              </a:rPr>
              <a:t>DDM</a:t>
            </a:r>
            <a:endParaRPr sz="800">
              <a:latin typeface="Arial"/>
              <a:cs typeface="Arial"/>
            </a:endParaRPr>
          </a:p>
          <a:p>
            <a:pPr marL="127000" marR="18415" indent="-114300">
              <a:lnSpc>
                <a:spcPct val="106000"/>
              </a:lnSpc>
              <a:buChar char="•"/>
              <a:tabLst>
                <a:tab pos="127000" algn="l"/>
              </a:tabLst>
            </a:pPr>
            <a:r>
              <a:rPr sz="800" spc="-5" dirty="0">
                <a:latin typeface="Arial"/>
                <a:cs typeface="Arial"/>
              </a:rPr>
              <a:t>Data </a:t>
            </a:r>
            <a:r>
              <a:rPr sz="800" dirty="0">
                <a:latin typeface="Arial"/>
                <a:cs typeface="Arial"/>
              </a:rPr>
              <a:t>is  automatically  </a:t>
            </a:r>
            <a:r>
              <a:rPr sz="800" spc="-5" dirty="0">
                <a:latin typeface="Arial"/>
                <a:cs typeface="Arial"/>
              </a:rPr>
              <a:t>refreshed nightly, no  </a:t>
            </a:r>
            <a:r>
              <a:rPr sz="800" dirty="0">
                <a:latin typeface="Arial"/>
                <a:cs typeface="Arial"/>
              </a:rPr>
              <a:t>user </a:t>
            </a:r>
            <a:r>
              <a:rPr sz="800" spc="-5" dirty="0">
                <a:latin typeface="Arial"/>
                <a:cs typeface="Arial"/>
              </a:rPr>
              <a:t>interaction  needed</a:t>
            </a:r>
            <a:endParaRPr sz="800">
              <a:latin typeface="Arial"/>
              <a:cs typeface="Arial"/>
            </a:endParaRPr>
          </a:p>
          <a:p>
            <a:pPr marL="127000" marR="69215" indent="-114300">
              <a:lnSpc>
                <a:spcPts val="1019"/>
              </a:lnSpc>
              <a:spcBef>
                <a:spcPts val="40"/>
              </a:spcBef>
              <a:buChar char="•"/>
              <a:tabLst>
                <a:tab pos="127000" algn="l"/>
              </a:tabLst>
            </a:pPr>
            <a:r>
              <a:rPr sz="800" dirty="0">
                <a:latin typeface="Arial"/>
                <a:cs typeface="Arial"/>
              </a:rPr>
              <a:t>System </a:t>
            </a:r>
            <a:r>
              <a:rPr sz="800" spc="-5" dirty="0">
                <a:latin typeface="Arial"/>
                <a:cs typeface="Arial"/>
              </a:rPr>
              <a:t>will</a:t>
            </a:r>
            <a:r>
              <a:rPr sz="800" spc="-85" dirty="0">
                <a:latin typeface="Arial"/>
                <a:cs typeface="Arial"/>
              </a:rPr>
              <a:t> </a:t>
            </a:r>
            <a:r>
              <a:rPr sz="800" spc="-5" dirty="0">
                <a:latin typeface="Arial"/>
                <a:cs typeface="Arial"/>
              </a:rPr>
              <a:t>prevent  </a:t>
            </a:r>
            <a:r>
              <a:rPr sz="800" dirty="0">
                <a:latin typeface="Arial"/>
                <a:cs typeface="Arial"/>
              </a:rPr>
              <a:t>incomplete </a:t>
            </a:r>
            <a:r>
              <a:rPr sz="800" spc="-5" dirty="0">
                <a:latin typeface="Arial"/>
                <a:cs typeface="Arial"/>
              </a:rPr>
              <a:t>data  from being</a:t>
            </a:r>
            <a:r>
              <a:rPr sz="800" spc="-40" dirty="0">
                <a:latin typeface="Arial"/>
                <a:cs typeface="Arial"/>
              </a:rPr>
              <a:t> </a:t>
            </a:r>
            <a:r>
              <a:rPr sz="800" spc="-5" dirty="0">
                <a:latin typeface="Arial"/>
                <a:cs typeface="Arial"/>
              </a:rPr>
              <a:t>loaded</a:t>
            </a:r>
            <a:endParaRPr sz="800">
              <a:latin typeface="Arial"/>
              <a:cs typeface="Arial"/>
            </a:endParaRPr>
          </a:p>
        </p:txBody>
      </p:sp>
      <p:sp>
        <p:nvSpPr>
          <p:cNvPr id="30" name="object 30"/>
          <p:cNvSpPr/>
          <p:nvPr/>
        </p:nvSpPr>
        <p:spPr>
          <a:xfrm>
            <a:off x="5597652" y="2286000"/>
            <a:ext cx="981455" cy="600455"/>
          </a:xfrm>
          <a:prstGeom prst="rect">
            <a:avLst/>
          </a:prstGeom>
          <a:blipFill>
            <a:blip r:embed="rId7" cstate="print"/>
            <a:stretch>
              <a:fillRect/>
            </a:stretch>
          </a:blipFill>
        </p:spPr>
        <p:txBody>
          <a:bodyPr wrap="square" lIns="0" tIns="0" rIns="0" bIns="0" rtlCol="0"/>
          <a:lstStyle/>
          <a:p>
            <a:endParaRPr/>
          </a:p>
        </p:txBody>
      </p:sp>
      <p:sp>
        <p:nvSpPr>
          <p:cNvPr id="31" name="object 31"/>
          <p:cNvSpPr/>
          <p:nvPr/>
        </p:nvSpPr>
        <p:spPr>
          <a:xfrm>
            <a:off x="6902195" y="2286000"/>
            <a:ext cx="912875" cy="580631"/>
          </a:xfrm>
          <a:prstGeom prst="rect">
            <a:avLst/>
          </a:prstGeom>
          <a:blipFill>
            <a:blip r:embed="rId8" cstate="print"/>
            <a:stretch>
              <a:fillRect/>
            </a:stretch>
          </a:blipFill>
        </p:spPr>
        <p:txBody>
          <a:bodyPr wrap="square" lIns="0" tIns="0" rIns="0" bIns="0" rtlCol="0"/>
          <a:lstStyle/>
          <a:p>
            <a:endParaRPr/>
          </a:p>
        </p:txBody>
      </p:sp>
      <p:sp>
        <p:nvSpPr>
          <p:cNvPr id="32" name="object 32"/>
          <p:cNvSpPr/>
          <p:nvPr/>
        </p:nvSpPr>
        <p:spPr>
          <a:xfrm>
            <a:off x="8147304" y="2286000"/>
            <a:ext cx="897890" cy="581025"/>
          </a:xfrm>
          <a:custGeom>
            <a:avLst/>
            <a:gdLst/>
            <a:ahLst/>
            <a:cxnLst/>
            <a:rect l="l" t="t" r="r" b="b"/>
            <a:pathLst>
              <a:path w="897890" h="581025">
                <a:moveTo>
                  <a:pt x="0" y="0"/>
                </a:moveTo>
                <a:lnTo>
                  <a:pt x="897636" y="0"/>
                </a:lnTo>
                <a:lnTo>
                  <a:pt x="897636" y="580644"/>
                </a:lnTo>
                <a:lnTo>
                  <a:pt x="0" y="580644"/>
                </a:lnTo>
                <a:lnTo>
                  <a:pt x="0" y="0"/>
                </a:lnTo>
                <a:close/>
              </a:path>
            </a:pathLst>
          </a:custGeom>
          <a:solidFill>
            <a:srgbClr val="FFFFFF"/>
          </a:solidFill>
        </p:spPr>
        <p:txBody>
          <a:bodyPr wrap="square" lIns="0" tIns="0" rIns="0" bIns="0" rtlCol="0"/>
          <a:lstStyle/>
          <a:p>
            <a:endParaRPr/>
          </a:p>
        </p:txBody>
      </p:sp>
      <p:sp>
        <p:nvSpPr>
          <p:cNvPr id="33" name="object 33"/>
          <p:cNvSpPr txBox="1"/>
          <p:nvPr/>
        </p:nvSpPr>
        <p:spPr>
          <a:xfrm>
            <a:off x="8171306" y="2382772"/>
            <a:ext cx="847725" cy="377190"/>
          </a:xfrm>
          <a:prstGeom prst="rect">
            <a:avLst/>
          </a:prstGeom>
        </p:spPr>
        <p:txBody>
          <a:bodyPr vert="horz" wrap="square" lIns="0" tIns="0" rIns="0" bIns="0" rtlCol="0">
            <a:spAutoFit/>
          </a:bodyPr>
          <a:lstStyle/>
          <a:p>
            <a:pPr marL="12700" marR="5080" indent="237490">
              <a:lnSpc>
                <a:spcPct val="100000"/>
              </a:lnSpc>
            </a:pPr>
            <a:r>
              <a:rPr sz="1200" b="1" spc="-5" dirty="0">
                <a:solidFill>
                  <a:srgbClr val="10B8CE"/>
                </a:solidFill>
                <a:latin typeface="Arial"/>
                <a:cs typeface="Arial"/>
              </a:rPr>
              <a:t>Core  </a:t>
            </a:r>
            <a:r>
              <a:rPr sz="1200" b="1" spc="-10" dirty="0">
                <a:solidFill>
                  <a:srgbClr val="10B8CE"/>
                </a:solidFill>
                <a:latin typeface="Arial"/>
                <a:cs typeface="Arial"/>
              </a:rPr>
              <a:t>C</a:t>
            </a:r>
            <a:r>
              <a:rPr sz="1200" b="1" spc="-5" dirty="0">
                <a:solidFill>
                  <a:srgbClr val="10B8CE"/>
                </a:solidFill>
                <a:latin typeface="Arial"/>
                <a:cs typeface="Arial"/>
              </a:rPr>
              <a:t>o</a:t>
            </a:r>
            <a:r>
              <a:rPr sz="1200" b="1" dirty="0">
                <a:solidFill>
                  <a:srgbClr val="10B8CE"/>
                </a:solidFill>
                <a:latin typeface="Arial"/>
                <a:cs typeface="Arial"/>
              </a:rPr>
              <a:t>ll</a:t>
            </a:r>
            <a:r>
              <a:rPr sz="1200" b="1" spc="-5" dirty="0">
                <a:solidFill>
                  <a:srgbClr val="10B8CE"/>
                </a:solidFill>
                <a:latin typeface="Arial"/>
                <a:cs typeface="Arial"/>
              </a:rPr>
              <a:t>ect</a:t>
            </a:r>
            <a:r>
              <a:rPr sz="1200" b="1" dirty="0">
                <a:solidFill>
                  <a:srgbClr val="10B8CE"/>
                </a:solidFill>
                <a:latin typeface="Arial"/>
                <a:cs typeface="Arial"/>
              </a:rPr>
              <a:t>i</a:t>
            </a:r>
            <a:r>
              <a:rPr sz="1200" b="1" spc="-5" dirty="0">
                <a:solidFill>
                  <a:srgbClr val="10B8CE"/>
                </a:solidFill>
                <a:latin typeface="Arial"/>
                <a:cs typeface="Arial"/>
              </a:rPr>
              <a:t>ons</a:t>
            </a:r>
            <a:endParaRPr sz="1200">
              <a:latin typeface="Arial"/>
              <a:cs typeface="Arial"/>
            </a:endParaRPr>
          </a:p>
        </p:txBody>
      </p:sp>
      <p:sp>
        <p:nvSpPr>
          <p:cNvPr id="34" name="object 34"/>
          <p:cNvSpPr/>
          <p:nvPr/>
        </p:nvSpPr>
        <p:spPr>
          <a:xfrm>
            <a:off x="8144256" y="3640838"/>
            <a:ext cx="1000125" cy="2853055"/>
          </a:xfrm>
          <a:custGeom>
            <a:avLst/>
            <a:gdLst/>
            <a:ahLst/>
            <a:cxnLst/>
            <a:rect l="l" t="t" r="r" b="b"/>
            <a:pathLst>
              <a:path w="1000125" h="2853054">
                <a:moveTo>
                  <a:pt x="833119" y="0"/>
                </a:moveTo>
                <a:lnTo>
                  <a:pt x="166624" y="0"/>
                </a:lnTo>
                <a:lnTo>
                  <a:pt x="122328" y="5951"/>
                </a:lnTo>
                <a:lnTo>
                  <a:pt x="82525" y="22748"/>
                </a:lnTo>
                <a:lnTo>
                  <a:pt x="48802" y="48802"/>
                </a:lnTo>
                <a:lnTo>
                  <a:pt x="22748" y="82525"/>
                </a:lnTo>
                <a:lnTo>
                  <a:pt x="5951" y="122328"/>
                </a:lnTo>
                <a:lnTo>
                  <a:pt x="0" y="166623"/>
                </a:lnTo>
                <a:lnTo>
                  <a:pt x="0" y="2686304"/>
                </a:lnTo>
                <a:lnTo>
                  <a:pt x="5951" y="2730599"/>
                </a:lnTo>
                <a:lnTo>
                  <a:pt x="22748" y="2770402"/>
                </a:lnTo>
                <a:lnTo>
                  <a:pt x="48802" y="2804125"/>
                </a:lnTo>
                <a:lnTo>
                  <a:pt x="82525" y="2830179"/>
                </a:lnTo>
                <a:lnTo>
                  <a:pt x="122328" y="2846976"/>
                </a:lnTo>
                <a:lnTo>
                  <a:pt x="166624" y="2852928"/>
                </a:lnTo>
                <a:lnTo>
                  <a:pt x="833119" y="2852928"/>
                </a:lnTo>
                <a:lnTo>
                  <a:pt x="877415" y="2846976"/>
                </a:lnTo>
                <a:lnTo>
                  <a:pt x="917218" y="2830179"/>
                </a:lnTo>
                <a:lnTo>
                  <a:pt x="950941" y="2804125"/>
                </a:lnTo>
                <a:lnTo>
                  <a:pt x="976995" y="2770402"/>
                </a:lnTo>
                <a:lnTo>
                  <a:pt x="993792" y="2730599"/>
                </a:lnTo>
                <a:lnTo>
                  <a:pt x="999744" y="2686304"/>
                </a:lnTo>
                <a:lnTo>
                  <a:pt x="999744" y="166623"/>
                </a:lnTo>
                <a:lnTo>
                  <a:pt x="993792" y="122328"/>
                </a:lnTo>
                <a:lnTo>
                  <a:pt x="976995" y="82525"/>
                </a:lnTo>
                <a:lnTo>
                  <a:pt x="950941" y="48802"/>
                </a:lnTo>
                <a:lnTo>
                  <a:pt x="917218" y="22748"/>
                </a:lnTo>
                <a:lnTo>
                  <a:pt x="877415" y="5951"/>
                </a:lnTo>
                <a:lnTo>
                  <a:pt x="833119" y="0"/>
                </a:lnTo>
                <a:close/>
              </a:path>
            </a:pathLst>
          </a:custGeom>
          <a:solidFill>
            <a:srgbClr val="C9E9DB"/>
          </a:solidFill>
        </p:spPr>
        <p:txBody>
          <a:bodyPr wrap="square" lIns="0" tIns="0" rIns="0" bIns="0" rtlCol="0"/>
          <a:lstStyle/>
          <a:p>
            <a:endParaRPr/>
          </a:p>
        </p:txBody>
      </p:sp>
      <p:sp>
        <p:nvSpPr>
          <p:cNvPr id="35" name="object 35"/>
          <p:cNvSpPr txBox="1"/>
          <p:nvPr/>
        </p:nvSpPr>
        <p:spPr>
          <a:xfrm>
            <a:off x="8272291" y="3723754"/>
            <a:ext cx="737235" cy="2337435"/>
          </a:xfrm>
          <a:prstGeom prst="rect">
            <a:avLst/>
          </a:prstGeom>
        </p:spPr>
        <p:txBody>
          <a:bodyPr vert="horz" wrap="square" lIns="0" tIns="0" rIns="0" bIns="0" rtlCol="0">
            <a:spAutoFit/>
          </a:bodyPr>
          <a:lstStyle/>
          <a:p>
            <a:pPr marL="127000" marR="90170" indent="-114300">
              <a:lnSpc>
                <a:spcPct val="106000"/>
              </a:lnSpc>
              <a:buChar char="•"/>
              <a:tabLst>
                <a:tab pos="127000" algn="l"/>
              </a:tabLst>
            </a:pPr>
            <a:r>
              <a:rPr sz="800" spc="-5" dirty="0">
                <a:latin typeface="Arial"/>
                <a:cs typeface="Arial"/>
              </a:rPr>
              <a:t>Early  Childhood  Data  </a:t>
            </a:r>
            <a:r>
              <a:rPr sz="800" spc="5" dirty="0">
                <a:latin typeface="Arial"/>
                <a:cs typeface="Arial"/>
              </a:rPr>
              <a:t>s</a:t>
            </a:r>
            <a:r>
              <a:rPr sz="800" spc="-5" dirty="0">
                <a:latin typeface="Arial"/>
                <a:cs typeface="Arial"/>
              </a:rPr>
              <a:t>ub</a:t>
            </a:r>
            <a:r>
              <a:rPr sz="800" spc="10" dirty="0">
                <a:latin typeface="Arial"/>
                <a:cs typeface="Arial"/>
              </a:rPr>
              <a:t>m</a:t>
            </a:r>
            <a:r>
              <a:rPr sz="800" dirty="0">
                <a:latin typeface="Arial"/>
                <a:cs typeface="Arial"/>
              </a:rPr>
              <a:t>i</a:t>
            </a:r>
            <a:r>
              <a:rPr sz="800" spc="5" dirty="0">
                <a:latin typeface="Arial"/>
                <a:cs typeface="Arial"/>
              </a:rPr>
              <a:t>ss</a:t>
            </a:r>
            <a:r>
              <a:rPr sz="800" spc="-15" dirty="0">
                <a:latin typeface="Arial"/>
                <a:cs typeface="Arial"/>
              </a:rPr>
              <a:t>i</a:t>
            </a:r>
            <a:r>
              <a:rPr sz="800" spc="-5" dirty="0">
                <a:latin typeface="Arial"/>
                <a:cs typeface="Arial"/>
              </a:rPr>
              <a:t>on  for kinder  and</a:t>
            </a:r>
            <a:r>
              <a:rPr sz="800" spc="-65" dirty="0">
                <a:latin typeface="Arial"/>
                <a:cs typeface="Arial"/>
              </a:rPr>
              <a:t> </a:t>
            </a:r>
            <a:r>
              <a:rPr sz="800" spc="-5" dirty="0">
                <a:latin typeface="Arial"/>
                <a:cs typeface="Arial"/>
              </a:rPr>
              <a:t>pre-k</a:t>
            </a:r>
            <a:endParaRPr sz="800">
              <a:latin typeface="Arial"/>
              <a:cs typeface="Arial"/>
            </a:endParaRPr>
          </a:p>
          <a:p>
            <a:pPr marL="127000" marR="64135" indent="-114300">
              <a:lnSpc>
                <a:spcPts val="1019"/>
              </a:lnSpc>
              <a:spcBef>
                <a:spcPts val="30"/>
              </a:spcBef>
              <a:buChar char="•"/>
              <a:tabLst>
                <a:tab pos="127000" algn="l"/>
              </a:tabLst>
            </a:pPr>
            <a:r>
              <a:rPr sz="800" spc="-5" dirty="0">
                <a:latin typeface="Arial"/>
                <a:cs typeface="Arial"/>
              </a:rPr>
              <a:t>Charter</a:t>
            </a:r>
            <a:r>
              <a:rPr sz="800" spc="-55" dirty="0">
                <a:latin typeface="Arial"/>
                <a:cs typeface="Arial"/>
              </a:rPr>
              <a:t> </a:t>
            </a:r>
            <a:r>
              <a:rPr sz="800" spc="-5" dirty="0">
                <a:latin typeface="Arial"/>
                <a:cs typeface="Arial"/>
              </a:rPr>
              <a:t>and  </a:t>
            </a:r>
            <a:r>
              <a:rPr sz="800" dirty="0">
                <a:latin typeface="Arial"/>
                <a:cs typeface="Arial"/>
              </a:rPr>
              <a:t>Public  Schools</a:t>
            </a:r>
            <a:endParaRPr sz="800">
              <a:latin typeface="Arial"/>
              <a:cs typeface="Arial"/>
            </a:endParaRPr>
          </a:p>
          <a:p>
            <a:pPr marL="127000" indent="-114300">
              <a:lnSpc>
                <a:spcPct val="100000"/>
              </a:lnSpc>
              <a:spcBef>
                <a:spcPts val="15"/>
              </a:spcBef>
              <a:buChar char="•"/>
              <a:tabLst>
                <a:tab pos="127000" algn="l"/>
              </a:tabLst>
            </a:pPr>
            <a:r>
              <a:rPr sz="800" spc="-5" dirty="0">
                <a:latin typeface="Arial"/>
                <a:cs typeface="Arial"/>
              </a:rPr>
              <a:t>Data</a:t>
            </a:r>
            <a:endParaRPr sz="800">
              <a:latin typeface="Arial"/>
              <a:cs typeface="Arial"/>
            </a:endParaRPr>
          </a:p>
          <a:p>
            <a:pPr marL="127000" marR="13335">
              <a:lnSpc>
                <a:spcPct val="106000"/>
              </a:lnSpc>
            </a:pPr>
            <a:r>
              <a:rPr sz="800" spc="-5" dirty="0">
                <a:latin typeface="Arial"/>
                <a:cs typeface="Arial"/>
              </a:rPr>
              <a:t>Collected  include;  de</a:t>
            </a:r>
            <a:r>
              <a:rPr sz="800" spc="10" dirty="0">
                <a:latin typeface="Arial"/>
                <a:cs typeface="Arial"/>
              </a:rPr>
              <a:t>m</a:t>
            </a:r>
            <a:r>
              <a:rPr sz="800" spc="-5" dirty="0">
                <a:latin typeface="Arial"/>
                <a:cs typeface="Arial"/>
              </a:rPr>
              <a:t>ograph</a:t>
            </a:r>
            <a:r>
              <a:rPr sz="800" dirty="0">
                <a:latin typeface="Arial"/>
                <a:cs typeface="Arial"/>
              </a:rPr>
              <a:t>ic  </a:t>
            </a:r>
            <a:r>
              <a:rPr sz="800" spc="-5" dirty="0">
                <a:latin typeface="Arial"/>
                <a:cs typeface="Arial"/>
              </a:rPr>
              <a:t>and,  </a:t>
            </a:r>
            <a:r>
              <a:rPr sz="800" dirty="0">
                <a:latin typeface="Arial"/>
                <a:cs typeface="Arial"/>
              </a:rPr>
              <a:t>A</a:t>
            </a:r>
            <a:r>
              <a:rPr sz="800" spc="5" dirty="0">
                <a:latin typeface="Arial"/>
                <a:cs typeface="Arial"/>
              </a:rPr>
              <a:t>ss</a:t>
            </a:r>
            <a:r>
              <a:rPr sz="800" spc="-5" dirty="0">
                <a:latin typeface="Arial"/>
                <a:cs typeface="Arial"/>
              </a:rPr>
              <a:t>e</a:t>
            </a:r>
            <a:r>
              <a:rPr sz="800" spc="5" dirty="0">
                <a:latin typeface="Arial"/>
                <a:cs typeface="Arial"/>
              </a:rPr>
              <a:t>ss</a:t>
            </a:r>
            <a:r>
              <a:rPr sz="800" dirty="0">
                <a:latin typeface="Arial"/>
                <a:cs typeface="Arial"/>
              </a:rPr>
              <a:t>m</a:t>
            </a:r>
            <a:r>
              <a:rPr sz="800" spc="-5" dirty="0">
                <a:latin typeface="Arial"/>
                <a:cs typeface="Arial"/>
              </a:rPr>
              <a:t>en</a:t>
            </a:r>
            <a:r>
              <a:rPr sz="800" dirty="0">
                <a:latin typeface="Arial"/>
                <a:cs typeface="Arial"/>
              </a:rPr>
              <a:t>t,</a:t>
            </a:r>
            <a:endParaRPr sz="800">
              <a:latin typeface="Arial"/>
              <a:cs typeface="Arial"/>
            </a:endParaRPr>
          </a:p>
          <a:p>
            <a:pPr marL="127000" marR="5080" indent="-114300">
              <a:lnSpc>
                <a:spcPct val="105700"/>
              </a:lnSpc>
              <a:buChar char="•"/>
              <a:tabLst>
                <a:tab pos="127000" algn="l"/>
              </a:tabLst>
            </a:pPr>
            <a:r>
              <a:rPr sz="800" spc="-5" dirty="0">
                <a:latin typeface="Arial"/>
                <a:cs typeface="Arial"/>
              </a:rPr>
              <a:t>Data </a:t>
            </a:r>
            <a:r>
              <a:rPr sz="800" dirty="0">
                <a:latin typeface="Arial"/>
                <a:cs typeface="Arial"/>
              </a:rPr>
              <a:t>is  </a:t>
            </a:r>
            <a:r>
              <a:rPr sz="800" spc="-5" dirty="0">
                <a:latin typeface="Arial"/>
                <a:cs typeface="Arial"/>
              </a:rPr>
              <a:t>converted for  ODS</a:t>
            </a:r>
            <a:r>
              <a:rPr sz="800" spc="-60" dirty="0">
                <a:latin typeface="Arial"/>
                <a:cs typeface="Arial"/>
              </a:rPr>
              <a:t> </a:t>
            </a:r>
            <a:r>
              <a:rPr sz="800" spc="-5" dirty="0">
                <a:latin typeface="Arial"/>
                <a:cs typeface="Arial"/>
              </a:rPr>
              <a:t>loading</a:t>
            </a:r>
            <a:endParaRPr sz="800">
              <a:latin typeface="Arial"/>
              <a:cs typeface="Arial"/>
            </a:endParaRPr>
          </a:p>
        </p:txBody>
      </p:sp>
      <p:sp>
        <p:nvSpPr>
          <p:cNvPr id="36" name="object 36"/>
          <p:cNvSpPr txBox="1"/>
          <p:nvPr/>
        </p:nvSpPr>
        <p:spPr>
          <a:xfrm>
            <a:off x="8304045" y="3206569"/>
            <a:ext cx="711200" cy="392430"/>
          </a:xfrm>
          <a:prstGeom prst="rect">
            <a:avLst/>
          </a:prstGeom>
        </p:spPr>
        <p:txBody>
          <a:bodyPr vert="horz" wrap="square" lIns="0" tIns="0" rIns="0" bIns="0" rtlCol="0">
            <a:spAutoFit/>
          </a:bodyPr>
          <a:lstStyle/>
          <a:p>
            <a:pPr marL="635" algn="ctr">
              <a:lnSpc>
                <a:spcPct val="100000"/>
              </a:lnSpc>
            </a:pPr>
            <a:r>
              <a:rPr sz="1000" b="1" spc="-5" dirty="0">
                <a:solidFill>
                  <a:srgbClr val="FFFFFF"/>
                </a:solidFill>
                <a:latin typeface="Arial"/>
                <a:cs typeface="Arial"/>
              </a:rPr>
              <a:t>ECDS</a:t>
            </a:r>
            <a:endParaRPr sz="1000">
              <a:latin typeface="Arial"/>
              <a:cs typeface="Arial"/>
            </a:endParaRPr>
          </a:p>
          <a:p>
            <a:pPr algn="ctr">
              <a:lnSpc>
                <a:spcPct val="100000"/>
              </a:lnSpc>
              <a:spcBef>
                <a:spcPts val="600"/>
              </a:spcBef>
            </a:pPr>
            <a:r>
              <a:rPr sz="1000" b="1" spc="-10" dirty="0">
                <a:solidFill>
                  <a:srgbClr val="FFFFFF"/>
                </a:solidFill>
                <a:latin typeface="Arial"/>
                <a:cs typeface="Arial"/>
              </a:rPr>
              <a:t>Application</a:t>
            </a:r>
            <a:endParaRPr sz="1000">
              <a:latin typeface="Arial"/>
              <a:cs typeface="Arial"/>
            </a:endParaRPr>
          </a:p>
        </p:txBody>
      </p:sp>
      <p:sp>
        <p:nvSpPr>
          <p:cNvPr id="38" name="Slide Number Placeholder 37">
            <a:extLst>
              <a:ext uri="{FF2B5EF4-FFF2-40B4-BE49-F238E27FC236}">
                <a16:creationId xmlns:a16="http://schemas.microsoft.com/office/drawing/2014/main" id="{4D86FD50-2E09-4097-B106-97531445F8B0}"/>
              </a:ext>
            </a:extLst>
          </p:cNvPr>
          <p:cNvSpPr>
            <a:spLocks noGrp="1"/>
          </p:cNvSpPr>
          <p:nvPr>
            <p:ph type="sldNum" sz="quarter" idx="7"/>
          </p:nvPr>
        </p:nvSpPr>
        <p:spPr/>
        <p:txBody>
          <a:bodyPr/>
          <a:lstStyle/>
          <a:p>
            <a:fld id="{B6F15528-21DE-4FAA-801E-634DDDAF4B2B}"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8580" y="1905000"/>
            <a:ext cx="9015971" cy="337257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599169" y="4420361"/>
            <a:ext cx="477520" cy="342900"/>
          </a:xfrm>
          <a:custGeom>
            <a:avLst/>
            <a:gdLst/>
            <a:ahLst/>
            <a:cxnLst/>
            <a:rect l="l" t="t" r="r" b="b"/>
            <a:pathLst>
              <a:path w="477520" h="342900">
                <a:moveTo>
                  <a:pt x="477012" y="342900"/>
                </a:moveTo>
                <a:lnTo>
                  <a:pt x="0" y="342900"/>
                </a:lnTo>
                <a:lnTo>
                  <a:pt x="0" y="0"/>
                </a:lnTo>
                <a:lnTo>
                  <a:pt x="477012" y="0"/>
                </a:lnTo>
                <a:lnTo>
                  <a:pt x="477012" y="342900"/>
                </a:lnTo>
                <a:close/>
              </a:path>
            </a:pathLst>
          </a:custGeom>
          <a:ln w="32004">
            <a:solidFill>
              <a:srgbClr val="EF7A08"/>
            </a:solidFill>
          </a:ln>
        </p:spPr>
        <p:txBody>
          <a:bodyPr wrap="square" lIns="0" tIns="0" rIns="0" bIns="0" rtlCol="0"/>
          <a:lstStyle/>
          <a:p>
            <a:endParaRPr/>
          </a:p>
        </p:txBody>
      </p:sp>
      <p:sp>
        <p:nvSpPr>
          <p:cNvPr id="7" name="object 7"/>
          <p:cNvSpPr/>
          <p:nvPr/>
        </p:nvSpPr>
        <p:spPr>
          <a:xfrm>
            <a:off x="1251203" y="5396484"/>
            <a:ext cx="6641579" cy="51511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385316" y="5469635"/>
            <a:ext cx="6373495" cy="368935"/>
          </a:xfrm>
          <a:custGeom>
            <a:avLst/>
            <a:gdLst/>
            <a:ahLst/>
            <a:cxnLst/>
            <a:rect l="l" t="t" r="r" b="b"/>
            <a:pathLst>
              <a:path w="6373495" h="368935">
                <a:moveTo>
                  <a:pt x="0" y="0"/>
                </a:moveTo>
                <a:lnTo>
                  <a:pt x="6373368" y="0"/>
                </a:lnTo>
                <a:lnTo>
                  <a:pt x="6373368" y="368807"/>
                </a:lnTo>
                <a:lnTo>
                  <a:pt x="0" y="368807"/>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85316" y="5469635"/>
            <a:ext cx="6373495" cy="368935"/>
          </a:xfrm>
          <a:prstGeom prst="rect">
            <a:avLst/>
          </a:prstGeom>
          <a:ln w="9144">
            <a:solidFill>
              <a:srgbClr val="EF7A08"/>
            </a:solidFill>
          </a:ln>
        </p:spPr>
        <p:txBody>
          <a:bodyPr vert="horz" wrap="square" lIns="0" tIns="34925" rIns="0" bIns="0" rtlCol="0">
            <a:spAutoFit/>
          </a:bodyPr>
          <a:lstStyle/>
          <a:p>
            <a:pPr marL="210185">
              <a:lnSpc>
                <a:spcPct val="100000"/>
              </a:lnSpc>
              <a:spcBef>
                <a:spcPts val="275"/>
              </a:spcBef>
            </a:pPr>
            <a:r>
              <a:rPr sz="1800" spc="-5" dirty="0">
                <a:latin typeface="Arial"/>
                <a:cs typeface="Arial"/>
              </a:rPr>
              <a:t>Users select the </a:t>
            </a:r>
            <a:r>
              <a:rPr sz="1800" spc="-10" dirty="0">
                <a:latin typeface="Arial"/>
                <a:cs typeface="Arial"/>
              </a:rPr>
              <a:t>magnifying glass </a:t>
            </a:r>
            <a:r>
              <a:rPr sz="1800" dirty="0">
                <a:latin typeface="Arial"/>
                <a:cs typeface="Arial"/>
              </a:rPr>
              <a:t>to </a:t>
            </a:r>
            <a:r>
              <a:rPr sz="1800" spc="-5" dirty="0">
                <a:latin typeface="Arial"/>
                <a:cs typeface="Arial"/>
              </a:rPr>
              <a:t>view </a:t>
            </a:r>
            <a:r>
              <a:rPr sz="1800" spc="-10" dirty="0">
                <a:latin typeface="Arial"/>
                <a:cs typeface="Arial"/>
              </a:rPr>
              <a:t>additional</a:t>
            </a:r>
            <a:r>
              <a:rPr sz="1800" spc="150" dirty="0">
                <a:latin typeface="Arial"/>
                <a:cs typeface="Arial"/>
              </a:rPr>
              <a:t> </a:t>
            </a:r>
            <a:r>
              <a:rPr sz="1800" spc="-10" dirty="0">
                <a:latin typeface="Arial"/>
                <a:cs typeface="Arial"/>
              </a:rPr>
              <a:t>details</a:t>
            </a:r>
            <a:endParaRPr sz="1800">
              <a:latin typeface="Arial"/>
              <a:cs typeface="Arial"/>
            </a:endParaRPr>
          </a:p>
        </p:txBody>
      </p:sp>
      <p:sp>
        <p:nvSpPr>
          <p:cNvPr id="11" name="object 11"/>
          <p:cNvSpPr txBox="1">
            <a:spLocks noGrp="1"/>
          </p:cNvSpPr>
          <p:nvPr>
            <p:ph type="title"/>
          </p:nvPr>
        </p:nvSpPr>
        <p:spPr>
          <a:xfrm>
            <a:off x="1983739" y="428244"/>
            <a:ext cx="4261485" cy="741680"/>
          </a:xfrm>
          <a:prstGeom prst="rect">
            <a:avLst/>
          </a:prstGeom>
        </p:spPr>
        <p:txBody>
          <a:bodyPr vert="horz" wrap="square" lIns="0" tIns="0" rIns="0" bIns="0" rtlCol="0">
            <a:spAutoFit/>
          </a:bodyPr>
          <a:lstStyle/>
          <a:p>
            <a:pPr marL="12700" marR="5080">
              <a:lnSpc>
                <a:spcPct val="100000"/>
              </a:lnSpc>
            </a:pPr>
            <a:r>
              <a:rPr sz="2400" spc="-5" dirty="0"/>
              <a:t>eDM: Batch Details Complete  </a:t>
            </a:r>
            <a:r>
              <a:rPr sz="2400" dirty="0"/>
              <a:t>with</a:t>
            </a:r>
            <a:r>
              <a:rPr sz="2400" spc="-114" dirty="0"/>
              <a:t> </a:t>
            </a:r>
            <a:r>
              <a:rPr sz="2400" spc="-5" dirty="0"/>
              <a:t>Errors</a:t>
            </a:r>
            <a:endParaRPr sz="2400"/>
          </a:p>
        </p:txBody>
      </p:sp>
      <p:sp>
        <p:nvSpPr>
          <p:cNvPr id="13" name="Slide Number Placeholder 12">
            <a:extLst>
              <a:ext uri="{FF2B5EF4-FFF2-40B4-BE49-F238E27FC236}">
                <a16:creationId xmlns:a16="http://schemas.microsoft.com/office/drawing/2014/main" id="{08167DC4-5E2E-4F7E-B592-107B110B17DD}"/>
              </a:ext>
            </a:extLst>
          </p:cNvPr>
          <p:cNvSpPr>
            <a:spLocks noGrp="1"/>
          </p:cNvSpPr>
          <p:nvPr>
            <p:ph type="sldNum" sz="quarter" idx="7"/>
          </p:nvPr>
        </p:nvSpPr>
        <p:spPr/>
        <p:txBody>
          <a:bodyPr/>
          <a:lstStyle/>
          <a:p>
            <a:fld id="{B6F15528-21DE-4FAA-801E-634DDDAF4B2B}"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2000" y="1600200"/>
            <a:ext cx="7701953" cy="503333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325361" y="1610105"/>
            <a:ext cx="2135505" cy="342900"/>
          </a:xfrm>
          <a:custGeom>
            <a:avLst/>
            <a:gdLst/>
            <a:ahLst/>
            <a:cxnLst/>
            <a:rect l="l" t="t" r="r" b="b"/>
            <a:pathLst>
              <a:path w="2135504" h="342900">
                <a:moveTo>
                  <a:pt x="2135124" y="342900"/>
                </a:moveTo>
                <a:lnTo>
                  <a:pt x="0" y="342900"/>
                </a:lnTo>
                <a:lnTo>
                  <a:pt x="0" y="0"/>
                </a:lnTo>
                <a:lnTo>
                  <a:pt x="2135124" y="0"/>
                </a:lnTo>
                <a:lnTo>
                  <a:pt x="2135124" y="342900"/>
                </a:lnTo>
                <a:close/>
              </a:path>
            </a:pathLst>
          </a:custGeom>
          <a:ln w="32004">
            <a:solidFill>
              <a:srgbClr val="EF7A08"/>
            </a:solidFill>
          </a:ln>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eDM: </a:t>
            </a:r>
            <a:r>
              <a:rPr spc="-10" dirty="0"/>
              <a:t>ETL </a:t>
            </a:r>
            <a:r>
              <a:rPr spc="-5" dirty="0"/>
              <a:t>Generated Error</a:t>
            </a:r>
            <a:r>
              <a:rPr spc="5" dirty="0"/>
              <a:t> </a:t>
            </a:r>
            <a:r>
              <a:rPr spc="-5" dirty="0"/>
              <a:t>Files</a:t>
            </a:r>
          </a:p>
        </p:txBody>
      </p:sp>
      <p:sp>
        <p:nvSpPr>
          <p:cNvPr id="9" name="object 9"/>
          <p:cNvSpPr/>
          <p:nvPr/>
        </p:nvSpPr>
        <p:spPr>
          <a:xfrm>
            <a:off x="762762" y="5868161"/>
            <a:ext cx="7698105" cy="342900"/>
          </a:xfrm>
          <a:custGeom>
            <a:avLst/>
            <a:gdLst/>
            <a:ahLst/>
            <a:cxnLst/>
            <a:rect l="l" t="t" r="r" b="b"/>
            <a:pathLst>
              <a:path w="7698105" h="342900">
                <a:moveTo>
                  <a:pt x="7697724" y="342900"/>
                </a:moveTo>
                <a:lnTo>
                  <a:pt x="0" y="342900"/>
                </a:lnTo>
                <a:lnTo>
                  <a:pt x="0" y="0"/>
                </a:lnTo>
                <a:lnTo>
                  <a:pt x="7697724" y="0"/>
                </a:lnTo>
                <a:lnTo>
                  <a:pt x="7697724" y="342900"/>
                </a:lnTo>
                <a:close/>
              </a:path>
            </a:pathLst>
          </a:custGeom>
          <a:ln w="32004">
            <a:solidFill>
              <a:srgbClr val="EF7A08"/>
            </a:solidFill>
          </a:ln>
        </p:spPr>
        <p:txBody>
          <a:bodyPr wrap="square" lIns="0" tIns="0" rIns="0" bIns="0" rtlCol="0"/>
          <a:lstStyle/>
          <a:p>
            <a:endParaRPr/>
          </a:p>
        </p:txBody>
      </p:sp>
      <p:sp>
        <p:nvSpPr>
          <p:cNvPr id="10" name="object 10"/>
          <p:cNvSpPr/>
          <p:nvPr/>
        </p:nvSpPr>
        <p:spPr>
          <a:xfrm>
            <a:off x="2865120" y="5108447"/>
            <a:ext cx="3794759" cy="515111"/>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971800" y="5181600"/>
            <a:ext cx="3581400" cy="368935"/>
          </a:xfrm>
          <a:custGeom>
            <a:avLst/>
            <a:gdLst/>
            <a:ahLst/>
            <a:cxnLst/>
            <a:rect l="l" t="t" r="r" b="b"/>
            <a:pathLst>
              <a:path w="3581400" h="368935">
                <a:moveTo>
                  <a:pt x="0" y="0"/>
                </a:moveTo>
                <a:lnTo>
                  <a:pt x="3581400" y="0"/>
                </a:lnTo>
                <a:lnTo>
                  <a:pt x="3581400" y="368807"/>
                </a:lnTo>
                <a:lnTo>
                  <a:pt x="0" y="368807"/>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2971800" y="5181600"/>
            <a:ext cx="3581400" cy="368935"/>
          </a:xfrm>
          <a:prstGeom prst="rect">
            <a:avLst/>
          </a:prstGeom>
          <a:solidFill>
            <a:srgbClr val="FFFFFF"/>
          </a:solidFill>
          <a:ln w="9144">
            <a:solidFill>
              <a:srgbClr val="EF7A08"/>
            </a:solidFill>
          </a:ln>
        </p:spPr>
        <p:txBody>
          <a:bodyPr vert="horz" wrap="square" lIns="0" tIns="34925" rIns="0" bIns="0" rtlCol="0">
            <a:spAutoFit/>
          </a:bodyPr>
          <a:lstStyle/>
          <a:p>
            <a:pPr marL="203200">
              <a:lnSpc>
                <a:spcPct val="100000"/>
              </a:lnSpc>
              <a:spcBef>
                <a:spcPts val="275"/>
              </a:spcBef>
            </a:pPr>
            <a:r>
              <a:rPr sz="1800" dirty="0">
                <a:latin typeface="Arial"/>
                <a:cs typeface="Arial"/>
              </a:rPr>
              <a:t>ETL </a:t>
            </a:r>
            <a:r>
              <a:rPr sz="1800" spc="-10" dirty="0">
                <a:latin typeface="Arial"/>
                <a:cs typeface="Arial"/>
              </a:rPr>
              <a:t>Generated </a:t>
            </a:r>
            <a:r>
              <a:rPr sz="1800" spc="-5" dirty="0">
                <a:latin typeface="Arial"/>
                <a:cs typeface="Arial"/>
              </a:rPr>
              <a:t>Files: Error</a:t>
            </a:r>
            <a:r>
              <a:rPr sz="1800" spc="-80" dirty="0">
                <a:latin typeface="Arial"/>
                <a:cs typeface="Arial"/>
              </a:rPr>
              <a:t> </a:t>
            </a:r>
            <a:r>
              <a:rPr sz="1800" spc="-5" dirty="0">
                <a:latin typeface="Arial"/>
                <a:cs typeface="Arial"/>
              </a:rPr>
              <a:t>File</a:t>
            </a:r>
            <a:endParaRPr sz="1800">
              <a:latin typeface="Arial"/>
              <a:cs typeface="Arial"/>
            </a:endParaRPr>
          </a:p>
        </p:txBody>
      </p:sp>
      <p:sp>
        <p:nvSpPr>
          <p:cNvPr id="14" name="Slide Number Placeholder 13">
            <a:extLst>
              <a:ext uri="{FF2B5EF4-FFF2-40B4-BE49-F238E27FC236}">
                <a16:creationId xmlns:a16="http://schemas.microsoft.com/office/drawing/2014/main" id="{6AC50E07-A5F5-4A30-A394-9EDACD47D247}"/>
              </a:ext>
            </a:extLst>
          </p:cNvPr>
          <p:cNvSpPr>
            <a:spLocks noGrp="1"/>
          </p:cNvSpPr>
          <p:nvPr>
            <p:ph type="sldNum" sz="quarter" idx="7"/>
          </p:nvPr>
        </p:nvSpPr>
        <p:spPr/>
        <p:txBody>
          <a:bodyPr/>
          <a:lstStyle/>
          <a:p>
            <a:fld id="{B6F15528-21DE-4FAA-801E-634DDDAF4B2B}"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240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solidFill>
        </p:spPr>
        <p:txBody>
          <a:bodyPr wrap="square" lIns="0" tIns="0" rIns="0" bIns="0" rtlCol="0"/>
          <a:lstStyle/>
          <a:p>
            <a:endParaRPr/>
          </a:p>
        </p:txBody>
      </p:sp>
      <p:sp>
        <p:nvSpPr>
          <p:cNvPr id="4" name="object 4"/>
          <p:cNvSpPr/>
          <p:nvPr/>
        </p:nvSpPr>
        <p:spPr>
          <a:xfrm>
            <a:off x="0" y="1600200"/>
            <a:ext cx="1295400" cy="990600"/>
          </a:xfrm>
          <a:custGeom>
            <a:avLst/>
            <a:gdLst/>
            <a:ahLst/>
            <a:cxnLst/>
            <a:rect l="l" t="t" r="r" b="b"/>
            <a:pathLst>
              <a:path w="1295400" h="990600">
                <a:moveTo>
                  <a:pt x="0" y="990600"/>
                </a:moveTo>
                <a:lnTo>
                  <a:pt x="1295400" y="990600"/>
                </a:lnTo>
                <a:lnTo>
                  <a:pt x="1295400" y="0"/>
                </a:lnTo>
                <a:lnTo>
                  <a:pt x="0" y="0"/>
                </a:lnTo>
                <a:lnTo>
                  <a:pt x="0" y="990600"/>
                </a:lnTo>
                <a:close/>
              </a:path>
            </a:pathLst>
          </a:custGeom>
          <a:solidFill>
            <a:srgbClr val="F9A451"/>
          </a:solidFill>
        </p:spPr>
        <p:txBody>
          <a:bodyPr wrap="square" lIns="0" tIns="0" rIns="0" bIns="0" rtlCol="0"/>
          <a:lstStyle/>
          <a:p>
            <a:endParaRPr/>
          </a:p>
        </p:txBody>
      </p:sp>
      <p:sp>
        <p:nvSpPr>
          <p:cNvPr id="5" name="object 5"/>
          <p:cNvSpPr/>
          <p:nvPr/>
        </p:nvSpPr>
        <p:spPr>
          <a:xfrm>
            <a:off x="1371600" y="1600200"/>
            <a:ext cx="7772400" cy="990600"/>
          </a:xfrm>
          <a:custGeom>
            <a:avLst/>
            <a:gdLst/>
            <a:ahLst/>
            <a:cxnLst/>
            <a:rect l="l" t="t" r="r" b="b"/>
            <a:pathLst>
              <a:path w="7772400" h="990600">
                <a:moveTo>
                  <a:pt x="0" y="990600"/>
                </a:moveTo>
                <a:lnTo>
                  <a:pt x="7772400" y="990600"/>
                </a:lnTo>
                <a:lnTo>
                  <a:pt x="7772400" y="0"/>
                </a:lnTo>
                <a:lnTo>
                  <a:pt x="0" y="0"/>
                </a:lnTo>
                <a:lnTo>
                  <a:pt x="0" y="990600"/>
                </a:lnTo>
                <a:close/>
              </a:path>
            </a:pathLst>
          </a:custGeom>
          <a:solidFill>
            <a:srgbClr val="0082C8"/>
          </a:solidFill>
        </p:spPr>
        <p:txBody>
          <a:bodyPr wrap="square" lIns="0" tIns="0" rIns="0" bIns="0" rtlCol="0"/>
          <a:lstStyle/>
          <a:p>
            <a:endParaRPr/>
          </a:p>
        </p:txBody>
      </p:sp>
      <p:sp>
        <p:nvSpPr>
          <p:cNvPr id="6" name="object 6"/>
          <p:cNvSpPr/>
          <p:nvPr/>
        </p:nvSpPr>
        <p:spPr>
          <a:xfrm>
            <a:off x="99060" y="1752600"/>
            <a:ext cx="1100327" cy="685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0339" y="1856232"/>
            <a:ext cx="7310120" cy="466090"/>
          </a:xfrm>
          <a:prstGeom prst="rect">
            <a:avLst/>
          </a:prstGeom>
        </p:spPr>
        <p:txBody>
          <a:bodyPr vert="horz" wrap="square" lIns="0" tIns="0" rIns="0" bIns="0" rtlCol="0">
            <a:spAutoFit/>
          </a:bodyPr>
          <a:lstStyle/>
          <a:p>
            <a:pPr marL="12700">
              <a:lnSpc>
                <a:spcPct val="100000"/>
              </a:lnSpc>
            </a:pPr>
            <a:r>
              <a:rPr sz="3000" spc="-15" dirty="0">
                <a:solidFill>
                  <a:srgbClr val="FFFFFF"/>
                </a:solidFill>
              </a:rPr>
              <a:t>Troubleshooting </a:t>
            </a:r>
            <a:r>
              <a:rPr sz="3000" spc="-5" dirty="0">
                <a:solidFill>
                  <a:srgbClr val="FFFFFF"/>
                </a:solidFill>
              </a:rPr>
              <a:t>&amp; </a:t>
            </a:r>
            <a:r>
              <a:rPr sz="3000" dirty="0">
                <a:solidFill>
                  <a:srgbClr val="FFFFFF"/>
                </a:solidFill>
              </a:rPr>
              <a:t>eDM </a:t>
            </a:r>
            <a:r>
              <a:rPr sz="3000" spc="-5" dirty="0">
                <a:solidFill>
                  <a:srgbClr val="FFFFFF"/>
                </a:solidFill>
              </a:rPr>
              <a:t>Error</a:t>
            </a:r>
            <a:r>
              <a:rPr sz="3000" dirty="0">
                <a:solidFill>
                  <a:srgbClr val="FFFFFF"/>
                </a:solidFill>
              </a:rPr>
              <a:t> </a:t>
            </a:r>
            <a:r>
              <a:rPr sz="3000" spc="-5" dirty="0">
                <a:solidFill>
                  <a:srgbClr val="FFFFFF"/>
                </a:solidFill>
              </a:rPr>
              <a:t>Dictionary</a:t>
            </a:r>
            <a:endParaRPr sz="3000"/>
          </a:p>
        </p:txBody>
      </p:sp>
      <p:sp>
        <p:nvSpPr>
          <p:cNvPr id="9" name="object 9"/>
          <p:cNvSpPr/>
          <p:nvPr/>
        </p:nvSpPr>
        <p:spPr>
          <a:xfrm>
            <a:off x="8305800" y="0"/>
            <a:ext cx="838199" cy="76199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ECE8EE1F-1F9A-45B7-9819-45E8277D8E92}"/>
              </a:ext>
            </a:extLst>
          </p:cNvPr>
          <p:cNvSpPr>
            <a:spLocks noGrp="1"/>
          </p:cNvSpPr>
          <p:nvPr>
            <p:ph type="sldNum" sz="quarter" idx="7"/>
          </p:nvPr>
        </p:nvSpPr>
        <p:spPr/>
        <p:txBody>
          <a:bodyPr/>
          <a:lstStyle/>
          <a:p>
            <a:fld id="{B6F15528-21DE-4FAA-801E-634DDDAF4B2B}"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Error</a:t>
            </a:r>
            <a:r>
              <a:rPr spc="-90" dirty="0"/>
              <a:t> </a:t>
            </a:r>
            <a:r>
              <a:rPr spc="-5" dirty="0"/>
              <a:t>Examples</a:t>
            </a:r>
          </a:p>
        </p:txBody>
      </p:sp>
      <p:sp>
        <p:nvSpPr>
          <p:cNvPr id="6" name="object 6"/>
          <p:cNvSpPr txBox="1"/>
          <p:nvPr/>
        </p:nvSpPr>
        <p:spPr>
          <a:xfrm>
            <a:off x="161670" y="1298945"/>
            <a:ext cx="6746875" cy="773430"/>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pPr>
            <a:endParaRPr sz="1300" dirty="0">
              <a:latin typeface="Times New Roman"/>
              <a:cs typeface="Times New Roman"/>
            </a:endParaRPr>
          </a:p>
          <a:p>
            <a:pPr marL="782955" indent="-320040">
              <a:lnSpc>
                <a:spcPct val="100000"/>
              </a:lnSpc>
              <a:spcBef>
                <a:spcPts val="790"/>
              </a:spcBef>
              <a:buClr>
                <a:srgbClr val="F9A451"/>
              </a:buClr>
              <a:buSzPct val="58333"/>
              <a:buFont typeface="Wingdings"/>
              <a:buChar char=""/>
              <a:tabLst>
                <a:tab pos="783590" algn="l"/>
              </a:tabLst>
            </a:pPr>
            <a:r>
              <a:rPr sz="1800" spc="-5" dirty="0">
                <a:latin typeface="Arial"/>
                <a:cs typeface="Arial"/>
              </a:rPr>
              <a:t>Use the </a:t>
            </a:r>
            <a:r>
              <a:rPr sz="1800" spc="-10" dirty="0">
                <a:latin typeface="Arial"/>
                <a:cs typeface="Arial"/>
              </a:rPr>
              <a:t>eDM </a:t>
            </a:r>
            <a:r>
              <a:rPr sz="1800" spc="-5" dirty="0">
                <a:latin typeface="Arial"/>
                <a:cs typeface="Arial"/>
              </a:rPr>
              <a:t>Error Dictionary </a:t>
            </a:r>
            <a:r>
              <a:rPr sz="1800" dirty="0">
                <a:latin typeface="Arial"/>
                <a:cs typeface="Arial"/>
              </a:rPr>
              <a:t>to </a:t>
            </a:r>
            <a:r>
              <a:rPr sz="1800" spc="-10" dirty="0">
                <a:latin typeface="Arial"/>
                <a:cs typeface="Arial"/>
              </a:rPr>
              <a:t>help </a:t>
            </a:r>
            <a:r>
              <a:rPr sz="1800" spc="-15" dirty="0">
                <a:latin typeface="Arial"/>
                <a:cs typeface="Arial"/>
              </a:rPr>
              <a:t>with </a:t>
            </a:r>
            <a:r>
              <a:rPr sz="1800" spc="-5" dirty="0">
                <a:latin typeface="Arial"/>
                <a:cs typeface="Arial"/>
              </a:rPr>
              <a:t>these</a:t>
            </a:r>
            <a:r>
              <a:rPr sz="1800" spc="105" dirty="0">
                <a:latin typeface="Arial"/>
                <a:cs typeface="Arial"/>
              </a:rPr>
              <a:t> </a:t>
            </a:r>
            <a:r>
              <a:rPr sz="1800" spc="-10" dirty="0">
                <a:latin typeface="Arial"/>
                <a:cs typeface="Arial"/>
              </a:rPr>
              <a:t>examples*</a:t>
            </a:r>
            <a:endParaRPr sz="1800" dirty="0">
              <a:latin typeface="Arial"/>
              <a:cs typeface="Arial"/>
            </a:endParaRPr>
          </a:p>
        </p:txBody>
      </p:sp>
      <p:graphicFrame>
        <p:nvGraphicFramePr>
          <p:cNvPr id="7" name="object 7"/>
          <p:cNvGraphicFramePr>
            <a:graphicFrameLocks noGrp="1"/>
          </p:cNvGraphicFramePr>
          <p:nvPr/>
        </p:nvGraphicFramePr>
        <p:xfrm>
          <a:off x="-6350" y="2432050"/>
          <a:ext cx="9143998" cy="3810000"/>
        </p:xfrm>
        <a:graphic>
          <a:graphicData uri="http://schemas.openxmlformats.org/drawingml/2006/table">
            <a:tbl>
              <a:tblPr firstRow="1" bandRow="1">
                <a:tableStyleId>{2D5ABB26-0587-4C30-8999-92F81FD0307C}</a:tableStyleId>
              </a:tblPr>
              <a:tblGrid>
                <a:gridCol w="2918297">
                  <a:extLst>
                    <a:ext uri="{9D8B030D-6E8A-4147-A177-3AD203B41FA5}">
                      <a16:colId xmlns:a16="http://schemas.microsoft.com/office/drawing/2014/main" val="20000"/>
                    </a:ext>
                  </a:extLst>
                </a:gridCol>
                <a:gridCol w="2626469">
                  <a:extLst>
                    <a:ext uri="{9D8B030D-6E8A-4147-A177-3AD203B41FA5}">
                      <a16:colId xmlns:a16="http://schemas.microsoft.com/office/drawing/2014/main" val="20001"/>
                    </a:ext>
                  </a:extLst>
                </a:gridCol>
                <a:gridCol w="1945530">
                  <a:extLst>
                    <a:ext uri="{9D8B030D-6E8A-4147-A177-3AD203B41FA5}">
                      <a16:colId xmlns:a16="http://schemas.microsoft.com/office/drawing/2014/main" val="20002"/>
                    </a:ext>
                  </a:extLst>
                </a:gridCol>
                <a:gridCol w="1653702">
                  <a:extLst>
                    <a:ext uri="{9D8B030D-6E8A-4147-A177-3AD203B41FA5}">
                      <a16:colId xmlns:a16="http://schemas.microsoft.com/office/drawing/2014/main" val="20003"/>
                    </a:ext>
                  </a:extLst>
                </a:gridCol>
              </a:tblGrid>
              <a:tr h="822960">
                <a:tc>
                  <a:txBody>
                    <a:bodyPr/>
                    <a:lstStyle/>
                    <a:p>
                      <a:pPr marL="1093470" marR="86360" indent="-1000125">
                        <a:lnSpc>
                          <a:spcPct val="100000"/>
                        </a:lnSpc>
                        <a:spcBef>
                          <a:spcPts val="280"/>
                        </a:spcBef>
                      </a:pPr>
                      <a:r>
                        <a:rPr sz="1000" b="1" spc="-10" dirty="0">
                          <a:latin typeface="Arial"/>
                          <a:cs typeface="Arial"/>
                        </a:rPr>
                        <a:t>Example </a:t>
                      </a:r>
                      <a:r>
                        <a:rPr sz="1000" b="1" spc="-20" dirty="0">
                          <a:latin typeface="Arial"/>
                          <a:cs typeface="Arial"/>
                        </a:rPr>
                        <a:t>A: </a:t>
                      </a:r>
                      <a:r>
                        <a:rPr sz="1000" b="1" spc="-5" dirty="0">
                          <a:latin typeface="Arial"/>
                          <a:cs typeface="Arial"/>
                        </a:rPr>
                        <a:t>EducationOrganizationExtension  Interchange</a:t>
                      </a:r>
                      <a:endParaRPr sz="10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424815" marR="417830" indent="-1905" algn="ctr">
                        <a:lnSpc>
                          <a:spcPct val="100000"/>
                        </a:lnSpc>
                        <a:spcBef>
                          <a:spcPts val="280"/>
                        </a:spcBef>
                      </a:pPr>
                      <a:r>
                        <a:rPr sz="1000" b="1" spc="-10" dirty="0">
                          <a:latin typeface="Arial"/>
                          <a:cs typeface="Arial"/>
                        </a:rPr>
                        <a:t>Example </a:t>
                      </a:r>
                      <a:r>
                        <a:rPr sz="1000" b="1" spc="-5" dirty="0">
                          <a:latin typeface="Arial"/>
                          <a:cs typeface="Arial"/>
                        </a:rPr>
                        <a:t>B:  </a:t>
                      </a:r>
                      <a:r>
                        <a:rPr sz="1000" b="1" spc="-10" dirty="0">
                          <a:latin typeface="Arial"/>
                          <a:cs typeface="Arial"/>
                        </a:rPr>
                        <a:t>StudentAttendanceExtension  </a:t>
                      </a:r>
                      <a:r>
                        <a:rPr sz="1000" b="1" spc="-5" dirty="0">
                          <a:latin typeface="Arial"/>
                          <a:cs typeface="Arial"/>
                        </a:rPr>
                        <a:t>Interchange</a:t>
                      </a:r>
                      <a:endParaRPr sz="10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165735" marR="160020" indent="-635" algn="ctr">
                        <a:lnSpc>
                          <a:spcPct val="100000"/>
                        </a:lnSpc>
                        <a:spcBef>
                          <a:spcPts val="280"/>
                        </a:spcBef>
                      </a:pPr>
                      <a:r>
                        <a:rPr sz="1000" b="1" spc="-10" dirty="0">
                          <a:latin typeface="Arial"/>
                          <a:cs typeface="Arial"/>
                        </a:rPr>
                        <a:t>Example </a:t>
                      </a:r>
                      <a:r>
                        <a:rPr sz="1000" b="1" spc="-5" dirty="0">
                          <a:latin typeface="Arial"/>
                          <a:cs typeface="Arial"/>
                        </a:rPr>
                        <a:t>C:  </a:t>
                      </a:r>
                      <a:r>
                        <a:rPr sz="1000" b="1" spc="-10" dirty="0">
                          <a:latin typeface="Arial"/>
                          <a:cs typeface="Arial"/>
                        </a:rPr>
                        <a:t>StaffAssociationExtension  </a:t>
                      </a:r>
                      <a:r>
                        <a:rPr sz="1000" b="1" spc="-5" dirty="0">
                          <a:latin typeface="Arial"/>
                          <a:cs typeface="Arial"/>
                        </a:rPr>
                        <a:t>Interchange</a:t>
                      </a:r>
                      <a:endParaRPr sz="10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126364" marR="118745" indent="-1905" algn="ctr">
                        <a:lnSpc>
                          <a:spcPct val="100000"/>
                        </a:lnSpc>
                        <a:spcBef>
                          <a:spcPts val="280"/>
                        </a:spcBef>
                      </a:pPr>
                      <a:r>
                        <a:rPr sz="1000" b="1" spc="-10" dirty="0">
                          <a:latin typeface="Arial"/>
                          <a:cs typeface="Arial"/>
                        </a:rPr>
                        <a:t>Example </a:t>
                      </a:r>
                      <a:r>
                        <a:rPr sz="1000" b="1" spc="-5" dirty="0">
                          <a:latin typeface="Arial"/>
                          <a:cs typeface="Arial"/>
                        </a:rPr>
                        <a:t>D:  E</a:t>
                      </a:r>
                      <a:r>
                        <a:rPr sz="1000" b="1" dirty="0">
                          <a:latin typeface="Arial"/>
                          <a:cs typeface="Arial"/>
                        </a:rPr>
                        <a:t>du</a:t>
                      </a:r>
                      <a:r>
                        <a:rPr sz="1000" b="1" spc="-5" dirty="0">
                          <a:latin typeface="Arial"/>
                          <a:cs typeface="Arial"/>
                        </a:rPr>
                        <a:t>ca</a:t>
                      </a:r>
                      <a:r>
                        <a:rPr sz="1000" b="1" dirty="0">
                          <a:latin typeface="Arial"/>
                          <a:cs typeface="Arial"/>
                        </a:rPr>
                        <a:t>t</a:t>
                      </a:r>
                      <a:r>
                        <a:rPr sz="1000" b="1" spc="-5" dirty="0">
                          <a:latin typeface="Arial"/>
                          <a:cs typeface="Arial"/>
                        </a:rPr>
                        <a:t>i</a:t>
                      </a:r>
                      <a:r>
                        <a:rPr sz="1000" b="1" dirty="0">
                          <a:latin typeface="Arial"/>
                          <a:cs typeface="Arial"/>
                        </a:rPr>
                        <a:t>on</a:t>
                      </a:r>
                      <a:r>
                        <a:rPr sz="1000" b="1" spc="5" dirty="0">
                          <a:latin typeface="Arial"/>
                          <a:cs typeface="Arial"/>
                        </a:rPr>
                        <a:t>O</a:t>
                      </a:r>
                      <a:r>
                        <a:rPr sz="1000" b="1" spc="-5" dirty="0">
                          <a:latin typeface="Arial"/>
                          <a:cs typeface="Arial"/>
                        </a:rPr>
                        <a:t>r</a:t>
                      </a:r>
                      <a:r>
                        <a:rPr sz="1000" b="1" dirty="0">
                          <a:latin typeface="Arial"/>
                          <a:cs typeface="Arial"/>
                        </a:rPr>
                        <a:t>g</a:t>
                      </a:r>
                      <a:r>
                        <a:rPr sz="1000" b="1" spc="-5" dirty="0">
                          <a:latin typeface="Arial"/>
                          <a:cs typeface="Arial"/>
                        </a:rPr>
                        <a:t>a</a:t>
                      </a:r>
                      <a:r>
                        <a:rPr sz="1000" b="1" dirty="0">
                          <a:latin typeface="Arial"/>
                          <a:cs typeface="Arial"/>
                        </a:rPr>
                        <a:t>n</a:t>
                      </a:r>
                      <a:r>
                        <a:rPr sz="1000" b="1" spc="-5" dirty="0">
                          <a:latin typeface="Arial"/>
                          <a:cs typeface="Arial"/>
                        </a:rPr>
                        <a:t>i</a:t>
                      </a:r>
                      <a:r>
                        <a:rPr sz="1000" b="1" spc="5" dirty="0">
                          <a:latin typeface="Arial"/>
                          <a:cs typeface="Arial"/>
                        </a:rPr>
                        <a:t>z</a:t>
                      </a:r>
                      <a:r>
                        <a:rPr sz="1000" b="1" spc="-5" dirty="0">
                          <a:latin typeface="Arial"/>
                          <a:cs typeface="Arial"/>
                        </a:rPr>
                        <a:t>a</a:t>
                      </a:r>
                      <a:r>
                        <a:rPr sz="1000" b="1" dirty="0">
                          <a:latin typeface="Arial"/>
                          <a:cs typeface="Arial"/>
                        </a:rPr>
                        <a:t>t</a:t>
                      </a:r>
                      <a:r>
                        <a:rPr sz="1000" b="1" spc="-5" dirty="0">
                          <a:latin typeface="Arial"/>
                          <a:cs typeface="Arial"/>
                        </a:rPr>
                        <a:t>i</a:t>
                      </a:r>
                      <a:r>
                        <a:rPr sz="1000" b="1" dirty="0">
                          <a:latin typeface="Arial"/>
                          <a:cs typeface="Arial"/>
                        </a:rPr>
                        <a:t>on  </a:t>
                      </a:r>
                      <a:r>
                        <a:rPr sz="1000" b="1" spc="-5" dirty="0">
                          <a:latin typeface="Arial"/>
                          <a:cs typeface="Arial"/>
                        </a:rPr>
                        <a:t>Extension</a:t>
                      </a:r>
                      <a:r>
                        <a:rPr sz="1000" b="1" spc="-95" dirty="0">
                          <a:latin typeface="Arial"/>
                          <a:cs typeface="Arial"/>
                        </a:rPr>
                        <a:t> </a:t>
                      </a:r>
                      <a:r>
                        <a:rPr sz="1000" b="1" spc="-5" dirty="0">
                          <a:latin typeface="Arial"/>
                          <a:cs typeface="Arial"/>
                        </a:rPr>
                        <a:t>Interchange</a:t>
                      </a:r>
                      <a:endParaRPr sz="10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2987040">
                <a:tc>
                  <a:txBody>
                    <a:bodyPr/>
                    <a:lstStyle/>
                    <a:p>
                      <a:pPr marL="104775" marR="95885" indent="-3175" algn="ctr">
                        <a:lnSpc>
                          <a:spcPct val="100000"/>
                        </a:lnSpc>
                        <a:spcBef>
                          <a:spcPts val="180"/>
                        </a:spcBef>
                      </a:pPr>
                      <a:r>
                        <a:rPr sz="1000" b="1" spc="-10" dirty="0">
                          <a:latin typeface="Arial"/>
                          <a:cs typeface="Arial"/>
                        </a:rPr>
                        <a:t>Values </a:t>
                      </a:r>
                      <a:r>
                        <a:rPr sz="1000" b="1" spc="-5" dirty="0">
                          <a:latin typeface="Arial"/>
                          <a:cs typeface="Arial"/>
                        </a:rPr>
                        <a:t>Not in Scholwhs.Course_Catalog  Table District_Code = </a:t>
                      </a:r>
                      <a:r>
                        <a:rPr sz="1000" b="1" spc="-10" dirty="0">
                          <a:latin typeface="Arial"/>
                          <a:cs typeface="Arial"/>
                        </a:rPr>
                        <a:t>000000, </a:t>
                      </a:r>
                      <a:r>
                        <a:rPr sz="1000" b="1" spc="-5" dirty="0">
                          <a:latin typeface="Arial"/>
                          <a:cs typeface="Arial"/>
                        </a:rPr>
                        <a:t>School_Year</a:t>
                      </a:r>
                      <a:r>
                        <a:rPr sz="1000" b="1" spc="-65" dirty="0">
                          <a:latin typeface="Arial"/>
                          <a:cs typeface="Arial"/>
                        </a:rPr>
                        <a:t> </a:t>
                      </a:r>
                      <a:r>
                        <a:rPr sz="1000" b="1" spc="-5" dirty="0">
                          <a:latin typeface="Arial"/>
                          <a:cs typeface="Arial"/>
                        </a:rPr>
                        <a:t>=  </a:t>
                      </a:r>
                      <a:r>
                        <a:rPr sz="1000" b="1" spc="-10" dirty="0">
                          <a:latin typeface="Arial"/>
                          <a:cs typeface="Arial"/>
                        </a:rPr>
                        <a:t>6/30/2015, </a:t>
                      </a:r>
                      <a:r>
                        <a:rPr sz="1000" b="1" spc="-5" dirty="0">
                          <a:latin typeface="Arial"/>
                          <a:cs typeface="Arial"/>
                        </a:rPr>
                        <a:t>Catalog_Course_Cd =</a:t>
                      </a:r>
                      <a:r>
                        <a:rPr sz="1000" b="1" spc="-35" dirty="0">
                          <a:latin typeface="Arial"/>
                          <a:cs typeface="Arial"/>
                        </a:rPr>
                        <a:t> </a:t>
                      </a:r>
                      <a:r>
                        <a:rPr sz="1000" b="1" spc="-10" dirty="0">
                          <a:latin typeface="Arial"/>
                          <a:cs typeface="Arial"/>
                        </a:rPr>
                        <a:t>03580600</a:t>
                      </a:r>
                      <a:endParaRPr sz="10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4455" marR="254635">
                        <a:lnSpc>
                          <a:spcPct val="100000"/>
                        </a:lnSpc>
                        <a:spcBef>
                          <a:spcPts val="180"/>
                        </a:spcBef>
                      </a:pPr>
                      <a:r>
                        <a:rPr sz="1000" b="1" spc="-10" dirty="0">
                          <a:latin typeface="Arial"/>
                          <a:cs typeface="Arial"/>
                        </a:rPr>
                        <a:t>Values </a:t>
                      </a:r>
                      <a:r>
                        <a:rPr sz="1000" b="1" spc="-5" dirty="0">
                          <a:latin typeface="Arial"/>
                          <a:cs typeface="Arial"/>
                        </a:rPr>
                        <a:t>Not in Scholwhs.Course Table  District_Code =</a:t>
                      </a:r>
                      <a:r>
                        <a:rPr sz="1000" b="1" spc="-70" dirty="0">
                          <a:latin typeface="Arial"/>
                          <a:cs typeface="Arial"/>
                        </a:rPr>
                        <a:t> </a:t>
                      </a:r>
                      <a:r>
                        <a:rPr sz="1000" b="1" spc="-10" dirty="0">
                          <a:latin typeface="Arial"/>
                          <a:cs typeface="Arial"/>
                        </a:rPr>
                        <a:t>701603,</a:t>
                      </a:r>
                      <a:endParaRPr sz="1000">
                        <a:latin typeface="Arial"/>
                        <a:cs typeface="Arial"/>
                      </a:endParaRPr>
                    </a:p>
                    <a:p>
                      <a:pPr marL="84455" marR="303530">
                        <a:lnSpc>
                          <a:spcPct val="100000"/>
                        </a:lnSpc>
                      </a:pPr>
                      <a:r>
                        <a:rPr sz="1000" b="1" spc="-5" dirty="0">
                          <a:latin typeface="Arial"/>
                          <a:cs typeface="Arial"/>
                        </a:rPr>
                        <a:t>Location.Location_Id = </a:t>
                      </a:r>
                      <a:r>
                        <a:rPr sz="1000" b="1" spc="-10" dirty="0">
                          <a:latin typeface="Arial"/>
                          <a:cs typeface="Arial"/>
                        </a:rPr>
                        <a:t>701603001,  </a:t>
                      </a:r>
                      <a:r>
                        <a:rPr sz="1000" b="1" spc="-5" dirty="0">
                          <a:latin typeface="Arial"/>
                          <a:cs typeface="Arial"/>
                        </a:rPr>
                        <a:t>Period.Period_End_Date = </a:t>
                      </a:r>
                      <a:r>
                        <a:rPr sz="1000" b="1" spc="-10" dirty="0">
                          <a:latin typeface="Arial"/>
                          <a:cs typeface="Arial"/>
                        </a:rPr>
                        <a:t>6/30/2015,  </a:t>
                      </a:r>
                      <a:r>
                        <a:rPr sz="1000" b="1" spc="-5" dirty="0">
                          <a:latin typeface="Arial"/>
                          <a:cs typeface="Arial"/>
                        </a:rPr>
                        <a:t>Period.Period_Level_Desc = TSDS,  Course_Id = </a:t>
                      </a:r>
                      <a:r>
                        <a:rPr sz="1000" b="1" spc="-10" dirty="0">
                          <a:latin typeface="Arial"/>
                          <a:cs typeface="Arial"/>
                        </a:rPr>
                        <a:t>9001, Semester </a:t>
                      </a:r>
                      <a:r>
                        <a:rPr sz="1000" b="1" spc="-5" dirty="0">
                          <a:latin typeface="Arial"/>
                          <a:cs typeface="Arial"/>
                        </a:rPr>
                        <a:t>=</a:t>
                      </a:r>
                      <a:r>
                        <a:rPr sz="1000" b="1" spc="-35" dirty="0">
                          <a:latin typeface="Arial"/>
                          <a:cs typeface="Arial"/>
                        </a:rPr>
                        <a:t> </a:t>
                      </a:r>
                      <a:r>
                        <a:rPr sz="1000" b="1" spc="-5" dirty="0">
                          <a:latin typeface="Arial"/>
                          <a:cs typeface="Arial"/>
                        </a:rPr>
                        <a:t>N/A</a:t>
                      </a:r>
                      <a:endParaRPr sz="10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4455" marR="140335">
                        <a:lnSpc>
                          <a:spcPct val="100000"/>
                        </a:lnSpc>
                        <a:spcBef>
                          <a:spcPts val="180"/>
                        </a:spcBef>
                        <a:tabLst>
                          <a:tab pos="1046480" algn="l"/>
                        </a:tabLst>
                      </a:pPr>
                      <a:r>
                        <a:rPr sz="1000" b="1" spc="-5" dirty="0">
                          <a:latin typeface="Arial"/>
                          <a:cs typeface="Arial"/>
                        </a:rPr>
                        <a:t>Error</a:t>
                      </a:r>
                      <a:r>
                        <a:rPr sz="1000" b="1" spc="5" dirty="0">
                          <a:latin typeface="Arial"/>
                          <a:cs typeface="Arial"/>
                        </a:rPr>
                        <a:t> </a:t>
                      </a:r>
                      <a:r>
                        <a:rPr sz="1000" b="1" spc="-5" dirty="0">
                          <a:latin typeface="Arial"/>
                          <a:cs typeface="Arial"/>
                        </a:rPr>
                        <a:t>1:</a:t>
                      </a:r>
                      <a:r>
                        <a:rPr sz="1000" b="1" dirty="0">
                          <a:latin typeface="Arial"/>
                          <a:cs typeface="Arial"/>
                        </a:rPr>
                        <a:t> </a:t>
                      </a:r>
                      <a:r>
                        <a:rPr sz="1000" b="1" spc="-10" dirty="0">
                          <a:latin typeface="Arial"/>
                          <a:cs typeface="Arial"/>
                        </a:rPr>
                        <a:t>XSD	</a:t>
                      </a:r>
                      <a:r>
                        <a:rPr sz="1000" b="1" spc="-5" dirty="0">
                          <a:latin typeface="Arial"/>
                          <a:cs typeface="Arial"/>
                        </a:rPr>
                        <a:t>cvc-  datatype-valid.1.2.1:  'ID_M&amp;S' is not a valid value  for</a:t>
                      </a:r>
                      <a:r>
                        <a:rPr sz="1000" b="1" spc="-90" dirty="0">
                          <a:latin typeface="Arial"/>
                          <a:cs typeface="Arial"/>
                        </a:rPr>
                        <a:t> </a:t>
                      </a:r>
                      <a:r>
                        <a:rPr sz="1000" b="1" spc="-5" dirty="0">
                          <a:latin typeface="Arial"/>
                          <a:cs typeface="Arial"/>
                        </a:rPr>
                        <a:t>'NCName'.</a:t>
                      </a:r>
                      <a:endParaRPr sz="1000">
                        <a:latin typeface="Arial"/>
                        <a:cs typeface="Arial"/>
                      </a:endParaRPr>
                    </a:p>
                    <a:p>
                      <a:pPr marL="84455" marR="91440">
                        <a:lnSpc>
                          <a:spcPct val="100000"/>
                        </a:lnSpc>
                        <a:tabLst>
                          <a:tab pos="1046480" algn="l"/>
                        </a:tabLst>
                      </a:pPr>
                      <a:r>
                        <a:rPr sz="1000" b="1" spc="-5" dirty="0">
                          <a:latin typeface="Arial"/>
                          <a:cs typeface="Arial"/>
                        </a:rPr>
                        <a:t>Error</a:t>
                      </a:r>
                      <a:r>
                        <a:rPr sz="1000" b="1" spc="5" dirty="0">
                          <a:latin typeface="Arial"/>
                          <a:cs typeface="Arial"/>
                        </a:rPr>
                        <a:t> </a:t>
                      </a:r>
                      <a:r>
                        <a:rPr sz="1000" b="1" spc="-5" dirty="0">
                          <a:latin typeface="Arial"/>
                          <a:cs typeface="Arial"/>
                        </a:rPr>
                        <a:t>2:</a:t>
                      </a:r>
                      <a:r>
                        <a:rPr sz="1000" b="1" dirty="0">
                          <a:latin typeface="Arial"/>
                          <a:cs typeface="Arial"/>
                        </a:rPr>
                        <a:t> </a:t>
                      </a:r>
                      <a:r>
                        <a:rPr sz="1000" b="1" spc="-10" dirty="0">
                          <a:latin typeface="Arial"/>
                          <a:cs typeface="Arial"/>
                        </a:rPr>
                        <a:t>XSD	</a:t>
                      </a:r>
                      <a:r>
                        <a:rPr sz="1000" b="1" spc="-5" dirty="0">
                          <a:latin typeface="Arial"/>
                          <a:cs typeface="Arial"/>
                        </a:rPr>
                        <a:t>cvc-  attribute.3: </a:t>
                      </a:r>
                      <a:r>
                        <a:rPr sz="1000" b="1" dirty="0">
                          <a:latin typeface="Arial"/>
                          <a:cs typeface="Arial"/>
                        </a:rPr>
                        <a:t>The </a:t>
                      </a:r>
                      <a:r>
                        <a:rPr sz="1000" b="1" spc="-5" dirty="0">
                          <a:latin typeface="Arial"/>
                          <a:cs typeface="Arial"/>
                        </a:rPr>
                        <a:t>value  'ID_M&amp;S' of attribute 'id' on  element  'CredentialFieldDescriptor' is  not valid </a:t>
                      </a:r>
                      <a:r>
                        <a:rPr sz="1000" b="1" dirty="0">
                          <a:latin typeface="Arial"/>
                          <a:cs typeface="Arial"/>
                        </a:rPr>
                        <a:t>with </a:t>
                      </a:r>
                      <a:r>
                        <a:rPr sz="1000" b="1" spc="-10" dirty="0">
                          <a:latin typeface="Arial"/>
                          <a:cs typeface="Arial"/>
                        </a:rPr>
                        <a:t>respect </a:t>
                      </a:r>
                      <a:r>
                        <a:rPr sz="1000" b="1" spc="-5" dirty="0">
                          <a:latin typeface="Arial"/>
                          <a:cs typeface="Arial"/>
                        </a:rPr>
                        <a:t>to its  </a:t>
                      </a:r>
                      <a:r>
                        <a:rPr sz="1000" b="1" spc="-10" dirty="0">
                          <a:latin typeface="Arial"/>
                          <a:cs typeface="Arial"/>
                        </a:rPr>
                        <a:t>type,</a:t>
                      </a:r>
                      <a:r>
                        <a:rPr sz="1000" b="1" spc="-65" dirty="0">
                          <a:latin typeface="Arial"/>
                          <a:cs typeface="Arial"/>
                        </a:rPr>
                        <a:t> </a:t>
                      </a:r>
                      <a:r>
                        <a:rPr sz="1000" b="1" spc="-5" dirty="0">
                          <a:latin typeface="Arial"/>
                          <a:cs typeface="Arial"/>
                        </a:rPr>
                        <a:t>'ID'.</a:t>
                      </a:r>
                      <a:endParaRPr sz="10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marR="93345">
                        <a:lnSpc>
                          <a:spcPct val="100000"/>
                        </a:lnSpc>
                        <a:spcBef>
                          <a:spcPts val="180"/>
                        </a:spcBef>
                        <a:tabLst>
                          <a:tab pos="1046480" algn="l"/>
                        </a:tabLst>
                      </a:pPr>
                      <a:r>
                        <a:rPr sz="1000" b="1" spc="-5" dirty="0">
                          <a:latin typeface="Arial"/>
                          <a:cs typeface="Arial"/>
                        </a:rPr>
                        <a:t>Error</a:t>
                      </a:r>
                      <a:r>
                        <a:rPr sz="1000" b="1" spc="5" dirty="0">
                          <a:latin typeface="Arial"/>
                          <a:cs typeface="Arial"/>
                        </a:rPr>
                        <a:t> </a:t>
                      </a:r>
                      <a:r>
                        <a:rPr sz="1000" b="1" spc="-5" dirty="0">
                          <a:latin typeface="Arial"/>
                          <a:cs typeface="Arial"/>
                        </a:rPr>
                        <a:t>1:</a:t>
                      </a:r>
                      <a:r>
                        <a:rPr sz="1000" b="1" dirty="0">
                          <a:latin typeface="Arial"/>
                          <a:cs typeface="Arial"/>
                        </a:rPr>
                        <a:t> </a:t>
                      </a:r>
                      <a:r>
                        <a:rPr sz="1000" b="1" spc="-10" dirty="0">
                          <a:latin typeface="Arial"/>
                          <a:cs typeface="Arial"/>
                        </a:rPr>
                        <a:t>XSD	</a:t>
                      </a:r>
                      <a:r>
                        <a:rPr sz="1000" b="1" spc="-5" dirty="0">
                          <a:latin typeface="Arial"/>
                          <a:cs typeface="Arial"/>
                        </a:rPr>
                        <a:t>cvc-  </a:t>
                      </a:r>
                      <a:r>
                        <a:rPr sz="1000" b="1" spc="-10" dirty="0">
                          <a:latin typeface="Arial"/>
                          <a:cs typeface="Arial"/>
                        </a:rPr>
                        <a:t>complex-type.2.4.b: </a:t>
                      </a:r>
                      <a:r>
                        <a:rPr sz="1000" b="1" dirty="0">
                          <a:latin typeface="Arial"/>
                          <a:cs typeface="Arial"/>
                        </a:rPr>
                        <a:t>The  </a:t>
                      </a:r>
                      <a:r>
                        <a:rPr sz="1000" b="1" spc="-5" dirty="0">
                          <a:latin typeface="Arial"/>
                          <a:cs typeface="Arial"/>
                        </a:rPr>
                        <a:t>content of element  'Telephone' is not  complete. One of  '{"</a:t>
                      </a:r>
                      <a:r>
                        <a:rPr sz="1000" b="1" u="heavy" spc="-5" dirty="0">
                          <a:latin typeface="Arial"/>
                          <a:cs typeface="Arial"/>
                          <a:hlinkClick r:id="rId3"/>
                        </a:rPr>
                        <a:t>http://www.tea.state.t </a:t>
                      </a:r>
                      <a:r>
                        <a:rPr sz="1000" b="1" u="heavy" spc="-5" dirty="0">
                          <a:latin typeface="Arial"/>
                          <a:cs typeface="Arial"/>
                        </a:rPr>
                        <a:t> x.</a:t>
                      </a:r>
                      <a:r>
                        <a:rPr sz="1000" b="1" u="heavy" dirty="0">
                          <a:latin typeface="Arial"/>
                          <a:cs typeface="Arial"/>
                        </a:rPr>
                        <a:t>u</a:t>
                      </a:r>
                      <a:r>
                        <a:rPr sz="1000" b="1" u="heavy" spc="-5" dirty="0">
                          <a:latin typeface="Arial"/>
                          <a:cs typeface="Arial"/>
                        </a:rPr>
                        <a:t>s/</a:t>
                      </a:r>
                      <a:r>
                        <a:rPr sz="1000" b="1" u="heavy" dirty="0">
                          <a:latin typeface="Arial"/>
                          <a:cs typeface="Arial"/>
                        </a:rPr>
                        <a:t>t</a:t>
                      </a:r>
                      <a:r>
                        <a:rPr sz="1000" b="1" u="heavy" spc="-5" dirty="0">
                          <a:latin typeface="Arial"/>
                          <a:cs typeface="Arial"/>
                        </a:rPr>
                        <a:t>s</a:t>
                      </a:r>
                      <a:r>
                        <a:rPr sz="1000" b="1" u="heavy" dirty="0">
                          <a:latin typeface="Arial"/>
                          <a:cs typeface="Arial"/>
                        </a:rPr>
                        <a:t>d</a:t>
                      </a:r>
                      <a:r>
                        <a:rPr sz="1000" b="1" u="heavy" spc="-5" dirty="0">
                          <a:latin typeface="Arial"/>
                          <a:cs typeface="Arial"/>
                        </a:rPr>
                        <a:t>s"</a:t>
                      </a:r>
                      <a:r>
                        <a:rPr sz="1000" b="1" u="heavy" dirty="0">
                          <a:latin typeface="Arial"/>
                          <a:cs typeface="Arial"/>
                        </a:rPr>
                        <a:t>:</a:t>
                      </a:r>
                      <a:r>
                        <a:rPr sz="1000" b="1" u="heavy" spc="15" dirty="0">
                          <a:latin typeface="Arial"/>
                          <a:cs typeface="Arial"/>
                        </a:rPr>
                        <a:t>T</a:t>
                      </a:r>
                      <a:r>
                        <a:rPr sz="1000" b="1" u="heavy" spc="-5" dirty="0">
                          <a:latin typeface="Arial"/>
                          <a:cs typeface="Arial"/>
                        </a:rPr>
                        <a:t>ele</a:t>
                      </a:r>
                      <a:r>
                        <a:rPr sz="1000" b="1" u="heavy" dirty="0">
                          <a:latin typeface="Arial"/>
                          <a:cs typeface="Arial"/>
                        </a:rPr>
                        <a:t>phon</a:t>
                      </a:r>
                      <a:r>
                        <a:rPr sz="1000" b="1" u="heavy" spc="-5" dirty="0">
                          <a:latin typeface="Arial"/>
                          <a:cs typeface="Arial"/>
                        </a:rPr>
                        <a:t>e</a:t>
                      </a:r>
                      <a:r>
                        <a:rPr sz="1000" b="1" u="heavy" dirty="0">
                          <a:latin typeface="Arial"/>
                          <a:cs typeface="Arial"/>
                        </a:rPr>
                        <a:t>Nu </a:t>
                      </a:r>
                      <a:r>
                        <a:rPr sz="1000" b="1" dirty="0">
                          <a:latin typeface="Arial"/>
                          <a:cs typeface="Arial"/>
                        </a:rPr>
                        <a:t> </a:t>
                      </a:r>
                      <a:r>
                        <a:rPr sz="1000" b="1" u="heavy" spc="-5" dirty="0">
                          <a:latin typeface="Arial"/>
                          <a:cs typeface="Arial"/>
                        </a:rPr>
                        <a:t>mber}' is</a:t>
                      </a:r>
                      <a:r>
                        <a:rPr sz="1000" b="1" u="heavy" spc="-95" dirty="0">
                          <a:latin typeface="Arial"/>
                          <a:cs typeface="Arial"/>
                        </a:rPr>
                        <a:t> </a:t>
                      </a:r>
                      <a:r>
                        <a:rPr sz="1000" b="1" u="heavy" spc="-5" dirty="0">
                          <a:latin typeface="Arial"/>
                          <a:cs typeface="Arial"/>
                        </a:rPr>
                        <a:t>expected.</a:t>
                      </a:r>
                      <a:endParaRPr sz="1000">
                        <a:latin typeface="Arial"/>
                        <a:cs typeface="Arial"/>
                      </a:endParaRPr>
                    </a:p>
                    <a:p>
                      <a:pPr marL="85090" marR="81280">
                        <a:lnSpc>
                          <a:spcPct val="100000"/>
                        </a:lnSpc>
                        <a:tabLst>
                          <a:tab pos="1046480" algn="l"/>
                        </a:tabLst>
                      </a:pPr>
                      <a:r>
                        <a:rPr sz="1000" b="1" u="heavy" spc="-5" dirty="0">
                          <a:latin typeface="Arial"/>
                          <a:cs typeface="Arial"/>
                        </a:rPr>
                        <a:t>Error</a:t>
                      </a:r>
                      <a:r>
                        <a:rPr sz="1000" b="1" u="heavy" spc="5" dirty="0">
                          <a:latin typeface="Arial"/>
                          <a:cs typeface="Arial"/>
                        </a:rPr>
                        <a:t> </a:t>
                      </a:r>
                      <a:r>
                        <a:rPr sz="1000" b="1" u="heavy" spc="-5" dirty="0">
                          <a:latin typeface="Arial"/>
                          <a:cs typeface="Arial"/>
                        </a:rPr>
                        <a:t>2:</a:t>
                      </a:r>
                      <a:r>
                        <a:rPr sz="1000" b="1" u="heavy" dirty="0">
                          <a:latin typeface="Arial"/>
                          <a:cs typeface="Arial"/>
                        </a:rPr>
                        <a:t> </a:t>
                      </a:r>
                      <a:r>
                        <a:rPr sz="1000" b="1" u="heavy" spc="-10" dirty="0">
                          <a:latin typeface="Arial"/>
                          <a:cs typeface="Arial"/>
                        </a:rPr>
                        <a:t>XSD	</a:t>
                      </a:r>
                      <a:r>
                        <a:rPr sz="1000" b="1" u="heavy" spc="-5" dirty="0">
                          <a:latin typeface="Arial"/>
                          <a:cs typeface="Arial"/>
                        </a:rPr>
                        <a:t>cvc-  </a:t>
                      </a:r>
                      <a:r>
                        <a:rPr sz="1000" b="1" u="heavy" spc="-10" dirty="0">
                          <a:latin typeface="Arial"/>
                          <a:cs typeface="Arial"/>
                        </a:rPr>
                        <a:t>complex-type.2.4.b: </a:t>
                      </a:r>
                      <a:r>
                        <a:rPr sz="1000" b="1" u="heavy" dirty="0">
                          <a:latin typeface="Arial"/>
                          <a:cs typeface="Arial"/>
                        </a:rPr>
                        <a:t>The  </a:t>
                      </a:r>
                      <a:r>
                        <a:rPr sz="1000" b="1" u="heavy" spc="-5" dirty="0">
                          <a:latin typeface="Arial"/>
                          <a:cs typeface="Arial"/>
                        </a:rPr>
                        <a:t>content of element  'School' is not  complete. One of  '{"</a:t>
                      </a:r>
                      <a:r>
                        <a:rPr sz="1000" b="1" u="heavy" spc="-5" dirty="0">
                          <a:latin typeface="Arial"/>
                          <a:cs typeface="Arial"/>
                          <a:hlinkClick r:id="rId3"/>
                        </a:rPr>
                        <a:t>http://www.tea.state.t </a:t>
                      </a:r>
                      <a:r>
                        <a:rPr sz="1000" b="1" u="heavy" spc="-5" dirty="0">
                          <a:latin typeface="Arial"/>
                          <a:cs typeface="Arial"/>
                        </a:rPr>
                        <a:t> </a:t>
                      </a:r>
                      <a:r>
                        <a:rPr sz="1000" b="1" u="heavy" spc="-10" dirty="0">
                          <a:latin typeface="Arial"/>
                          <a:cs typeface="Arial"/>
                        </a:rPr>
                        <a:t>x.us/tsds":ClassPeriod  Reference,  </a:t>
                      </a:r>
                      <a:r>
                        <a:rPr sz="1000" b="1" u="heavy" spc="-5" dirty="0">
                          <a:latin typeface="Arial"/>
                          <a:cs typeface="Arial"/>
                        </a:rPr>
                        <a:t>"</a:t>
                      </a:r>
                      <a:r>
                        <a:rPr sz="1000" b="1" u="heavy" spc="-5" dirty="0">
                          <a:latin typeface="Arial"/>
                          <a:cs typeface="Arial"/>
                          <a:hlinkClick r:id="rId4"/>
                        </a:rPr>
                        <a:t>http://www.tea.state.tx. </a:t>
                      </a:r>
                      <a:r>
                        <a:rPr sz="1000" b="1" u="heavy" spc="-5" dirty="0">
                          <a:latin typeface="Arial"/>
                          <a:cs typeface="Arial"/>
                        </a:rPr>
                        <a:t> </a:t>
                      </a:r>
                      <a:r>
                        <a:rPr sz="1000" b="1" u="heavy" dirty="0">
                          <a:latin typeface="Arial"/>
                          <a:cs typeface="Arial"/>
                        </a:rPr>
                        <a:t>u</a:t>
                      </a:r>
                      <a:r>
                        <a:rPr sz="1000" b="1" u="heavy" spc="-5" dirty="0">
                          <a:latin typeface="Arial"/>
                          <a:cs typeface="Arial"/>
                        </a:rPr>
                        <a:t>s/</a:t>
                      </a:r>
                      <a:r>
                        <a:rPr sz="1000" b="1" u="heavy" dirty="0">
                          <a:latin typeface="Arial"/>
                          <a:cs typeface="Arial"/>
                        </a:rPr>
                        <a:t>t</a:t>
                      </a:r>
                      <a:r>
                        <a:rPr sz="1000" b="1" u="heavy" spc="-5" dirty="0">
                          <a:latin typeface="Arial"/>
                          <a:cs typeface="Arial"/>
                        </a:rPr>
                        <a:t>s</a:t>
                      </a:r>
                      <a:r>
                        <a:rPr sz="1000" b="1" u="heavy" dirty="0">
                          <a:latin typeface="Arial"/>
                          <a:cs typeface="Arial"/>
                        </a:rPr>
                        <a:t>d</a:t>
                      </a:r>
                      <a:r>
                        <a:rPr sz="1000" b="1" u="heavy" spc="-5" dirty="0">
                          <a:latin typeface="Arial"/>
                          <a:cs typeface="Arial"/>
                        </a:rPr>
                        <a:t>s"</a:t>
                      </a:r>
                      <a:r>
                        <a:rPr sz="1000" b="1" u="heavy" dirty="0">
                          <a:latin typeface="Arial"/>
                          <a:cs typeface="Arial"/>
                        </a:rPr>
                        <a:t>:Lo</a:t>
                      </a:r>
                      <a:r>
                        <a:rPr sz="1000" b="1" u="heavy" spc="-5" dirty="0">
                          <a:latin typeface="Arial"/>
                          <a:cs typeface="Arial"/>
                        </a:rPr>
                        <a:t>ca</a:t>
                      </a:r>
                      <a:r>
                        <a:rPr sz="1000" b="1" u="heavy" dirty="0">
                          <a:latin typeface="Arial"/>
                          <a:cs typeface="Arial"/>
                        </a:rPr>
                        <a:t>t</a:t>
                      </a:r>
                      <a:r>
                        <a:rPr sz="1000" b="1" u="heavy" spc="-5" dirty="0">
                          <a:latin typeface="Arial"/>
                          <a:cs typeface="Arial"/>
                        </a:rPr>
                        <a:t>i</a:t>
                      </a:r>
                      <a:r>
                        <a:rPr sz="1000" b="1" u="heavy" dirty="0">
                          <a:latin typeface="Arial"/>
                          <a:cs typeface="Arial"/>
                        </a:rPr>
                        <a:t>onR</a:t>
                      </a:r>
                      <a:r>
                        <a:rPr sz="1000" b="1" u="heavy" spc="-5" dirty="0">
                          <a:latin typeface="Arial"/>
                          <a:cs typeface="Arial"/>
                        </a:rPr>
                        <a:t>e</a:t>
                      </a:r>
                      <a:r>
                        <a:rPr sz="1000" b="1" u="heavy" dirty="0">
                          <a:latin typeface="Arial"/>
                          <a:cs typeface="Arial"/>
                        </a:rPr>
                        <a:t>f</a:t>
                      </a:r>
                      <a:r>
                        <a:rPr sz="1000" b="1" u="heavy" spc="-5" dirty="0">
                          <a:latin typeface="Arial"/>
                          <a:cs typeface="Arial"/>
                        </a:rPr>
                        <a:t>er</a:t>
                      </a:r>
                      <a:r>
                        <a:rPr sz="1000" b="1" u="heavy" dirty="0">
                          <a:latin typeface="Arial"/>
                          <a:cs typeface="Arial"/>
                        </a:rPr>
                        <a:t>e </a:t>
                      </a:r>
                      <a:r>
                        <a:rPr sz="1000" b="1" dirty="0">
                          <a:latin typeface="Arial"/>
                          <a:cs typeface="Arial"/>
                        </a:rPr>
                        <a:t> </a:t>
                      </a:r>
                      <a:r>
                        <a:rPr sz="1000" b="1" u="heavy" spc="-5" dirty="0">
                          <a:latin typeface="Arial"/>
                          <a:cs typeface="Arial"/>
                        </a:rPr>
                        <a:t>nce}' is</a:t>
                      </a:r>
                      <a:r>
                        <a:rPr sz="1000" b="1" u="heavy" spc="-85" dirty="0">
                          <a:latin typeface="Arial"/>
                          <a:cs typeface="Arial"/>
                        </a:rPr>
                        <a:t> </a:t>
                      </a:r>
                      <a:r>
                        <a:rPr sz="1000" b="1" u="heavy" spc="-10" dirty="0">
                          <a:latin typeface="Arial"/>
                          <a:cs typeface="Arial"/>
                        </a:rPr>
                        <a:t>expected</a:t>
                      </a:r>
                      <a:endParaRPr sz="10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bl>
          </a:graphicData>
        </a:graphic>
      </p:graphicFrame>
      <p:sp>
        <p:nvSpPr>
          <p:cNvPr id="9" name="Slide Number Placeholder 8">
            <a:extLst>
              <a:ext uri="{FF2B5EF4-FFF2-40B4-BE49-F238E27FC236}">
                <a16:creationId xmlns:a16="http://schemas.microsoft.com/office/drawing/2014/main" id="{1BCBE7C4-9FCD-4C03-9FB8-9E321DCE445A}"/>
              </a:ext>
            </a:extLst>
          </p:cNvPr>
          <p:cNvSpPr>
            <a:spLocks noGrp="1"/>
          </p:cNvSpPr>
          <p:nvPr>
            <p:ph type="sldNum" sz="quarter" idx="7"/>
          </p:nvPr>
        </p:nvSpPr>
        <p:spPr/>
        <p:txBody>
          <a:bodyPr/>
          <a:lstStyle/>
          <a:p>
            <a:fld id="{B6F15528-21DE-4FAA-801E-634DDDAF4B2B}"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 </a:t>
            </a:r>
            <a:r>
              <a:rPr spc="-10" dirty="0"/>
              <a:t>System </a:t>
            </a:r>
            <a:r>
              <a:rPr spc="-5" dirty="0"/>
              <a:t>Level</a:t>
            </a:r>
            <a:r>
              <a:rPr spc="65" dirty="0"/>
              <a:t> </a:t>
            </a:r>
            <a:r>
              <a:rPr dirty="0"/>
              <a:t>Issues</a:t>
            </a:r>
          </a:p>
        </p:txBody>
      </p:sp>
      <p:sp>
        <p:nvSpPr>
          <p:cNvPr id="6" name="object 6"/>
          <p:cNvSpPr txBox="1"/>
          <p:nvPr/>
        </p:nvSpPr>
        <p:spPr>
          <a:xfrm>
            <a:off x="167767" y="1288785"/>
            <a:ext cx="8540115" cy="3971925"/>
          </a:xfrm>
          <a:prstGeom prst="rect">
            <a:avLst/>
          </a:prstGeom>
        </p:spPr>
        <p:txBody>
          <a:bodyPr vert="horz" wrap="square" lIns="0" tIns="0" rIns="0" bIns="0" rtlCol="0">
            <a:spAutoFit/>
          </a:bodyPr>
          <a:lstStyle/>
          <a:p>
            <a:pPr marL="12700">
              <a:lnSpc>
                <a:spcPct val="100000"/>
              </a:lnSpc>
            </a:pPr>
            <a:endParaRPr sz="1200" dirty="0">
              <a:latin typeface="Arial"/>
              <a:cs typeface="Arial"/>
            </a:endParaRPr>
          </a:p>
          <a:p>
            <a:pPr>
              <a:lnSpc>
                <a:spcPct val="100000"/>
              </a:lnSpc>
            </a:pPr>
            <a:endParaRPr sz="1200" dirty="0">
              <a:latin typeface="Times New Roman"/>
              <a:cs typeface="Times New Roman"/>
            </a:endParaRPr>
          </a:p>
          <a:p>
            <a:pPr marL="776605" marR="251460" indent="-320040">
              <a:lnSpc>
                <a:spcPct val="106100"/>
              </a:lnSpc>
              <a:spcBef>
                <a:spcPts val="975"/>
              </a:spcBef>
              <a:buClr>
                <a:srgbClr val="F9A451"/>
              </a:buClr>
              <a:buSzPct val="58333"/>
              <a:buFont typeface="Wingdings"/>
              <a:buChar char=""/>
              <a:tabLst>
                <a:tab pos="777240" algn="l"/>
              </a:tabLst>
            </a:pPr>
            <a:r>
              <a:rPr sz="1800" dirty="0">
                <a:latin typeface="Arial"/>
                <a:cs typeface="Arial"/>
              </a:rPr>
              <a:t>On </a:t>
            </a:r>
            <a:r>
              <a:rPr sz="1800" spc="-5" dirty="0">
                <a:latin typeface="Arial"/>
                <a:cs typeface="Arial"/>
              </a:rPr>
              <a:t>a rare occasion the </a:t>
            </a:r>
            <a:r>
              <a:rPr sz="1800" spc="-10" dirty="0">
                <a:latin typeface="Arial"/>
                <a:cs typeface="Arial"/>
              </a:rPr>
              <a:t>system </a:t>
            </a:r>
            <a:r>
              <a:rPr sz="1800" spc="-15" dirty="0">
                <a:latin typeface="Arial"/>
                <a:cs typeface="Arial"/>
              </a:rPr>
              <a:t>will </a:t>
            </a:r>
            <a:r>
              <a:rPr sz="1800" spc="-10" dirty="0">
                <a:latin typeface="Arial"/>
                <a:cs typeface="Arial"/>
              </a:rPr>
              <a:t>experience an interruption </a:t>
            </a:r>
            <a:r>
              <a:rPr sz="1800" spc="-5" dirty="0">
                <a:latin typeface="Arial"/>
                <a:cs typeface="Arial"/>
              </a:rPr>
              <a:t>in services if  connectivity is lost </a:t>
            </a:r>
            <a:r>
              <a:rPr sz="1800" spc="-10" dirty="0">
                <a:latin typeface="Arial"/>
                <a:cs typeface="Arial"/>
              </a:rPr>
              <a:t>or </a:t>
            </a:r>
            <a:r>
              <a:rPr sz="1800" spc="-5" dirty="0">
                <a:latin typeface="Arial"/>
                <a:cs typeface="Arial"/>
              </a:rPr>
              <a:t>a server </a:t>
            </a:r>
            <a:r>
              <a:rPr sz="1800" spc="-10" dirty="0">
                <a:latin typeface="Arial"/>
                <a:cs typeface="Arial"/>
              </a:rPr>
              <a:t>experiences</a:t>
            </a:r>
            <a:r>
              <a:rPr sz="1800" spc="85" dirty="0">
                <a:latin typeface="Arial"/>
                <a:cs typeface="Arial"/>
              </a:rPr>
              <a:t> </a:t>
            </a:r>
            <a:r>
              <a:rPr sz="1800" spc="-10" dirty="0">
                <a:latin typeface="Arial"/>
                <a:cs typeface="Arial"/>
              </a:rPr>
              <a:t>issues</a:t>
            </a:r>
            <a:endParaRPr sz="1800" dirty="0">
              <a:latin typeface="Arial"/>
              <a:cs typeface="Arial"/>
            </a:endParaRPr>
          </a:p>
          <a:p>
            <a:pPr marL="776605" indent="-320040">
              <a:lnSpc>
                <a:spcPct val="100000"/>
              </a:lnSpc>
              <a:spcBef>
                <a:spcPts val="1030"/>
              </a:spcBef>
              <a:buClr>
                <a:srgbClr val="F9A451"/>
              </a:buClr>
              <a:buSzPct val="58333"/>
              <a:buFont typeface="Wingdings"/>
              <a:buChar char=""/>
              <a:tabLst>
                <a:tab pos="777240" algn="l"/>
              </a:tabLst>
            </a:pPr>
            <a:r>
              <a:rPr sz="1800" dirty="0">
                <a:latin typeface="Arial"/>
                <a:cs typeface="Arial"/>
              </a:rPr>
              <a:t>If </a:t>
            </a:r>
            <a:r>
              <a:rPr sz="1800" spc="-10" dirty="0">
                <a:latin typeface="Arial"/>
                <a:cs typeface="Arial"/>
              </a:rPr>
              <a:t>an </a:t>
            </a:r>
            <a:r>
              <a:rPr sz="1800" spc="-5" dirty="0">
                <a:latin typeface="Arial"/>
                <a:cs typeface="Arial"/>
              </a:rPr>
              <a:t>LEA </a:t>
            </a:r>
            <a:r>
              <a:rPr sz="1800" spc="-20" dirty="0">
                <a:latin typeface="Arial"/>
                <a:cs typeface="Arial"/>
              </a:rPr>
              <a:t>was </a:t>
            </a:r>
            <a:r>
              <a:rPr sz="1800" spc="-10" dirty="0">
                <a:latin typeface="Arial"/>
                <a:cs typeface="Arial"/>
              </a:rPr>
              <a:t>loading </a:t>
            </a:r>
            <a:r>
              <a:rPr sz="1800" spc="-5" dirty="0">
                <a:latin typeface="Arial"/>
                <a:cs typeface="Arial"/>
              </a:rPr>
              <a:t>data at that time, the </a:t>
            </a:r>
            <a:r>
              <a:rPr sz="1800" spc="-10" dirty="0">
                <a:latin typeface="Arial"/>
                <a:cs typeface="Arial"/>
              </a:rPr>
              <a:t>user </a:t>
            </a:r>
            <a:r>
              <a:rPr sz="1800" spc="-5" dirty="0">
                <a:latin typeface="Arial"/>
                <a:cs typeface="Arial"/>
              </a:rPr>
              <a:t>may note</a:t>
            </a:r>
            <a:r>
              <a:rPr sz="1800" spc="25" dirty="0">
                <a:latin typeface="Arial"/>
                <a:cs typeface="Arial"/>
              </a:rPr>
              <a:t> </a:t>
            </a:r>
            <a:r>
              <a:rPr sz="1800" spc="-5" dirty="0">
                <a:latin typeface="Arial"/>
                <a:cs typeface="Arial"/>
              </a:rPr>
              <a:t>that:</a:t>
            </a:r>
            <a:endParaRPr sz="1800" dirty="0">
              <a:latin typeface="Arial"/>
              <a:cs typeface="Arial"/>
            </a:endParaRPr>
          </a:p>
          <a:p>
            <a:pPr marL="1096645" lvl="1" indent="-274320">
              <a:lnSpc>
                <a:spcPct val="100000"/>
              </a:lnSpc>
              <a:spcBef>
                <a:spcPts val="1030"/>
              </a:spcBef>
              <a:buClr>
                <a:srgbClr val="0082C8"/>
              </a:buClr>
              <a:buSzPct val="69444"/>
              <a:buFont typeface="Wingdings 2"/>
              <a:buChar char="□"/>
              <a:tabLst>
                <a:tab pos="1097280" algn="l"/>
              </a:tabLst>
            </a:pPr>
            <a:r>
              <a:rPr sz="1800" dirty="0">
                <a:latin typeface="Arial"/>
                <a:cs typeface="Arial"/>
              </a:rPr>
              <a:t>A </a:t>
            </a:r>
            <a:r>
              <a:rPr sz="1800" spc="-5" dirty="0">
                <a:latin typeface="Arial"/>
                <a:cs typeface="Arial"/>
              </a:rPr>
              <a:t>File is stuck in </a:t>
            </a:r>
            <a:r>
              <a:rPr sz="1800" i="1" spc="-5" dirty="0">
                <a:latin typeface="Arial"/>
                <a:cs typeface="Arial"/>
              </a:rPr>
              <a:t>received </a:t>
            </a:r>
            <a:r>
              <a:rPr sz="1800" spc="-5" dirty="0">
                <a:latin typeface="Arial"/>
                <a:cs typeface="Arial"/>
              </a:rPr>
              <a:t>status in File</a:t>
            </a:r>
            <a:r>
              <a:rPr sz="1800" spc="-85" dirty="0">
                <a:latin typeface="Arial"/>
                <a:cs typeface="Arial"/>
              </a:rPr>
              <a:t> </a:t>
            </a:r>
            <a:r>
              <a:rPr sz="1800" spc="-10" dirty="0">
                <a:latin typeface="Arial"/>
                <a:cs typeface="Arial"/>
              </a:rPr>
              <a:t>Manager</a:t>
            </a:r>
            <a:endParaRPr sz="1800" dirty="0">
              <a:latin typeface="Arial"/>
              <a:cs typeface="Arial"/>
            </a:endParaRPr>
          </a:p>
          <a:p>
            <a:pPr marL="1096645" marR="5080" lvl="1" indent="-274320">
              <a:lnSpc>
                <a:spcPct val="106100"/>
              </a:lnSpc>
              <a:spcBef>
                <a:spcPts val="885"/>
              </a:spcBef>
              <a:buClr>
                <a:srgbClr val="0082C8"/>
              </a:buClr>
              <a:buSzPct val="69444"/>
              <a:buFont typeface="Wingdings 2"/>
              <a:buChar char="□"/>
              <a:tabLst>
                <a:tab pos="1097280" algn="l"/>
              </a:tabLst>
            </a:pPr>
            <a:r>
              <a:rPr sz="1800" dirty="0">
                <a:latin typeface="Arial"/>
                <a:cs typeface="Arial"/>
              </a:rPr>
              <a:t>A </a:t>
            </a:r>
            <a:r>
              <a:rPr sz="1800" spc="-5" dirty="0">
                <a:latin typeface="Arial"/>
                <a:cs typeface="Arial"/>
              </a:rPr>
              <a:t>Batch is stuck in the </a:t>
            </a:r>
            <a:r>
              <a:rPr sz="1800" i="1" spc="-5" dirty="0">
                <a:latin typeface="Arial"/>
                <a:cs typeface="Arial"/>
              </a:rPr>
              <a:t>in </a:t>
            </a:r>
            <a:r>
              <a:rPr sz="1800" i="1" spc="-10" dirty="0">
                <a:latin typeface="Arial"/>
                <a:cs typeface="Arial"/>
              </a:rPr>
              <a:t>queue </a:t>
            </a:r>
            <a:r>
              <a:rPr sz="1800" spc="-5" dirty="0">
                <a:latin typeface="Arial"/>
                <a:cs typeface="Arial"/>
              </a:rPr>
              <a:t>status </a:t>
            </a:r>
            <a:r>
              <a:rPr sz="1800" spc="-10" dirty="0">
                <a:latin typeface="Arial"/>
                <a:cs typeface="Arial"/>
              </a:rPr>
              <a:t>or </a:t>
            </a:r>
            <a:r>
              <a:rPr sz="1800" i="1" spc="-10" dirty="0">
                <a:latin typeface="Arial"/>
                <a:cs typeface="Arial"/>
              </a:rPr>
              <a:t>ready </a:t>
            </a:r>
            <a:r>
              <a:rPr sz="1800" i="1" dirty="0">
                <a:latin typeface="Arial"/>
                <a:cs typeface="Arial"/>
              </a:rPr>
              <a:t>to </a:t>
            </a:r>
            <a:r>
              <a:rPr sz="1800" i="1" spc="-5" dirty="0">
                <a:latin typeface="Arial"/>
                <a:cs typeface="Arial"/>
              </a:rPr>
              <a:t>process </a:t>
            </a:r>
            <a:r>
              <a:rPr sz="1800" spc="-5" dirty="0">
                <a:latin typeface="Arial"/>
                <a:cs typeface="Arial"/>
              </a:rPr>
              <a:t>status in Batch  </a:t>
            </a:r>
            <a:r>
              <a:rPr sz="1800" spc="-10" dirty="0">
                <a:latin typeface="Arial"/>
                <a:cs typeface="Arial"/>
              </a:rPr>
              <a:t>Manager</a:t>
            </a:r>
            <a:endParaRPr sz="1800" dirty="0">
              <a:latin typeface="Arial"/>
              <a:cs typeface="Arial"/>
            </a:endParaRPr>
          </a:p>
          <a:p>
            <a:pPr marL="1096645" marR="478790" lvl="1" indent="-274320">
              <a:lnSpc>
                <a:spcPct val="106100"/>
              </a:lnSpc>
              <a:spcBef>
                <a:spcPts val="900"/>
              </a:spcBef>
              <a:buClr>
                <a:srgbClr val="0082C8"/>
              </a:buClr>
              <a:buSzPct val="69444"/>
              <a:buFont typeface="Wingdings 2"/>
              <a:buChar char="□"/>
              <a:tabLst>
                <a:tab pos="1097280" algn="l"/>
              </a:tabLst>
            </a:pPr>
            <a:r>
              <a:rPr sz="1800" dirty="0">
                <a:latin typeface="Arial"/>
                <a:cs typeface="Arial"/>
              </a:rPr>
              <a:t>The </a:t>
            </a:r>
            <a:r>
              <a:rPr sz="1800" spc="-10" dirty="0">
                <a:latin typeface="Arial"/>
                <a:cs typeface="Arial"/>
              </a:rPr>
              <a:t>load plan does not </a:t>
            </a:r>
            <a:r>
              <a:rPr sz="1800" spc="-5" dirty="0">
                <a:latin typeface="Arial"/>
                <a:cs typeface="Arial"/>
              </a:rPr>
              <a:t>run </a:t>
            </a:r>
            <a:r>
              <a:rPr sz="1800" dirty="0">
                <a:latin typeface="Arial"/>
                <a:cs typeface="Arial"/>
              </a:rPr>
              <a:t>to </a:t>
            </a:r>
            <a:r>
              <a:rPr sz="1800" spc="-10" dirty="0">
                <a:latin typeface="Arial"/>
                <a:cs typeface="Arial"/>
              </a:rPr>
              <a:t>completion and </a:t>
            </a:r>
            <a:r>
              <a:rPr sz="1800" spc="-5" dirty="0">
                <a:latin typeface="Arial"/>
                <a:cs typeface="Arial"/>
              </a:rPr>
              <a:t>the status is </a:t>
            </a:r>
            <a:r>
              <a:rPr sz="1800" spc="-10" dirty="0">
                <a:latin typeface="Arial"/>
                <a:cs typeface="Arial"/>
              </a:rPr>
              <a:t>Load Plan  failed</a:t>
            </a:r>
            <a:endParaRPr sz="1800" dirty="0">
              <a:latin typeface="Arial"/>
              <a:cs typeface="Arial"/>
            </a:endParaRPr>
          </a:p>
          <a:p>
            <a:pPr marL="776605" marR="838835" indent="-320040">
              <a:lnSpc>
                <a:spcPct val="106100"/>
              </a:lnSpc>
              <a:spcBef>
                <a:spcPts val="885"/>
              </a:spcBef>
              <a:buClr>
                <a:srgbClr val="F9A451"/>
              </a:buClr>
              <a:buSzPct val="58333"/>
              <a:buFont typeface="Wingdings"/>
              <a:buChar char=""/>
              <a:tabLst>
                <a:tab pos="777240" algn="l"/>
              </a:tabLst>
            </a:pPr>
            <a:r>
              <a:rPr sz="1800" dirty="0">
                <a:latin typeface="Arial"/>
                <a:cs typeface="Arial"/>
              </a:rPr>
              <a:t>The </a:t>
            </a:r>
            <a:r>
              <a:rPr sz="1800" spc="-5" dirty="0">
                <a:latin typeface="Arial"/>
                <a:cs typeface="Arial"/>
              </a:rPr>
              <a:t>LEA Data </a:t>
            </a:r>
            <a:r>
              <a:rPr sz="1800" spc="-10" dirty="0">
                <a:latin typeface="Arial"/>
                <a:cs typeface="Arial"/>
              </a:rPr>
              <a:t>Steward needs </a:t>
            </a:r>
            <a:r>
              <a:rPr sz="1800" dirty="0">
                <a:latin typeface="Arial"/>
                <a:cs typeface="Arial"/>
              </a:rPr>
              <a:t>to </a:t>
            </a:r>
            <a:r>
              <a:rPr sz="1800" spc="-10" dirty="0">
                <a:latin typeface="Arial"/>
                <a:cs typeface="Arial"/>
              </a:rPr>
              <a:t>open </a:t>
            </a:r>
            <a:r>
              <a:rPr sz="1800" spc="-5" dirty="0">
                <a:latin typeface="Arial"/>
                <a:cs typeface="Arial"/>
              </a:rPr>
              <a:t>a </a:t>
            </a:r>
            <a:r>
              <a:rPr sz="1800" spc="-10" dirty="0">
                <a:latin typeface="Arial"/>
                <a:cs typeface="Arial"/>
              </a:rPr>
              <a:t>support </a:t>
            </a:r>
            <a:r>
              <a:rPr sz="1800" spc="-5" dirty="0">
                <a:latin typeface="Arial"/>
                <a:cs typeface="Arial"/>
              </a:rPr>
              <a:t>ticket in the </a:t>
            </a:r>
            <a:r>
              <a:rPr sz="1800" spc="-10" dirty="0">
                <a:latin typeface="Arial"/>
                <a:cs typeface="Arial"/>
              </a:rPr>
              <a:t>incident  management system</a:t>
            </a:r>
            <a:r>
              <a:rPr sz="1800" spc="15" dirty="0">
                <a:latin typeface="Arial"/>
                <a:cs typeface="Arial"/>
              </a:rPr>
              <a:t> </a:t>
            </a:r>
            <a:r>
              <a:rPr sz="1800" dirty="0">
                <a:latin typeface="Arial"/>
                <a:cs typeface="Arial"/>
              </a:rPr>
              <a:t>(TIMS)</a:t>
            </a:r>
          </a:p>
        </p:txBody>
      </p:sp>
      <p:sp>
        <p:nvSpPr>
          <p:cNvPr id="8" name="Slide Number Placeholder 7">
            <a:extLst>
              <a:ext uri="{FF2B5EF4-FFF2-40B4-BE49-F238E27FC236}">
                <a16:creationId xmlns:a16="http://schemas.microsoft.com/office/drawing/2014/main" id="{A28C37EF-81E5-404F-ADA0-90C36D68B241}"/>
              </a:ext>
            </a:extLst>
          </p:cNvPr>
          <p:cNvSpPr>
            <a:spLocks noGrp="1"/>
          </p:cNvSpPr>
          <p:nvPr>
            <p:ph type="sldNum" sz="quarter" idx="7"/>
          </p:nvPr>
        </p:nvSpPr>
        <p:spPr/>
        <p:txBody>
          <a:bodyPr/>
          <a:lstStyle/>
          <a:p>
            <a:fld id="{B6F15528-21DE-4FAA-801E-634DDDAF4B2B}"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Pre Load and Load</a:t>
            </a:r>
            <a:r>
              <a:rPr spc="20" dirty="0"/>
              <a:t> </a:t>
            </a:r>
            <a:r>
              <a:rPr spc="-20" dirty="0"/>
              <a:t>Validations</a:t>
            </a:r>
          </a:p>
        </p:txBody>
      </p:sp>
      <p:sp>
        <p:nvSpPr>
          <p:cNvPr id="6" name="object 6"/>
          <p:cNvSpPr txBox="1"/>
          <p:nvPr/>
        </p:nvSpPr>
        <p:spPr>
          <a:xfrm>
            <a:off x="167767" y="1307073"/>
            <a:ext cx="8279130" cy="3434079"/>
          </a:xfrm>
          <a:prstGeom prst="rect">
            <a:avLst/>
          </a:prstGeom>
        </p:spPr>
        <p:txBody>
          <a:bodyPr vert="horz" wrap="square" lIns="0" tIns="0" rIns="0" bIns="0" rtlCol="0">
            <a:spAutoFit/>
          </a:bodyPr>
          <a:lstStyle/>
          <a:p>
            <a:pPr marL="12700">
              <a:lnSpc>
                <a:spcPct val="100000"/>
              </a:lnSpc>
            </a:pPr>
            <a:endParaRPr sz="1200" dirty="0">
              <a:latin typeface="Arial"/>
              <a:cs typeface="Arial"/>
            </a:endParaRPr>
          </a:p>
          <a:p>
            <a:pPr>
              <a:lnSpc>
                <a:spcPct val="100000"/>
              </a:lnSpc>
            </a:pPr>
            <a:endParaRPr sz="1200" dirty="0">
              <a:latin typeface="Times New Roman"/>
              <a:cs typeface="Times New Roman"/>
            </a:endParaRPr>
          </a:p>
          <a:p>
            <a:pPr marL="776605" marR="5080" indent="-320040">
              <a:lnSpc>
                <a:spcPct val="106100"/>
              </a:lnSpc>
              <a:spcBef>
                <a:spcPts val="830"/>
              </a:spcBef>
              <a:buClr>
                <a:srgbClr val="F9A451"/>
              </a:buClr>
              <a:buSzPct val="58333"/>
              <a:buFont typeface="Wingdings"/>
              <a:buChar char=""/>
              <a:tabLst>
                <a:tab pos="777240" algn="l"/>
              </a:tabLst>
            </a:pPr>
            <a:r>
              <a:rPr sz="1800" spc="-5" dirty="0">
                <a:latin typeface="Arial"/>
                <a:cs typeface="Arial"/>
              </a:rPr>
              <a:t>Error files </a:t>
            </a:r>
            <a:r>
              <a:rPr sz="1800" spc="-15" dirty="0">
                <a:latin typeface="Arial"/>
                <a:cs typeface="Arial"/>
              </a:rPr>
              <a:t>will </a:t>
            </a:r>
            <a:r>
              <a:rPr sz="1800" spc="-10" dirty="0">
                <a:latin typeface="Arial"/>
                <a:cs typeface="Arial"/>
              </a:rPr>
              <a:t>be generated </a:t>
            </a:r>
            <a:r>
              <a:rPr sz="1800" spc="-5" dirty="0">
                <a:latin typeface="Arial"/>
                <a:cs typeface="Arial"/>
              </a:rPr>
              <a:t>in </a:t>
            </a:r>
            <a:r>
              <a:rPr sz="1800" dirty="0">
                <a:latin typeface="Arial"/>
                <a:cs typeface="Arial"/>
              </a:rPr>
              <a:t>TSDS </a:t>
            </a:r>
            <a:r>
              <a:rPr sz="1800" spc="-10" dirty="0">
                <a:latin typeface="Arial"/>
                <a:cs typeface="Arial"/>
              </a:rPr>
              <a:t>eDM </a:t>
            </a:r>
            <a:r>
              <a:rPr sz="1800" spc="-5" dirty="0">
                <a:latin typeface="Arial"/>
                <a:cs typeface="Arial"/>
              </a:rPr>
              <a:t>if the XML </a:t>
            </a:r>
            <a:r>
              <a:rPr sz="1800" spc="-10" dirty="0">
                <a:latin typeface="Arial"/>
                <a:cs typeface="Arial"/>
              </a:rPr>
              <a:t>Interchange </a:t>
            </a:r>
            <a:r>
              <a:rPr sz="1800" spc="-5" dirty="0">
                <a:latin typeface="Arial"/>
                <a:cs typeface="Arial"/>
              </a:rPr>
              <a:t>file </a:t>
            </a:r>
            <a:r>
              <a:rPr sz="1800" spc="-15" dirty="0">
                <a:latin typeface="Arial"/>
                <a:cs typeface="Arial"/>
              </a:rPr>
              <a:t>does  </a:t>
            </a:r>
            <a:r>
              <a:rPr sz="1800" spc="-10" dirty="0">
                <a:latin typeface="Arial"/>
                <a:cs typeface="Arial"/>
              </a:rPr>
              <a:t>not </a:t>
            </a:r>
            <a:r>
              <a:rPr sz="1800" spc="-5" dirty="0">
                <a:latin typeface="Arial"/>
                <a:cs typeface="Arial"/>
              </a:rPr>
              <a:t>meet the </a:t>
            </a:r>
            <a:r>
              <a:rPr sz="1800" spc="-10" dirty="0">
                <a:latin typeface="Arial"/>
                <a:cs typeface="Arial"/>
              </a:rPr>
              <a:t>XSD </a:t>
            </a:r>
            <a:r>
              <a:rPr sz="1800" spc="-5" dirty="0">
                <a:latin typeface="Arial"/>
                <a:cs typeface="Arial"/>
              </a:rPr>
              <a:t>data </a:t>
            </a:r>
            <a:r>
              <a:rPr sz="1800" spc="-10" dirty="0">
                <a:latin typeface="Arial"/>
                <a:cs typeface="Arial"/>
              </a:rPr>
              <a:t>validations or </a:t>
            </a:r>
            <a:r>
              <a:rPr sz="1800" spc="-5" dirty="0">
                <a:latin typeface="Arial"/>
                <a:cs typeface="Arial"/>
              </a:rPr>
              <a:t>the data checks specified in</a:t>
            </a:r>
            <a:r>
              <a:rPr sz="1800" spc="95" dirty="0">
                <a:latin typeface="Arial"/>
                <a:cs typeface="Arial"/>
              </a:rPr>
              <a:t> </a:t>
            </a:r>
            <a:r>
              <a:rPr sz="1800" dirty="0">
                <a:latin typeface="Arial"/>
                <a:cs typeface="Arial"/>
              </a:rPr>
              <a:t>TEDS</a:t>
            </a:r>
          </a:p>
          <a:p>
            <a:pPr marL="776605" marR="80645" indent="-320040" algn="just">
              <a:lnSpc>
                <a:spcPct val="105800"/>
              </a:lnSpc>
              <a:spcBef>
                <a:spcPts val="905"/>
              </a:spcBef>
              <a:buClr>
                <a:srgbClr val="F9A451"/>
              </a:buClr>
              <a:buSzPct val="58333"/>
              <a:buFont typeface="Wingdings"/>
              <a:buChar char=""/>
              <a:tabLst>
                <a:tab pos="777240" algn="l"/>
              </a:tabLst>
            </a:pPr>
            <a:r>
              <a:rPr sz="1800" dirty="0">
                <a:latin typeface="Arial"/>
                <a:cs typeface="Arial"/>
              </a:rPr>
              <a:t>The </a:t>
            </a:r>
            <a:r>
              <a:rPr sz="1800" spc="-10" dirty="0">
                <a:latin typeface="Arial"/>
                <a:cs typeface="Arial"/>
              </a:rPr>
              <a:t>validations executed </a:t>
            </a:r>
            <a:r>
              <a:rPr sz="1800" spc="-5" dirty="0">
                <a:latin typeface="Arial"/>
                <a:cs typeface="Arial"/>
              </a:rPr>
              <a:t>in the File </a:t>
            </a:r>
            <a:r>
              <a:rPr sz="1800" spc="-10" dirty="0">
                <a:latin typeface="Arial"/>
                <a:cs typeface="Arial"/>
              </a:rPr>
              <a:t>Manager and </a:t>
            </a:r>
            <a:r>
              <a:rPr sz="1800" spc="-5" dirty="0">
                <a:latin typeface="Arial"/>
                <a:cs typeface="Arial"/>
              </a:rPr>
              <a:t>Batch </a:t>
            </a:r>
            <a:r>
              <a:rPr sz="1800" spc="-10" dirty="0">
                <a:latin typeface="Arial"/>
                <a:cs typeface="Arial"/>
              </a:rPr>
              <a:t>Manager </a:t>
            </a:r>
            <a:r>
              <a:rPr sz="1800" spc="-5" dirty="0">
                <a:latin typeface="Arial"/>
                <a:cs typeface="Arial"/>
              </a:rPr>
              <a:t>confirm  that the XML </a:t>
            </a:r>
            <a:r>
              <a:rPr sz="1800" spc="-10" dirty="0">
                <a:latin typeface="Arial"/>
                <a:cs typeface="Arial"/>
              </a:rPr>
              <a:t>Interchange </a:t>
            </a:r>
            <a:r>
              <a:rPr sz="1800" spc="-5" dirty="0">
                <a:latin typeface="Arial"/>
                <a:cs typeface="Arial"/>
              </a:rPr>
              <a:t>Files </a:t>
            </a:r>
            <a:r>
              <a:rPr sz="1800" spc="-10" dirty="0">
                <a:latin typeface="Arial"/>
                <a:cs typeface="Arial"/>
              </a:rPr>
              <a:t>adhere </a:t>
            </a:r>
            <a:r>
              <a:rPr sz="1800" dirty="0">
                <a:latin typeface="Arial"/>
                <a:cs typeface="Arial"/>
              </a:rPr>
              <a:t>to </a:t>
            </a:r>
            <a:r>
              <a:rPr sz="1800" spc="-5" dirty="0">
                <a:latin typeface="Arial"/>
                <a:cs typeface="Arial"/>
              </a:rPr>
              <a:t>the collection specific </a:t>
            </a:r>
            <a:r>
              <a:rPr sz="1800" spc="-10" dirty="0">
                <a:latin typeface="Arial"/>
                <a:cs typeface="Arial"/>
              </a:rPr>
              <a:t>validation  rules</a:t>
            </a:r>
            <a:endParaRPr sz="1800" dirty="0">
              <a:latin typeface="Arial"/>
              <a:cs typeface="Arial"/>
            </a:endParaRPr>
          </a:p>
          <a:p>
            <a:pPr marL="776605" indent="-320040">
              <a:lnSpc>
                <a:spcPct val="100000"/>
              </a:lnSpc>
              <a:spcBef>
                <a:spcPts val="1030"/>
              </a:spcBef>
              <a:buClr>
                <a:srgbClr val="F9A451"/>
              </a:buClr>
              <a:buSzPct val="58333"/>
              <a:buFont typeface="Wingdings"/>
              <a:buChar char=""/>
              <a:tabLst>
                <a:tab pos="777240" algn="l"/>
              </a:tabLst>
            </a:pPr>
            <a:r>
              <a:rPr sz="1800" spc="-5" dirty="0">
                <a:latin typeface="Arial"/>
                <a:cs typeface="Arial"/>
              </a:rPr>
              <a:t>File </a:t>
            </a:r>
            <a:r>
              <a:rPr sz="1800" spc="-10" dirty="0">
                <a:latin typeface="Arial"/>
                <a:cs typeface="Arial"/>
              </a:rPr>
              <a:t>Manager executes </a:t>
            </a:r>
            <a:r>
              <a:rPr sz="1800" spc="-5" dirty="0">
                <a:latin typeface="Arial"/>
                <a:cs typeface="Arial"/>
              </a:rPr>
              <a:t>the Pre </a:t>
            </a:r>
            <a:r>
              <a:rPr sz="1800" spc="-10" dirty="0">
                <a:latin typeface="Arial"/>
                <a:cs typeface="Arial"/>
              </a:rPr>
              <a:t>Load </a:t>
            </a:r>
            <a:r>
              <a:rPr sz="1800" spc="-20" dirty="0">
                <a:latin typeface="Arial"/>
                <a:cs typeface="Arial"/>
              </a:rPr>
              <a:t>Validations </a:t>
            </a:r>
            <a:r>
              <a:rPr sz="1800" spc="-5" dirty="0">
                <a:latin typeface="Arial"/>
                <a:cs typeface="Arial"/>
              </a:rPr>
              <a:t>(XSD</a:t>
            </a:r>
            <a:r>
              <a:rPr sz="1800" spc="165" dirty="0">
                <a:latin typeface="Arial"/>
                <a:cs typeface="Arial"/>
              </a:rPr>
              <a:t> </a:t>
            </a:r>
            <a:r>
              <a:rPr sz="1800" spc="-20" dirty="0">
                <a:latin typeface="Arial"/>
                <a:cs typeface="Arial"/>
              </a:rPr>
              <a:t>Validations)</a:t>
            </a:r>
            <a:endParaRPr sz="1800" dirty="0">
              <a:latin typeface="Arial"/>
              <a:cs typeface="Arial"/>
            </a:endParaRPr>
          </a:p>
          <a:p>
            <a:pPr marL="776605" marR="358775" indent="-320040">
              <a:lnSpc>
                <a:spcPct val="105800"/>
              </a:lnSpc>
              <a:spcBef>
                <a:spcPts val="905"/>
              </a:spcBef>
              <a:buClr>
                <a:srgbClr val="F9A451"/>
              </a:buClr>
              <a:buSzPct val="58333"/>
              <a:buFont typeface="Wingdings"/>
              <a:buChar char=""/>
              <a:tabLst>
                <a:tab pos="777240" algn="l"/>
              </a:tabLst>
            </a:pPr>
            <a:r>
              <a:rPr sz="1800" spc="-5" dirty="0">
                <a:latin typeface="Arial"/>
                <a:cs typeface="Arial"/>
              </a:rPr>
              <a:t>Batch </a:t>
            </a:r>
            <a:r>
              <a:rPr sz="1800" spc="-10" dirty="0">
                <a:latin typeface="Arial"/>
                <a:cs typeface="Arial"/>
              </a:rPr>
              <a:t>Manager executes </a:t>
            </a:r>
            <a:r>
              <a:rPr sz="1800" spc="-5" dirty="0">
                <a:latin typeface="Arial"/>
                <a:cs typeface="Arial"/>
              </a:rPr>
              <a:t>the </a:t>
            </a:r>
            <a:r>
              <a:rPr sz="1800" spc="-10" dirty="0">
                <a:latin typeface="Arial"/>
                <a:cs typeface="Arial"/>
              </a:rPr>
              <a:t>Load </a:t>
            </a:r>
            <a:r>
              <a:rPr sz="1800" spc="-20" dirty="0">
                <a:latin typeface="Arial"/>
                <a:cs typeface="Arial"/>
              </a:rPr>
              <a:t>Validations </a:t>
            </a:r>
            <a:r>
              <a:rPr sz="1800" spc="-10" dirty="0">
                <a:latin typeface="Arial"/>
                <a:cs typeface="Arial"/>
              </a:rPr>
              <a:t>(Referential </a:t>
            </a:r>
            <a:r>
              <a:rPr sz="1800" spc="-5" dirty="0">
                <a:latin typeface="Arial"/>
                <a:cs typeface="Arial"/>
              </a:rPr>
              <a:t>Data  </a:t>
            </a:r>
            <a:r>
              <a:rPr sz="1800" spc="-20" dirty="0">
                <a:latin typeface="Arial"/>
                <a:cs typeface="Arial"/>
              </a:rPr>
              <a:t>Validations) </a:t>
            </a:r>
            <a:r>
              <a:rPr sz="1800" spc="-10" dirty="0">
                <a:latin typeface="Arial"/>
                <a:cs typeface="Arial"/>
              </a:rPr>
              <a:t>and </a:t>
            </a:r>
            <a:r>
              <a:rPr sz="1800" spc="-5" dirty="0">
                <a:latin typeface="Arial"/>
                <a:cs typeface="Arial"/>
              </a:rPr>
              <a:t>comply </a:t>
            </a:r>
            <a:r>
              <a:rPr sz="1800" spc="-15" dirty="0">
                <a:latin typeface="Arial"/>
                <a:cs typeface="Arial"/>
              </a:rPr>
              <a:t>with </a:t>
            </a:r>
            <a:r>
              <a:rPr sz="1800" spc="-5" dirty="0">
                <a:latin typeface="Arial"/>
                <a:cs typeface="Arial"/>
              </a:rPr>
              <a:t>the </a:t>
            </a:r>
            <a:r>
              <a:rPr sz="1800" dirty="0">
                <a:latin typeface="Arial"/>
                <a:cs typeface="Arial"/>
              </a:rPr>
              <a:t>TEDS </a:t>
            </a:r>
            <a:r>
              <a:rPr sz="1800" spc="-5" dirty="0">
                <a:latin typeface="Arial"/>
                <a:cs typeface="Arial"/>
              </a:rPr>
              <a:t>Section 3, </a:t>
            </a:r>
            <a:r>
              <a:rPr sz="1800" dirty="0">
                <a:latin typeface="Arial"/>
                <a:cs typeface="Arial"/>
              </a:rPr>
              <a:t>TEDS </a:t>
            </a:r>
            <a:r>
              <a:rPr sz="1800" spc="-5" dirty="0">
                <a:latin typeface="Arial"/>
                <a:cs typeface="Arial"/>
              </a:rPr>
              <a:t>Section 4 </a:t>
            </a:r>
            <a:r>
              <a:rPr sz="1800" spc="-15" dirty="0">
                <a:latin typeface="Arial"/>
                <a:cs typeface="Arial"/>
              </a:rPr>
              <a:t>and  </a:t>
            </a:r>
            <a:r>
              <a:rPr sz="1800" spc="-5" dirty="0">
                <a:latin typeface="Arial"/>
                <a:cs typeface="Arial"/>
              </a:rPr>
              <a:t>some of the </a:t>
            </a:r>
            <a:r>
              <a:rPr sz="1800" dirty="0">
                <a:latin typeface="Arial"/>
                <a:cs typeface="Arial"/>
              </a:rPr>
              <a:t>TEDS </a:t>
            </a:r>
            <a:r>
              <a:rPr sz="1800" spc="-5" dirty="0">
                <a:latin typeface="Arial"/>
                <a:cs typeface="Arial"/>
              </a:rPr>
              <a:t>Section 5</a:t>
            </a:r>
            <a:r>
              <a:rPr sz="1800" spc="-90" dirty="0">
                <a:latin typeface="Arial"/>
                <a:cs typeface="Arial"/>
              </a:rPr>
              <a:t> </a:t>
            </a:r>
            <a:r>
              <a:rPr sz="1800" spc="-5" dirty="0">
                <a:latin typeface="Arial"/>
                <a:cs typeface="Arial"/>
              </a:rPr>
              <a:t>checks</a:t>
            </a:r>
            <a:endParaRPr sz="1800" dirty="0">
              <a:latin typeface="Arial"/>
              <a:cs typeface="Arial"/>
            </a:endParaRPr>
          </a:p>
        </p:txBody>
      </p:sp>
      <p:sp>
        <p:nvSpPr>
          <p:cNvPr id="8" name="Slide Number Placeholder 7">
            <a:extLst>
              <a:ext uri="{FF2B5EF4-FFF2-40B4-BE49-F238E27FC236}">
                <a16:creationId xmlns:a16="http://schemas.microsoft.com/office/drawing/2014/main" id="{E97B7362-A8E1-4C6D-8304-6CCCC46E16FA}"/>
              </a:ext>
            </a:extLst>
          </p:cNvPr>
          <p:cNvSpPr>
            <a:spLocks noGrp="1"/>
          </p:cNvSpPr>
          <p:nvPr>
            <p:ph type="sldNum" sz="quarter" idx="7"/>
          </p:nvPr>
        </p:nvSpPr>
        <p:spPr/>
        <p:txBody>
          <a:bodyPr/>
          <a:lstStyle/>
          <a:p>
            <a:fld id="{B6F15528-21DE-4FAA-801E-634DDDAF4B2B}"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a:t>
            </a:r>
            <a:r>
              <a:rPr spc="-30" dirty="0"/>
              <a:t> </a:t>
            </a:r>
            <a:r>
              <a:rPr spc="-5" dirty="0"/>
              <a:t>Errors</a:t>
            </a:r>
          </a:p>
        </p:txBody>
      </p:sp>
      <p:sp>
        <p:nvSpPr>
          <p:cNvPr id="6" name="object 6"/>
          <p:cNvSpPr txBox="1"/>
          <p:nvPr/>
        </p:nvSpPr>
        <p:spPr>
          <a:xfrm>
            <a:off x="161670" y="1298945"/>
            <a:ext cx="8400415" cy="5063490"/>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spcBef>
                <a:spcPts val="25"/>
              </a:spcBef>
            </a:pPr>
            <a:endParaRPr sz="1850" dirty="0">
              <a:latin typeface="Times New Roman"/>
              <a:cs typeface="Times New Roman"/>
            </a:endParaRPr>
          </a:p>
          <a:p>
            <a:pPr marL="782955" marR="5080" indent="-320040">
              <a:lnSpc>
                <a:spcPct val="106100"/>
              </a:lnSpc>
              <a:spcBef>
                <a:spcPts val="5"/>
              </a:spcBef>
              <a:buClr>
                <a:srgbClr val="F9A451"/>
              </a:buClr>
              <a:buSzPct val="58333"/>
              <a:buFont typeface="Wingdings"/>
              <a:buChar char=""/>
              <a:tabLst>
                <a:tab pos="783590" algn="l"/>
                <a:tab pos="1494155" algn="l"/>
              </a:tabLst>
            </a:pPr>
            <a:r>
              <a:rPr sz="1800" spc="-5" dirty="0">
                <a:latin typeface="Arial"/>
                <a:cs typeface="Arial"/>
              </a:rPr>
              <a:t>While there is </a:t>
            </a:r>
            <a:r>
              <a:rPr sz="1800" spc="-10" dirty="0">
                <a:latin typeface="Arial"/>
                <a:cs typeface="Arial"/>
              </a:rPr>
              <a:t>no </a:t>
            </a:r>
            <a:r>
              <a:rPr sz="1800" spc="-15" dirty="0">
                <a:latin typeface="Arial"/>
                <a:cs typeface="Arial"/>
              </a:rPr>
              <a:t>way </a:t>
            </a:r>
            <a:r>
              <a:rPr sz="1800" dirty="0">
                <a:latin typeface="Arial"/>
                <a:cs typeface="Arial"/>
              </a:rPr>
              <a:t>to </a:t>
            </a:r>
            <a:r>
              <a:rPr sz="1800" spc="-10" dirty="0">
                <a:latin typeface="Arial"/>
                <a:cs typeface="Arial"/>
              </a:rPr>
              <a:t>catalogue each and </a:t>
            </a:r>
            <a:r>
              <a:rPr sz="1800" spc="-5" dirty="0">
                <a:latin typeface="Arial"/>
                <a:cs typeface="Arial"/>
              </a:rPr>
              <a:t>every error that </a:t>
            </a:r>
            <a:r>
              <a:rPr sz="1800" spc="-15" dirty="0">
                <a:latin typeface="Arial"/>
                <a:cs typeface="Arial"/>
              </a:rPr>
              <a:t>you </a:t>
            </a:r>
            <a:r>
              <a:rPr sz="1800" spc="-5" dirty="0">
                <a:latin typeface="Arial"/>
                <a:cs typeface="Arial"/>
              </a:rPr>
              <a:t>are </a:t>
            </a:r>
            <a:r>
              <a:rPr sz="1800" spc="-10" dirty="0">
                <a:latin typeface="Arial"/>
                <a:cs typeface="Arial"/>
              </a:rPr>
              <a:t>going  </a:t>
            </a:r>
            <a:r>
              <a:rPr sz="1800" dirty="0">
                <a:latin typeface="Arial"/>
                <a:cs typeface="Arial"/>
              </a:rPr>
              <a:t>to </a:t>
            </a:r>
            <a:r>
              <a:rPr sz="1800" spc="-20" dirty="0">
                <a:latin typeface="Arial"/>
                <a:cs typeface="Arial"/>
              </a:rPr>
              <a:t>encounter, </a:t>
            </a:r>
            <a:r>
              <a:rPr sz="1800" spc="-5" dirty="0">
                <a:latin typeface="Arial"/>
                <a:cs typeface="Arial"/>
              </a:rPr>
              <a:t>there are some more common data issues that </a:t>
            </a:r>
            <a:r>
              <a:rPr sz="1800" spc="-15" dirty="0">
                <a:latin typeface="Arial"/>
                <a:cs typeface="Arial"/>
              </a:rPr>
              <a:t>you </a:t>
            </a:r>
            <a:r>
              <a:rPr sz="1800" spc="-10" dirty="0">
                <a:latin typeface="Arial"/>
                <a:cs typeface="Arial"/>
              </a:rPr>
              <a:t>should  </a:t>
            </a:r>
            <a:r>
              <a:rPr sz="1800" spc="-35" dirty="0">
                <a:latin typeface="Arial"/>
                <a:cs typeface="Arial"/>
              </a:rPr>
              <a:t>know.	</a:t>
            </a:r>
            <a:r>
              <a:rPr sz="1800" spc="-5" dirty="0">
                <a:latin typeface="Arial"/>
                <a:cs typeface="Arial"/>
              </a:rPr>
              <a:t>File </a:t>
            </a:r>
            <a:r>
              <a:rPr sz="1800" spc="-10" dirty="0">
                <a:latin typeface="Arial"/>
                <a:cs typeface="Arial"/>
              </a:rPr>
              <a:t>Manager </a:t>
            </a:r>
            <a:r>
              <a:rPr sz="1800" spc="-5" dirty="0">
                <a:latin typeface="Arial"/>
                <a:cs typeface="Arial"/>
              </a:rPr>
              <a:t>is checking for </a:t>
            </a:r>
            <a:r>
              <a:rPr sz="1800" spc="-10" dirty="0">
                <a:latin typeface="Arial"/>
                <a:cs typeface="Arial"/>
              </a:rPr>
              <a:t>XSD validations, or preload</a:t>
            </a:r>
            <a:r>
              <a:rPr sz="1800" spc="245" dirty="0">
                <a:latin typeface="Arial"/>
                <a:cs typeface="Arial"/>
              </a:rPr>
              <a:t> </a:t>
            </a:r>
            <a:r>
              <a:rPr sz="1800" spc="-10" dirty="0">
                <a:latin typeface="Arial"/>
                <a:cs typeface="Arial"/>
              </a:rPr>
              <a:t>validations.</a:t>
            </a:r>
            <a:endParaRPr sz="1800" dirty="0">
              <a:latin typeface="Arial"/>
              <a:cs typeface="Arial"/>
            </a:endParaRPr>
          </a:p>
          <a:p>
            <a:pPr marL="782955" indent="-320040">
              <a:lnSpc>
                <a:spcPct val="100000"/>
              </a:lnSpc>
              <a:spcBef>
                <a:spcPts val="1030"/>
              </a:spcBef>
              <a:buClr>
                <a:srgbClr val="F9A451"/>
              </a:buClr>
              <a:buSzPct val="58333"/>
              <a:buFont typeface="Wingdings"/>
              <a:buChar char=""/>
              <a:tabLst>
                <a:tab pos="783590" algn="l"/>
              </a:tabLst>
            </a:pPr>
            <a:r>
              <a:rPr sz="1800" spc="-5" dirty="0">
                <a:latin typeface="Arial"/>
                <a:cs typeface="Arial"/>
              </a:rPr>
              <a:t>Checks for missing </a:t>
            </a:r>
            <a:r>
              <a:rPr sz="1800" spc="-10" dirty="0">
                <a:latin typeface="Arial"/>
                <a:cs typeface="Arial"/>
              </a:rPr>
              <a:t>mandatory</a:t>
            </a:r>
            <a:r>
              <a:rPr sz="1800" spc="45" dirty="0">
                <a:latin typeface="Arial"/>
                <a:cs typeface="Arial"/>
              </a:rPr>
              <a:t> </a:t>
            </a:r>
            <a:r>
              <a:rPr sz="1800" spc="-10" dirty="0">
                <a:latin typeface="Arial"/>
                <a:cs typeface="Arial"/>
              </a:rPr>
              <a:t>fields</a:t>
            </a:r>
            <a:endParaRPr sz="1800" dirty="0">
              <a:latin typeface="Arial"/>
              <a:cs typeface="Arial"/>
            </a:endParaRPr>
          </a:p>
          <a:p>
            <a:pPr marL="782955" indent="-320040">
              <a:lnSpc>
                <a:spcPct val="100000"/>
              </a:lnSpc>
              <a:spcBef>
                <a:spcPts val="1019"/>
              </a:spcBef>
              <a:buClr>
                <a:srgbClr val="F9A451"/>
              </a:buClr>
              <a:buSzPct val="58333"/>
              <a:buFont typeface="Wingdings"/>
              <a:buChar char=""/>
              <a:tabLst>
                <a:tab pos="783590" algn="l"/>
              </a:tabLst>
            </a:pPr>
            <a:r>
              <a:rPr sz="1800" spc="-5" dirty="0">
                <a:latin typeface="Arial"/>
                <a:cs typeface="Arial"/>
              </a:rPr>
              <a:t>Checks field</a:t>
            </a:r>
            <a:r>
              <a:rPr sz="1800" spc="-55" dirty="0">
                <a:latin typeface="Arial"/>
                <a:cs typeface="Arial"/>
              </a:rPr>
              <a:t> </a:t>
            </a:r>
            <a:r>
              <a:rPr sz="1800" spc="-10" dirty="0">
                <a:latin typeface="Arial"/>
                <a:cs typeface="Arial"/>
              </a:rPr>
              <a:t>length</a:t>
            </a:r>
            <a:endParaRPr sz="1800" dirty="0">
              <a:latin typeface="Arial"/>
              <a:cs typeface="Arial"/>
            </a:endParaRPr>
          </a:p>
          <a:p>
            <a:pPr marL="782955" indent="-320040">
              <a:lnSpc>
                <a:spcPct val="100000"/>
              </a:lnSpc>
              <a:spcBef>
                <a:spcPts val="1030"/>
              </a:spcBef>
              <a:buClr>
                <a:srgbClr val="F9A451"/>
              </a:buClr>
              <a:buSzPct val="58333"/>
              <a:buFont typeface="Wingdings"/>
              <a:buChar char=""/>
              <a:tabLst>
                <a:tab pos="783590" algn="l"/>
              </a:tabLst>
            </a:pPr>
            <a:r>
              <a:rPr sz="1800" spc="-5" dirty="0">
                <a:latin typeface="Arial"/>
                <a:cs typeface="Arial"/>
              </a:rPr>
              <a:t>Checks for </a:t>
            </a:r>
            <a:r>
              <a:rPr sz="1800" spc="-10" dirty="0">
                <a:latin typeface="Arial"/>
                <a:cs typeface="Arial"/>
              </a:rPr>
              <a:t>accepted alpha </a:t>
            </a:r>
            <a:r>
              <a:rPr sz="1800" dirty="0">
                <a:latin typeface="Arial"/>
                <a:cs typeface="Arial"/>
              </a:rPr>
              <a:t>&amp; </a:t>
            </a:r>
            <a:r>
              <a:rPr sz="1800" spc="-10" dirty="0">
                <a:latin typeface="Arial"/>
                <a:cs typeface="Arial"/>
              </a:rPr>
              <a:t>numeric</a:t>
            </a:r>
            <a:r>
              <a:rPr sz="1800" spc="75" dirty="0">
                <a:latin typeface="Arial"/>
                <a:cs typeface="Arial"/>
              </a:rPr>
              <a:t> </a:t>
            </a:r>
            <a:r>
              <a:rPr sz="1800" spc="-5" dirty="0">
                <a:latin typeface="Arial"/>
                <a:cs typeface="Arial"/>
              </a:rPr>
              <a:t>characters</a:t>
            </a:r>
            <a:endParaRPr sz="1800" dirty="0">
              <a:latin typeface="Arial"/>
              <a:cs typeface="Arial"/>
            </a:endParaRPr>
          </a:p>
          <a:p>
            <a:pPr marL="1102995" lvl="1" indent="-274320">
              <a:lnSpc>
                <a:spcPct val="100000"/>
              </a:lnSpc>
              <a:spcBef>
                <a:spcPts val="1030"/>
              </a:spcBef>
              <a:buClr>
                <a:srgbClr val="0082C8"/>
              </a:buClr>
              <a:buSzPct val="69444"/>
              <a:buFont typeface="Wingdings 2"/>
              <a:buChar char="□"/>
              <a:tabLst>
                <a:tab pos="1103630" algn="l"/>
              </a:tabLst>
            </a:pPr>
            <a:r>
              <a:rPr sz="1800" spc="-5" dirty="0">
                <a:latin typeface="Arial"/>
                <a:cs typeface="Arial"/>
              </a:rPr>
              <a:t>I.e., </a:t>
            </a:r>
            <a:r>
              <a:rPr sz="1800" spc="-10" dirty="0">
                <a:latin typeface="Arial"/>
                <a:cs typeface="Arial"/>
              </a:rPr>
              <a:t>no </a:t>
            </a:r>
            <a:r>
              <a:rPr sz="1800" spc="-5" dirty="0">
                <a:latin typeface="Arial"/>
                <a:cs typeface="Arial"/>
              </a:rPr>
              <a:t>0 in </a:t>
            </a:r>
            <a:r>
              <a:rPr sz="1800" spc="-10" dirty="0">
                <a:latin typeface="Arial"/>
                <a:cs typeface="Arial"/>
              </a:rPr>
              <a:t>student unique </a:t>
            </a:r>
            <a:r>
              <a:rPr sz="1800" dirty="0">
                <a:latin typeface="Arial"/>
                <a:cs typeface="Arial"/>
              </a:rPr>
              <a:t>ID</a:t>
            </a:r>
            <a:r>
              <a:rPr sz="1800" spc="35" dirty="0">
                <a:latin typeface="Arial"/>
                <a:cs typeface="Arial"/>
              </a:rPr>
              <a:t> </a:t>
            </a:r>
            <a:r>
              <a:rPr sz="1800" spc="-5" dirty="0">
                <a:latin typeface="Arial"/>
                <a:cs typeface="Arial"/>
              </a:rPr>
              <a:t>field</a:t>
            </a:r>
            <a:endParaRPr sz="1800" dirty="0">
              <a:latin typeface="Arial"/>
              <a:cs typeface="Arial"/>
            </a:endParaRPr>
          </a:p>
          <a:p>
            <a:pPr marL="782955" indent="-320040">
              <a:lnSpc>
                <a:spcPct val="100000"/>
              </a:lnSpc>
              <a:spcBef>
                <a:spcPts val="1030"/>
              </a:spcBef>
              <a:buClr>
                <a:srgbClr val="F9A451"/>
              </a:buClr>
              <a:buSzPct val="58333"/>
              <a:buFont typeface="Wingdings"/>
              <a:buChar char=""/>
              <a:tabLst>
                <a:tab pos="783590" algn="l"/>
              </a:tabLst>
            </a:pPr>
            <a:r>
              <a:rPr sz="1800" spc="-5" dirty="0">
                <a:latin typeface="Arial"/>
                <a:cs typeface="Arial"/>
              </a:rPr>
              <a:t>Checks </a:t>
            </a:r>
            <a:r>
              <a:rPr sz="1800" dirty="0">
                <a:latin typeface="Arial"/>
                <a:cs typeface="Arial"/>
              </a:rPr>
              <a:t>to </a:t>
            </a:r>
            <a:r>
              <a:rPr sz="1800" spc="-5" dirty="0">
                <a:latin typeface="Arial"/>
                <a:cs typeface="Arial"/>
              </a:rPr>
              <a:t>make sure Data </a:t>
            </a:r>
            <a:r>
              <a:rPr sz="1800" spc="-10" dirty="0">
                <a:latin typeface="Arial"/>
                <a:cs typeface="Arial"/>
              </a:rPr>
              <a:t>Element </a:t>
            </a:r>
            <a:r>
              <a:rPr sz="1800" spc="-70" dirty="0">
                <a:latin typeface="Arial"/>
                <a:cs typeface="Arial"/>
              </a:rPr>
              <a:t>Tag </a:t>
            </a:r>
            <a:r>
              <a:rPr sz="1800" spc="-5" dirty="0">
                <a:latin typeface="Arial"/>
                <a:cs typeface="Arial"/>
              </a:rPr>
              <a:t>is </a:t>
            </a:r>
            <a:r>
              <a:rPr sz="1800" spc="-10" dirty="0">
                <a:latin typeface="Arial"/>
                <a:cs typeface="Arial"/>
              </a:rPr>
              <a:t>named</a:t>
            </a:r>
            <a:r>
              <a:rPr sz="1800" spc="114" dirty="0">
                <a:latin typeface="Arial"/>
                <a:cs typeface="Arial"/>
              </a:rPr>
              <a:t> </a:t>
            </a:r>
            <a:r>
              <a:rPr sz="1800" spc="-5" dirty="0">
                <a:latin typeface="Arial"/>
                <a:cs typeface="Arial"/>
              </a:rPr>
              <a:t>correctly</a:t>
            </a:r>
            <a:endParaRPr sz="1800" dirty="0">
              <a:latin typeface="Arial"/>
              <a:cs typeface="Arial"/>
            </a:endParaRPr>
          </a:p>
          <a:p>
            <a:pPr marL="782955" indent="-320040">
              <a:lnSpc>
                <a:spcPct val="100000"/>
              </a:lnSpc>
              <a:spcBef>
                <a:spcPts val="1019"/>
              </a:spcBef>
              <a:buClr>
                <a:srgbClr val="F9A451"/>
              </a:buClr>
              <a:buSzPct val="58333"/>
              <a:buFont typeface="Wingdings"/>
              <a:buChar char=""/>
              <a:tabLst>
                <a:tab pos="783590" algn="l"/>
              </a:tabLst>
            </a:pPr>
            <a:r>
              <a:rPr sz="1800" spc="-5" dirty="0">
                <a:latin typeface="Arial"/>
                <a:cs typeface="Arial"/>
              </a:rPr>
              <a:t>Data </a:t>
            </a:r>
            <a:r>
              <a:rPr sz="1800" spc="-10" dirty="0">
                <a:latin typeface="Arial"/>
                <a:cs typeface="Arial"/>
              </a:rPr>
              <a:t>elements should be </a:t>
            </a:r>
            <a:r>
              <a:rPr sz="1800" spc="-5" dirty="0">
                <a:latin typeface="Arial"/>
                <a:cs typeface="Arial"/>
              </a:rPr>
              <a:t>in </a:t>
            </a:r>
            <a:r>
              <a:rPr sz="1800" spc="-10" dirty="0">
                <a:latin typeface="Arial"/>
                <a:cs typeface="Arial"/>
              </a:rPr>
              <a:t>order defined by </a:t>
            </a:r>
            <a:r>
              <a:rPr sz="1800" spc="-5" dirty="0">
                <a:latin typeface="Arial"/>
                <a:cs typeface="Arial"/>
              </a:rPr>
              <a:t>XML </a:t>
            </a:r>
            <a:r>
              <a:rPr sz="1800" spc="-10" dirty="0">
                <a:latin typeface="Arial"/>
                <a:cs typeface="Arial"/>
              </a:rPr>
              <a:t>Interchange</a:t>
            </a:r>
            <a:r>
              <a:rPr sz="1800" spc="190" dirty="0">
                <a:latin typeface="Arial"/>
                <a:cs typeface="Arial"/>
              </a:rPr>
              <a:t> </a:t>
            </a:r>
            <a:r>
              <a:rPr sz="1800" spc="-10" dirty="0">
                <a:latin typeface="Arial"/>
                <a:cs typeface="Arial"/>
              </a:rPr>
              <a:t>schemas</a:t>
            </a:r>
            <a:endParaRPr sz="1800" dirty="0">
              <a:latin typeface="Arial"/>
              <a:cs typeface="Arial"/>
            </a:endParaRPr>
          </a:p>
          <a:p>
            <a:pPr marL="782955" marR="332105" indent="-320040">
              <a:lnSpc>
                <a:spcPct val="106100"/>
              </a:lnSpc>
              <a:spcBef>
                <a:spcPts val="900"/>
              </a:spcBef>
              <a:buClr>
                <a:srgbClr val="F9A451"/>
              </a:buClr>
              <a:buSzPct val="58333"/>
              <a:buFont typeface="Wingdings"/>
              <a:buChar char=""/>
              <a:tabLst>
                <a:tab pos="783590" algn="l"/>
                <a:tab pos="4744085" algn="l"/>
                <a:tab pos="7931784" algn="l"/>
              </a:tabLst>
            </a:pPr>
            <a:r>
              <a:rPr sz="1800" spc="-25" dirty="0">
                <a:latin typeface="Arial"/>
                <a:cs typeface="Arial"/>
              </a:rPr>
              <a:t>Validates </a:t>
            </a:r>
            <a:r>
              <a:rPr sz="1800" spc="-5" dirty="0">
                <a:latin typeface="Arial"/>
                <a:cs typeface="Arial"/>
              </a:rPr>
              <a:t>that the </a:t>
            </a:r>
            <a:r>
              <a:rPr sz="1800" spc="-10" dirty="0">
                <a:latin typeface="Arial"/>
                <a:cs typeface="Arial"/>
              </a:rPr>
              <a:t>complex type belongs </a:t>
            </a:r>
            <a:r>
              <a:rPr sz="1800" dirty="0">
                <a:latin typeface="Arial"/>
                <a:cs typeface="Arial"/>
              </a:rPr>
              <a:t>to </a:t>
            </a:r>
            <a:r>
              <a:rPr sz="1800" spc="-5" dirty="0">
                <a:latin typeface="Arial"/>
                <a:cs typeface="Arial"/>
              </a:rPr>
              <a:t>the collection (i.e. </a:t>
            </a:r>
            <a:r>
              <a:rPr sz="1800" spc="-10" dirty="0">
                <a:latin typeface="Arial"/>
                <a:cs typeface="Arial"/>
              </a:rPr>
              <a:t>each  </a:t>
            </a:r>
            <a:r>
              <a:rPr sz="1800" dirty="0">
                <a:latin typeface="Arial"/>
                <a:cs typeface="Arial"/>
              </a:rPr>
              <a:t>c</a:t>
            </a:r>
            <a:r>
              <a:rPr sz="1800" spc="-15" dirty="0">
                <a:latin typeface="Arial"/>
                <a:cs typeface="Arial"/>
              </a:rPr>
              <a:t>o</a:t>
            </a:r>
            <a:r>
              <a:rPr sz="1800" spc="-10" dirty="0">
                <a:latin typeface="Arial"/>
                <a:cs typeface="Arial"/>
              </a:rPr>
              <a:t>ll</a:t>
            </a:r>
            <a:r>
              <a:rPr sz="1800" spc="-15" dirty="0">
                <a:latin typeface="Arial"/>
                <a:cs typeface="Arial"/>
              </a:rPr>
              <a:t>e</a:t>
            </a:r>
            <a:r>
              <a:rPr sz="1800" spc="-5" dirty="0">
                <a:latin typeface="Arial"/>
                <a:cs typeface="Arial"/>
              </a:rPr>
              <a:t>c</a:t>
            </a:r>
            <a:r>
              <a:rPr sz="1800" dirty="0">
                <a:latin typeface="Arial"/>
                <a:cs typeface="Arial"/>
              </a:rPr>
              <a:t>t</a:t>
            </a:r>
            <a:r>
              <a:rPr sz="1800" spc="-10" dirty="0">
                <a:latin typeface="Arial"/>
                <a:cs typeface="Arial"/>
              </a:rPr>
              <a:t>i</a:t>
            </a:r>
            <a:r>
              <a:rPr sz="1800" spc="-15" dirty="0">
                <a:latin typeface="Arial"/>
                <a:cs typeface="Arial"/>
              </a:rPr>
              <a:t>o</a:t>
            </a:r>
            <a:r>
              <a:rPr sz="1800" spc="-5" dirty="0">
                <a:latin typeface="Arial"/>
                <a:cs typeface="Arial"/>
              </a:rPr>
              <a:t>n</a:t>
            </a:r>
            <a:r>
              <a:rPr sz="1800" spc="20" dirty="0">
                <a:latin typeface="Arial"/>
                <a:cs typeface="Arial"/>
              </a:rPr>
              <a:t> </a:t>
            </a:r>
            <a:r>
              <a:rPr sz="1800" dirty="0">
                <a:latin typeface="Arial"/>
                <a:cs typeface="Arial"/>
              </a:rPr>
              <a:t>s</a:t>
            </a:r>
            <a:r>
              <a:rPr sz="1800" spc="-15" dirty="0">
                <a:latin typeface="Arial"/>
                <a:cs typeface="Arial"/>
              </a:rPr>
              <a:t>pe</a:t>
            </a:r>
            <a:r>
              <a:rPr sz="1800" spc="-5" dirty="0">
                <a:latin typeface="Arial"/>
                <a:cs typeface="Arial"/>
              </a:rPr>
              <a:t>c</a:t>
            </a:r>
            <a:r>
              <a:rPr sz="1800" spc="-10" dirty="0">
                <a:latin typeface="Arial"/>
                <a:cs typeface="Arial"/>
              </a:rPr>
              <a:t>i</a:t>
            </a:r>
            <a:r>
              <a:rPr sz="1800" dirty="0">
                <a:latin typeface="Arial"/>
                <a:cs typeface="Arial"/>
              </a:rPr>
              <a:t>f</a:t>
            </a:r>
            <a:r>
              <a:rPr sz="1800" spc="-10" dirty="0">
                <a:latin typeface="Arial"/>
                <a:cs typeface="Arial"/>
              </a:rPr>
              <a:t>i</a:t>
            </a:r>
            <a:r>
              <a:rPr sz="1800" spc="-15" dirty="0">
                <a:latin typeface="Arial"/>
                <a:cs typeface="Arial"/>
              </a:rPr>
              <a:t>e</a:t>
            </a:r>
            <a:r>
              <a:rPr sz="1800" spc="-5" dirty="0">
                <a:latin typeface="Arial"/>
                <a:cs typeface="Arial"/>
              </a:rPr>
              <a:t>s</a:t>
            </a:r>
            <a:r>
              <a:rPr sz="1800" spc="15" dirty="0">
                <a:latin typeface="Arial"/>
                <a:cs typeface="Arial"/>
              </a:rPr>
              <a:t> </a:t>
            </a:r>
            <a:r>
              <a:rPr sz="1800" dirty="0">
                <a:latin typeface="Arial"/>
                <a:cs typeface="Arial"/>
              </a:rPr>
              <a:t>t</a:t>
            </a:r>
            <a:r>
              <a:rPr sz="1800" spc="-15" dirty="0">
                <a:latin typeface="Arial"/>
                <a:cs typeface="Arial"/>
              </a:rPr>
              <a:t>ha</a:t>
            </a:r>
            <a:r>
              <a:rPr sz="1800" dirty="0">
                <a:latin typeface="Arial"/>
                <a:cs typeface="Arial"/>
              </a:rPr>
              <a:t>t</a:t>
            </a:r>
            <a:r>
              <a:rPr sz="1800" spc="-5" dirty="0">
                <a:latin typeface="Arial"/>
                <a:cs typeface="Arial"/>
              </a:rPr>
              <a:t> </a:t>
            </a:r>
            <a:r>
              <a:rPr sz="1800" spc="-15" dirty="0">
                <a:latin typeface="Arial"/>
                <a:cs typeface="Arial"/>
              </a:rPr>
              <a:t>X</a:t>
            </a:r>
            <a:r>
              <a:rPr sz="1800" spc="-5" dirty="0">
                <a:latin typeface="Arial"/>
                <a:cs typeface="Arial"/>
              </a:rPr>
              <a:t>Y</a:t>
            </a:r>
            <a:r>
              <a:rPr sz="1800" dirty="0">
                <a:latin typeface="Arial"/>
                <a:cs typeface="Arial"/>
              </a:rPr>
              <a:t>Z</a:t>
            </a:r>
            <a:r>
              <a:rPr sz="1800" spc="20" dirty="0">
                <a:latin typeface="Arial"/>
                <a:cs typeface="Arial"/>
              </a:rPr>
              <a:t> </a:t>
            </a:r>
            <a:r>
              <a:rPr sz="1800" dirty="0">
                <a:latin typeface="Arial"/>
                <a:cs typeface="Arial"/>
              </a:rPr>
              <a:t>c</a:t>
            </a:r>
            <a:r>
              <a:rPr sz="1800" spc="-15" dirty="0">
                <a:latin typeface="Arial"/>
                <a:cs typeface="Arial"/>
              </a:rPr>
              <a:t>o</a:t>
            </a:r>
            <a:r>
              <a:rPr sz="1800" spc="-5" dirty="0">
                <a:latin typeface="Arial"/>
                <a:cs typeface="Arial"/>
              </a:rPr>
              <a:t>m</a:t>
            </a:r>
            <a:r>
              <a:rPr sz="1800" spc="-15" dirty="0">
                <a:latin typeface="Arial"/>
                <a:cs typeface="Arial"/>
              </a:rPr>
              <a:t>p</a:t>
            </a:r>
            <a:r>
              <a:rPr sz="1800" spc="-10" dirty="0">
                <a:latin typeface="Arial"/>
                <a:cs typeface="Arial"/>
              </a:rPr>
              <a:t>l</a:t>
            </a:r>
            <a:r>
              <a:rPr sz="1800" spc="-15" dirty="0">
                <a:latin typeface="Arial"/>
                <a:cs typeface="Arial"/>
              </a:rPr>
              <a:t>e</a:t>
            </a:r>
            <a:r>
              <a:rPr sz="1800" spc="-20" dirty="0">
                <a:latin typeface="Arial"/>
                <a:cs typeface="Arial"/>
              </a:rPr>
              <a:t>x</a:t>
            </a:r>
            <a:r>
              <a:rPr sz="1800" spc="-15" dirty="0">
                <a:latin typeface="Arial"/>
                <a:cs typeface="Arial"/>
              </a:rPr>
              <a:t>e</a:t>
            </a:r>
            <a:r>
              <a:rPr sz="1800" spc="-5" dirty="0">
                <a:latin typeface="Arial"/>
                <a:cs typeface="Arial"/>
              </a:rPr>
              <a:t>s</a:t>
            </a:r>
            <a:r>
              <a:rPr sz="1800" spc="25" dirty="0">
                <a:latin typeface="Arial"/>
                <a:cs typeface="Arial"/>
              </a:rPr>
              <a:t> </a:t>
            </a:r>
            <a:r>
              <a:rPr sz="1800" spc="-15" dirty="0">
                <a:latin typeface="Arial"/>
                <a:cs typeface="Arial"/>
              </a:rPr>
              <a:t>a</a:t>
            </a:r>
            <a:r>
              <a:rPr sz="1800" spc="-5" dirty="0">
                <a:latin typeface="Arial"/>
                <a:cs typeface="Arial"/>
              </a:rPr>
              <a:t>re </a:t>
            </a:r>
            <a:r>
              <a:rPr sz="1800" spc="-10" dirty="0">
                <a:latin typeface="Arial"/>
                <a:cs typeface="Arial"/>
              </a:rPr>
              <a:t>i</a:t>
            </a:r>
            <a:r>
              <a:rPr sz="1800" spc="-15" dirty="0">
                <a:latin typeface="Arial"/>
                <a:cs typeface="Arial"/>
              </a:rPr>
              <a:t>n</a:t>
            </a:r>
            <a:r>
              <a:rPr sz="1800" spc="-5" dirty="0">
                <a:latin typeface="Arial"/>
                <a:cs typeface="Arial"/>
              </a:rPr>
              <a:t>c</a:t>
            </a:r>
            <a:r>
              <a:rPr sz="1800" spc="-10" dirty="0">
                <a:latin typeface="Arial"/>
                <a:cs typeface="Arial"/>
              </a:rPr>
              <a:t>l</a:t>
            </a:r>
            <a:r>
              <a:rPr sz="1800" spc="-15" dirty="0">
                <a:latin typeface="Arial"/>
                <a:cs typeface="Arial"/>
              </a:rPr>
              <a:t>ude</a:t>
            </a:r>
            <a:r>
              <a:rPr sz="1800" spc="-5" dirty="0">
                <a:latin typeface="Arial"/>
                <a:cs typeface="Arial"/>
              </a:rPr>
              <a:t>d</a:t>
            </a:r>
            <a:r>
              <a:rPr sz="1800" spc="20" dirty="0">
                <a:latin typeface="Arial"/>
                <a:cs typeface="Arial"/>
              </a:rPr>
              <a:t> </a:t>
            </a:r>
            <a:r>
              <a:rPr sz="1800" spc="-10" dirty="0">
                <a:latin typeface="Arial"/>
                <a:cs typeface="Arial"/>
              </a:rPr>
              <a:t>i</a:t>
            </a:r>
            <a:r>
              <a:rPr sz="1800" spc="-5" dirty="0">
                <a:latin typeface="Arial"/>
                <a:cs typeface="Arial"/>
              </a:rPr>
              <a:t>n</a:t>
            </a:r>
            <a:r>
              <a:rPr sz="1800" spc="10" dirty="0">
                <a:latin typeface="Arial"/>
                <a:cs typeface="Arial"/>
              </a:rPr>
              <a:t> </a:t>
            </a:r>
            <a:r>
              <a:rPr sz="1800" dirty="0">
                <a:latin typeface="Arial"/>
                <a:cs typeface="Arial"/>
              </a:rPr>
              <a:t>t</a:t>
            </a:r>
            <a:r>
              <a:rPr sz="1800" spc="-15" dirty="0">
                <a:latin typeface="Arial"/>
                <a:cs typeface="Arial"/>
              </a:rPr>
              <a:t>h</a:t>
            </a:r>
            <a:r>
              <a:rPr sz="1800" spc="-5" dirty="0">
                <a:latin typeface="Arial"/>
                <a:cs typeface="Arial"/>
              </a:rPr>
              <a:t>e </a:t>
            </a:r>
            <a:r>
              <a:rPr sz="1800" dirty="0">
                <a:latin typeface="Arial"/>
                <a:cs typeface="Arial"/>
              </a:rPr>
              <a:t>c</a:t>
            </a:r>
            <a:r>
              <a:rPr sz="1800" spc="-15" dirty="0">
                <a:latin typeface="Arial"/>
                <a:cs typeface="Arial"/>
              </a:rPr>
              <a:t>o</a:t>
            </a:r>
            <a:r>
              <a:rPr sz="1800" spc="-10" dirty="0">
                <a:latin typeface="Arial"/>
                <a:cs typeface="Arial"/>
              </a:rPr>
              <a:t>ll</a:t>
            </a:r>
            <a:r>
              <a:rPr sz="1800" spc="-15" dirty="0">
                <a:latin typeface="Arial"/>
                <a:cs typeface="Arial"/>
              </a:rPr>
              <a:t>e</a:t>
            </a:r>
            <a:r>
              <a:rPr sz="1800" spc="-5" dirty="0">
                <a:latin typeface="Arial"/>
                <a:cs typeface="Arial"/>
              </a:rPr>
              <a:t>c</a:t>
            </a:r>
            <a:r>
              <a:rPr sz="1800" dirty="0">
                <a:latin typeface="Arial"/>
                <a:cs typeface="Arial"/>
              </a:rPr>
              <a:t>t</a:t>
            </a:r>
            <a:r>
              <a:rPr sz="1800" spc="-10" dirty="0">
                <a:latin typeface="Arial"/>
                <a:cs typeface="Arial"/>
              </a:rPr>
              <a:t>i</a:t>
            </a:r>
            <a:r>
              <a:rPr sz="1800" spc="-15" dirty="0">
                <a:latin typeface="Arial"/>
                <a:cs typeface="Arial"/>
              </a:rPr>
              <a:t>on</a:t>
            </a:r>
            <a:r>
              <a:rPr sz="1800" dirty="0">
                <a:latin typeface="Arial"/>
                <a:cs typeface="Arial"/>
              </a:rPr>
              <a:t>.	If  </a:t>
            </a:r>
            <a:r>
              <a:rPr sz="1800" spc="-5" dirty="0">
                <a:latin typeface="Arial"/>
                <a:cs typeface="Arial"/>
              </a:rPr>
              <a:t>the submitted </a:t>
            </a:r>
            <a:r>
              <a:rPr sz="1800" spc="-10" dirty="0">
                <a:latin typeface="Arial"/>
                <a:cs typeface="Arial"/>
              </a:rPr>
              <a:t>complex</a:t>
            </a:r>
            <a:r>
              <a:rPr sz="1800" spc="75" dirty="0">
                <a:latin typeface="Arial"/>
                <a:cs typeface="Arial"/>
              </a:rPr>
              <a:t> </a:t>
            </a:r>
            <a:r>
              <a:rPr sz="1800" spc="-10" dirty="0">
                <a:latin typeface="Arial"/>
                <a:cs typeface="Arial"/>
              </a:rPr>
              <a:t>doesn’t</a:t>
            </a:r>
            <a:r>
              <a:rPr sz="1800" spc="35" dirty="0">
                <a:latin typeface="Arial"/>
                <a:cs typeface="Arial"/>
              </a:rPr>
              <a:t> </a:t>
            </a:r>
            <a:r>
              <a:rPr sz="1800" spc="-10" dirty="0">
                <a:latin typeface="Arial"/>
                <a:cs typeface="Arial"/>
              </a:rPr>
              <a:t>belong	</a:t>
            </a:r>
            <a:r>
              <a:rPr sz="1800" dirty="0">
                <a:latin typeface="Arial"/>
                <a:cs typeface="Arial"/>
              </a:rPr>
              <a:t>to </a:t>
            </a:r>
            <a:r>
              <a:rPr sz="1800" spc="-5" dirty="0">
                <a:latin typeface="Arial"/>
                <a:cs typeface="Arial"/>
              </a:rPr>
              <a:t>the collection </a:t>
            </a:r>
            <a:r>
              <a:rPr sz="1800" spc="-10" dirty="0">
                <a:latin typeface="Arial"/>
                <a:cs typeface="Arial"/>
              </a:rPr>
              <a:t>than </a:t>
            </a:r>
            <a:r>
              <a:rPr sz="1800" spc="-5" dirty="0">
                <a:latin typeface="Arial"/>
                <a:cs typeface="Arial"/>
              </a:rPr>
              <a:t>it</a:t>
            </a:r>
            <a:r>
              <a:rPr sz="1800" spc="-20" dirty="0">
                <a:latin typeface="Arial"/>
                <a:cs typeface="Arial"/>
              </a:rPr>
              <a:t> </a:t>
            </a:r>
            <a:r>
              <a:rPr sz="1800" spc="-15" dirty="0">
                <a:latin typeface="Arial"/>
                <a:cs typeface="Arial"/>
              </a:rPr>
              <a:t>will</a:t>
            </a:r>
            <a:r>
              <a:rPr sz="1800" spc="35" dirty="0">
                <a:latin typeface="Arial"/>
                <a:cs typeface="Arial"/>
              </a:rPr>
              <a:t> </a:t>
            </a:r>
            <a:r>
              <a:rPr sz="1800" spc="-15" dirty="0">
                <a:latin typeface="Arial"/>
                <a:cs typeface="Arial"/>
              </a:rPr>
              <a:t>be  </a:t>
            </a:r>
            <a:r>
              <a:rPr sz="1800" spc="-10" dirty="0">
                <a:latin typeface="Arial"/>
                <a:cs typeface="Arial"/>
              </a:rPr>
              <a:t>flagged by </a:t>
            </a:r>
            <a:r>
              <a:rPr sz="1800" spc="-5" dirty="0">
                <a:latin typeface="Arial"/>
                <a:cs typeface="Arial"/>
              </a:rPr>
              <a:t>File</a:t>
            </a:r>
            <a:r>
              <a:rPr sz="1800" spc="15" dirty="0">
                <a:latin typeface="Arial"/>
                <a:cs typeface="Arial"/>
              </a:rPr>
              <a:t> </a:t>
            </a:r>
            <a:r>
              <a:rPr sz="1800" spc="-10" dirty="0">
                <a:latin typeface="Arial"/>
                <a:cs typeface="Arial"/>
              </a:rPr>
              <a:t>Manager)</a:t>
            </a:r>
            <a:endParaRPr sz="1800" dirty="0">
              <a:latin typeface="Arial"/>
              <a:cs typeface="Arial"/>
            </a:endParaRPr>
          </a:p>
        </p:txBody>
      </p:sp>
      <p:sp>
        <p:nvSpPr>
          <p:cNvPr id="8" name="Slide Number Placeholder 7">
            <a:extLst>
              <a:ext uri="{FF2B5EF4-FFF2-40B4-BE49-F238E27FC236}">
                <a16:creationId xmlns:a16="http://schemas.microsoft.com/office/drawing/2014/main" id="{61F25963-7098-4809-930A-16CCC0D66C31}"/>
              </a:ext>
            </a:extLst>
          </p:cNvPr>
          <p:cNvSpPr>
            <a:spLocks noGrp="1"/>
          </p:cNvSpPr>
          <p:nvPr>
            <p:ph type="sldNum" sz="quarter" idx="7"/>
          </p:nvPr>
        </p:nvSpPr>
        <p:spPr/>
        <p:txBody>
          <a:bodyPr/>
          <a:lstStyle/>
          <a:p>
            <a:fld id="{B6F15528-21DE-4FAA-801E-634DDDAF4B2B}"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a:t>
            </a:r>
            <a:r>
              <a:rPr spc="25" dirty="0"/>
              <a:t> </a:t>
            </a:r>
            <a:r>
              <a:rPr dirty="0"/>
              <a:t>#1</a:t>
            </a:r>
          </a:p>
        </p:txBody>
      </p:sp>
      <p:sp>
        <p:nvSpPr>
          <p:cNvPr id="7" name="object 7"/>
          <p:cNvSpPr/>
          <p:nvPr/>
        </p:nvSpPr>
        <p:spPr>
          <a:xfrm>
            <a:off x="1188719" y="2060460"/>
            <a:ext cx="6641591" cy="5150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21336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2133600"/>
            <a:ext cx="6373495" cy="368935"/>
          </a:xfrm>
          <a:prstGeom prst="rect">
            <a:avLst/>
          </a:prstGeom>
          <a:ln w="9144">
            <a:solidFill>
              <a:srgbClr val="EF7A08"/>
            </a:solidFill>
          </a:ln>
        </p:spPr>
        <p:txBody>
          <a:bodyPr vert="horz" wrap="square" lIns="0" tIns="34925" rIns="0" bIns="0" rtlCol="0">
            <a:spAutoFit/>
          </a:bodyPr>
          <a:lstStyle/>
          <a:p>
            <a:pPr marL="1943735">
              <a:lnSpc>
                <a:spcPct val="100000"/>
              </a:lnSpc>
              <a:spcBef>
                <a:spcPts val="275"/>
              </a:spcBef>
            </a:pPr>
            <a:r>
              <a:rPr sz="1800" spc="-5" dirty="0">
                <a:latin typeface="Arial"/>
                <a:cs typeface="Arial"/>
              </a:rPr>
              <a:t>Missing </a:t>
            </a:r>
            <a:r>
              <a:rPr sz="1800" spc="-10" dirty="0">
                <a:latin typeface="Arial"/>
                <a:cs typeface="Arial"/>
              </a:rPr>
              <a:t>Mandatory</a:t>
            </a:r>
            <a:r>
              <a:rPr sz="1800" spc="-15" dirty="0">
                <a:latin typeface="Arial"/>
                <a:cs typeface="Arial"/>
              </a:rPr>
              <a:t> </a:t>
            </a:r>
            <a:r>
              <a:rPr sz="1800" spc="-5" dirty="0">
                <a:latin typeface="Arial"/>
                <a:cs typeface="Arial"/>
              </a:rPr>
              <a:t>Field</a:t>
            </a:r>
            <a:endParaRPr sz="1800">
              <a:latin typeface="Arial"/>
              <a:cs typeface="Arial"/>
            </a:endParaRPr>
          </a:p>
        </p:txBody>
      </p:sp>
      <p:sp>
        <p:nvSpPr>
          <p:cNvPr id="10" name="object 10"/>
          <p:cNvSpPr/>
          <p:nvPr/>
        </p:nvSpPr>
        <p:spPr>
          <a:xfrm>
            <a:off x="265175" y="3730752"/>
            <a:ext cx="8613647" cy="108203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9100" y="3810000"/>
            <a:ext cx="8305800" cy="923925"/>
          </a:xfrm>
          <a:custGeom>
            <a:avLst/>
            <a:gdLst/>
            <a:ahLst/>
            <a:cxnLst/>
            <a:rect l="l" t="t" r="r" b="b"/>
            <a:pathLst>
              <a:path w="8305800" h="923925">
                <a:moveTo>
                  <a:pt x="0" y="0"/>
                </a:moveTo>
                <a:lnTo>
                  <a:pt x="8305800" y="0"/>
                </a:lnTo>
                <a:lnTo>
                  <a:pt x="8305800" y="923544"/>
                </a:lnTo>
                <a:lnTo>
                  <a:pt x="0" y="923544"/>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19100" y="3810000"/>
            <a:ext cx="8305800" cy="923925"/>
          </a:xfrm>
          <a:prstGeom prst="rect">
            <a:avLst/>
          </a:prstGeom>
          <a:ln w="9144">
            <a:solidFill>
              <a:srgbClr val="EF7A08"/>
            </a:solidFill>
          </a:ln>
        </p:spPr>
        <p:txBody>
          <a:bodyPr vert="horz" wrap="square" lIns="0" tIns="34925" rIns="0" bIns="0" rtlCol="0">
            <a:spAutoFit/>
          </a:bodyPr>
          <a:lstStyle/>
          <a:p>
            <a:pPr marL="86360" marR="512445">
              <a:lnSpc>
                <a:spcPct val="100000"/>
              </a:lnSpc>
              <a:spcBef>
                <a:spcPts val="275"/>
              </a:spcBef>
            </a:pPr>
            <a:r>
              <a:rPr sz="1800" spc="-5" dirty="0">
                <a:latin typeface="Arial"/>
                <a:cs typeface="Arial"/>
              </a:rPr>
              <a:t>Error 1: XSD </a:t>
            </a:r>
            <a:r>
              <a:rPr sz="1800" spc="-10" dirty="0">
                <a:latin typeface="Arial"/>
                <a:cs typeface="Arial"/>
              </a:rPr>
              <a:t>cvc-complex-type.2.4.a: </a:t>
            </a:r>
            <a:r>
              <a:rPr sz="1800" spc="-5" dirty="0">
                <a:latin typeface="Arial"/>
                <a:cs typeface="Arial"/>
              </a:rPr>
              <a:t>Invalid </a:t>
            </a:r>
            <a:r>
              <a:rPr sz="1800" spc="-10" dirty="0">
                <a:latin typeface="Arial"/>
                <a:cs typeface="Arial"/>
              </a:rPr>
              <a:t>content </a:t>
            </a:r>
            <a:r>
              <a:rPr sz="1800" spc="-20" dirty="0">
                <a:latin typeface="Arial"/>
                <a:cs typeface="Arial"/>
              </a:rPr>
              <a:t>was </a:t>
            </a:r>
            <a:r>
              <a:rPr sz="1800" spc="-10" dirty="0">
                <a:latin typeface="Arial"/>
                <a:cs typeface="Arial"/>
              </a:rPr>
              <a:t>found </a:t>
            </a:r>
            <a:r>
              <a:rPr sz="1800" spc="-5" dirty="0">
                <a:latin typeface="Arial"/>
                <a:cs typeface="Arial"/>
              </a:rPr>
              <a:t>starting </a:t>
            </a:r>
            <a:r>
              <a:rPr sz="1800" spc="-15" dirty="0">
                <a:latin typeface="Arial"/>
                <a:cs typeface="Arial"/>
              </a:rPr>
              <a:t>with  </a:t>
            </a:r>
            <a:r>
              <a:rPr sz="1800" spc="-10" dirty="0">
                <a:latin typeface="Arial"/>
                <a:cs typeface="Arial"/>
              </a:rPr>
              <a:t>element </a:t>
            </a:r>
            <a:r>
              <a:rPr sz="1800" spc="-5" dirty="0">
                <a:latin typeface="Arial"/>
                <a:cs typeface="Arial"/>
              </a:rPr>
              <a:t>'Address'. One </a:t>
            </a:r>
            <a:r>
              <a:rPr sz="1800" spc="-10" dirty="0">
                <a:latin typeface="Arial"/>
                <a:cs typeface="Arial"/>
              </a:rPr>
              <a:t>of  '{"</a:t>
            </a:r>
            <a:r>
              <a:rPr sz="1800" spc="-10" dirty="0">
                <a:latin typeface="Arial"/>
                <a:cs typeface="Arial"/>
                <a:hlinkClick r:id="rId5"/>
              </a:rPr>
              <a:t>http://www.tea.state.tx.us/tsds</a:t>
            </a:r>
            <a:r>
              <a:rPr sz="1800" spc="-10" dirty="0">
                <a:latin typeface="Arial"/>
                <a:cs typeface="Arial"/>
              </a:rPr>
              <a:t>":OrganizationCategories}' </a:t>
            </a:r>
            <a:r>
              <a:rPr sz="1800" spc="-5" dirty="0">
                <a:latin typeface="Arial"/>
                <a:cs typeface="Arial"/>
              </a:rPr>
              <a:t>is</a:t>
            </a:r>
            <a:r>
              <a:rPr sz="1800" spc="190" dirty="0">
                <a:latin typeface="Arial"/>
                <a:cs typeface="Arial"/>
              </a:rPr>
              <a:t> </a:t>
            </a:r>
            <a:r>
              <a:rPr sz="1800" spc="-10" dirty="0">
                <a:latin typeface="Arial"/>
                <a:cs typeface="Arial"/>
              </a:rPr>
              <a:t>expected.</a:t>
            </a:r>
            <a:endParaRPr sz="1800">
              <a:latin typeface="Arial"/>
              <a:cs typeface="Arial"/>
            </a:endParaRPr>
          </a:p>
        </p:txBody>
      </p:sp>
      <p:sp>
        <p:nvSpPr>
          <p:cNvPr id="14" name="Slide Number Placeholder 13">
            <a:extLst>
              <a:ext uri="{FF2B5EF4-FFF2-40B4-BE49-F238E27FC236}">
                <a16:creationId xmlns:a16="http://schemas.microsoft.com/office/drawing/2014/main" id="{5F7AE1E7-B523-45A5-8C40-8C4409FF61AC}"/>
              </a:ext>
            </a:extLst>
          </p:cNvPr>
          <p:cNvSpPr>
            <a:spLocks noGrp="1"/>
          </p:cNvSpPr>
          <p:nvPr>
            <p:ph type="sldNum" sz="quarter" idx="7"/>
          </p:nvPr>
        </p:nvSpPr>
        <p:spPr/>
        <p:txBody>
          <a:bodyPr/>
          <a:lstStyle/>
          <a:p>
            <a:fld id="{B6F15528-21DE-4FAA-801E-634DDDAF4B2B}"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a:t>
            </a:r>
            <a:r>
              <a:rPr spc="25" dirty="0"/>
              <a:t> </a:t>
            </a:r>
            <a:r>
              <a:rPr dirty="0"/>
              <a:t>#2</a:t>
            </a:r>
          </a:p>
        </p:txBody>
      </p:sp>
      <p:sp>
        <p:nvSpPr>
          <p:cNvPr id="7" name="object 7"/>
          <p:cNvSpPr/>
          <p:nvPr/>
        </p:nvSpPr>
        <p:spPr>
          <a:xfrm>
            <a:off x="1188719" y="2060460"/>
            <a:ext cx="6641591" cy="5150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21336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2133600"/>
            <a:ext cx="6373495" cy="368935"/>
          </a:xfrm>
          <a:prstGeom prst="rect">
            <a:avLst/>
          </a:prstGeom>
          <a:ln w="9144">
            <a:solidFill>
              <a:srgbClr val="EF7A08"/>
            </a:solidFill>
          </a:ln>
        </p:spPr>
        <p:txBody>
          <a:bodyPr vert="horz" wrap="square" lIns="0" tIns="34925" rIns="0" bIns="0" rtlCol="0">
            <a:spAutoFit/>
          </a:bodyPr>
          <a:lstStyle/>
          <a:p>
            <a:pPr algn="ctr">
              <a:lnSpc>
                <a:spcPct val="100000"/>
              </a:lnSpc>
              <a:spcBef>
                <a:spcPts val="275"/>
              </a:spcBef>
            </a:pPr>
            <a:r>
              <a:rPr sz="1800" spc="-10" dirty="0">
                <a:latin typeface="Arial"/>
                <a:cs typeface="Arial"/>
              </a:rPr>
              <a:t>Character</a:t>
            </a:r>
            <a:r>
              <a:rPr sz="1800" spc="-65" dirty="0">
                <a:latin typeface="Arial"/>
                <a:cs typeface="Arial"/>
              </a:rPr>
              <a:t> </a:t>
            </a:r>
            <a:r>
              <a:rPr sz="1800" spc="-35" dirty="0">
                <a:latin typeface="Arial"/>
                <a:cs typeface="Arial"/>
              </a:rPr>
              <a:t>Type</a:t>
            </a:r>
            <a:endParaRPr sz="1800">
              <a:latin typeface="Arial"/>
              <a:cs typeface="Arial"/>
            </a:endParaRPr>
          </a:p>
        </p:txBody>
      </p:sp>
      <p:sp>
        <p:nvSpPr>
          <p:cNvPr id="10" name="object 10"/>
          <p:cNvSpPr/>
          <p:nvPr/>
        </p:nvSpPr>
        <p:spPr>
          <a:xfrm>
            <a:off x="265175" y="3727703"/>
            <a:ext cx="8613647" cy="136550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9100" y="3810000"/>
            <a:ext cx="8305800" cy="1201420"/>
          </a:xfrm>
          <a:custGeom>
            <a:avLst/>
            <a:gdLst/>
            <a:ahLst/>
            <a:cxnLst/>
            <a:rect l="l" t="t" r="r" b="b"/>
            <a:pathLst>
              <a:path w="8305800" h="1201420">
                <a:moveTo>
                  <a:pt x="0" y="0"/>
                </a:moveTo>
                <a:lnTo>
                  <a:pt x="8305800" y="0"/>
                </a:lnTo>
                <a:lnTo>
                  <a:pt x="8305800" y="1200912"/>
                </a:lnTo>
                <a:lnTo>
                  <a:pt x="0" y="1200912"/>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19100" y="3810000"/>
            <a:ext cx="8305800" cy="1201420"/>
          </a:xfrm>
          <a:prstGeom prst="rect">
            <a:avLst/>
          </a:prstGeom>
          <a:ln w="9143">
            <a:solidFill>
              <a:srgbClr val="EF7A08"/>
            </a:solidFill>
          </a:ln>
        </p:spPr>
        <p:txBody>
          <a:bodyPr vert="horz" wrap="square" lIns="0" tIns="34925" rIns="0" bIns="0" rtlCol="0">
            <a:spAutoFit/>
          </a:bodyPr>
          <a:lstStyle/>
          <a:p>
            <a:pPr marL="86360" marR="158750">
              <a:lnSpc>
                <a:spcPct val="100000"/>
              </a:lnSpc>
              <a:spcBef>
                <a:spcPts val="275"/>
              </a:spcBef>
            </a:pPr>
            <a:r>
              <a:rPr sz="1800" spc="-5" dirty="0">
                <a:latin typeface="Arial"/>
                <a:cs typeface="Arial"/>
              </a:rPr>
              <a:t>Error 1: XSD cvc-pattern-valid: </a:t>
            </a:r>
            <a:r>
              <a:rPr sz="1800" spc="-35" dirty="0">
                <a:latin typeface="Arial"/>
                <a:cs typeface="Arial"/>
              </a:rPr>
              <a:t>Value </a:t>
            </a:r>
            <a:r>
              <a:rPr sz="1800" spc="-10" dirty="0">
                <a:latin typeface="Arial"/>
                <a:cs typeface="Arial"/>
              </a:rPr>
              <a:t>'A12345678' </a:t>
            </a:r>
            <a:r>
              <a:rPr sz="1800" spc="-5" dirty="0">
                <a:latin typeface="Arial"/>
                <a:cs typeface="Arial"/>
              </a:rPr>
              <a:t>is </a:t>
            </a:r>
            <a:r>
              <a:rPr sz="1800" spc="-10" dirty="0">
                <a:latin typeface="Arial"/>
                <a:cs typeface="Arial"/>
              </a:rPr>
              <a:t>not </a:t>
            </a:r>
            <a:r>
              <a:rPr sz="1800" spc="-5" dirty="0">
                <a:latin typeface="Arial"/>
                <a:cs typeface="Arial"/>
              </a:rPr>
              <a:t>facet-valid </a:t>
            </a:r>
            <a:r>
              <a:rPr sz="1800" spc="-15" dirty="0">
                <a:latin typeface="Arial"/>
                <a:cs typeface="Arial"/>
              </a:rPr>
              <a:t>with </a:t>
            </a:r>
            <a:r>
              <a:rPr sz="1800" spc="-5" dirty="0">
                <a:latin typeface="Arial"/>
                <a:cs typeface="Arial"/>
              </a:rPr>
              <a:t>respect  </a:t>
            </a:r>
            <a:r>
              <a:rPr sz="1800" dirty="0">
                <a:latin typeface="Arial"/>
                <a:cs typeface="Arial"/>
              </a:rPr>
              <a:t>to </a:t>
            </a:r>
            <a:r>
              <a:rPr sz="1800" spc="-5" dirty="0">
                <a:latin typeface="Arial"/>
                <a:cs typeface="Arial"/>
              </a:rPr>
              <a:t>pattern '[1-9]{10}' for </a:t>
            </a:r>
            <a:r>
              <a:rPr sz="1800" spc="-10" dirty="0">
                <a:latin typeface="Arial"/>
                <a:cs typeface="Arial"/>
              </a:rPr>
              <a:t>type</a:t>
            </a:r>
            <a:r>
              <a:rPr sz="1800" spc="40" dirty="0">
                <a:latin typeface="Arial"/>
                <a:cs typeface="Arial"/>
              </a:rPr>
              <a:t> </a:t>
            </a:r>
            <a:r>
              <a:rPr sz="1800" spc="-10" dirty="0">
                <a:latin typeface="Arial"/>
                <a:cs typeface="Arial"/>
              </a:rPr>
              <a:t>'UniqueStateIdentifier'.</a:t>
            </a:r>
            <a:endParaRPr sz="1800">
              <a:latin typeface="Arial"/>
              <a:cs typeface="Arial"/>
            </a:endParaRPr>
          </a:p>
          <a:p>
            <a:pPr marL="86360" marR="1851025">
              <a:lnSpc>
                <a:spcPct val="100000"/>
              </a:lnSpc>
            </a:pPr>
            <a:r>
              <a:rPr sz="1800" spc="-5" dirty="0">
                <a:latin typeface="Arial"/>
                <a:cs typeface="Arial"/>
              </a:rPr>
              <a:t>Error 2: XSD cvc-type.3.1.3: </a:t>
            </a:r>
            <a:r>
              <a:rPr sz="1800" dirty="0">
                <a:latin typeface="Arial"/>
                <a:cs typeface="Arial"/>
              </a:rPr>
              <a:t>The </a:t>
            </a:r>
            <a:r>
              <a:rPr sz="1800" spc="-10" dirty="0">
                <a:latin typeface="Arial"/>
                <a:cs typeface="Arial"/>
              </a:rPr>
              <a:t>value 'A12345678' </a:t>
            </a:r>
            <a:r>
              <a:rPr sz="1800" spc="-5" dirty="0">
                <a:latin typeface="Arial"/>
                <a:cs typeface="Arial"/>
              </a:rPr>
              <a:t>of </a:t>
            </a:r>
            <a:r>
              <a:rPr sz="1800" spc="-10" dirty="0">
                <a:latin typeface="Arial"/>
                <a:cs typeface="Arial"/>
              </a:rPr>
              <a:t>element  'StudentUniqueStateId' </a:t>
            </a:r>
            <a:r>
              <a:rPr sz="1800" spc="-5" dirty="0">
                <a:latin typeface="Arial"/>
                <a:cs typeface="Arial"/>
              </a:rPr>
              <a:t>is </a:t>
            </a:r>
            <a:r>
              <a:rPr sz="1800" spc="-10" dirty="0">
                <a:latin typeface="Arial"/>
                <a:cs typeface="Arial"/>
              </a:rPr>
              <a:t>not</a:t>
            </a:r>
            <a:r>
              <a:rPr sz="1800" spc="60" dirty="0">
                <a:latin typeface="Arial"/>
                <a:cs typeface="Arial"/>
              </a:rPr>
              <a:t> </a:t>
            </a:r>
            <a:r>
              <a:rPr sz="1800" spc="-10" dirty="0">
                <a:latin typeface="Arial"/>
                <a:cs typeface="Arial"/>
              </a:rPr>
              <a:t>valid.</a:t>
            </a:r>
            <a:endParaRPr sz="1800">
              <a:latin typeface="Arial"/>
              <a:cs typeface="Arial"/>
            </a:endParaRPr>
          </a:p>
        </p:txBody>
      </p:sp>
      <p:sp>
        <p:nvSpPr>
          <p:cNvPr id="14" name="Slide Number Placeholder 13">
            <a:extLst>
              <a:ext uri="{FF2B5EF4-FFF2-40B4-BE49-F238E27FC236}">
                <a16:creationId xmlns:a16="http://schemas.microsoft.com/office/drawing/2014/main" id="{F84A647A-49F6-45EF-A88A-620041C5368A}"/>
              </a:ext>
            </a:extLst>
          </p:cNvPr>
          <p:cNvSpPr>
            <a:spLocks noGrp="1"/>
          </p:cNvSpPr>
          <p:nvPr>
            <p:ph type="sldNum" sz="quarter" idx="7"/>
          </p:nvPr>
        </p:nvSpPr>
        <p:spPr/>
        <p:txBody>
          <a:bodyPr/>
          <a:lstStyle/>
          <a:p>
            <a:fld id="{B6F15528-21DE-4FAA-801E-634DDDAF4B2B}"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a:t>
            </a:r>
            <a:r>
              <a:rPr spc="25" dirty="0"/>
              <a:t> </a:t>
            </a:r>
            <a:r>
              <a:rPr dirty="0"/>
              <a:t>#3</a:t>
            </a:r>
          </a:p>
        </p:txBody>
      </p:sp>
      <p:sp>
        <p:nvSpPr>
          <p:cNvPr id="7" name="object 7"/>
          <p:cNvSpPr/>
          <p:nvPr/>
        </p:nvSpPr>
        <p:spPr>
          <a:xfrm>
            <a:off x="1188719" y="2060460"/>
            <a:ext cx="6641591" cy="5150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21336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2133600"/>
            <a:ext cx="6373495" cy="368935"/>
          </a:xfrm>
          <a:prstGeom prst="rect">
            <a:avLst/>
          </a:prstGeom>
          <a:ln w="9144">
            <a:solidFill>
              <a:srgbClr val="EF7A08"/>
            </a:solidFill>
          </a:ln>
        </p:spPr>
        <p:txBody>
          <a:bodyPr vert="horz" wrap="square" lIns="0" tIns="34925" rIns="0" bIns="0" rtlCol="0">
            <a:spAutoFit/>
          </a:bodyPr>
          <a:lstStyle/>
          <a:p>
            <a:pPr algn="ctr">
              <a:lnSpc>
                <a:spcPct val="100000"/>
              </a:lnSpc>
              <a:spcBef>
                <a:spcPts val="275"/>
              </a:spcBef>
            </a:pPr>
            <a:r>
              <a:rPr sz="1800" spc="-5" dirty="0">
                <a:latin typeface="Arial"/>
                <a:cs typeface="Arial"/>
              </a:rPr>
              <a:t>Field</a:t>
            </a:r>
            <a:r>
              <a:rPr sz="1800" spc="-70" dirty="0">
                <a:latin typeface="Arial"/>
                <a:cs typeface="Arial"/>
              </a:rPr>
              <a:t> </a:t>
            </a:r>
            <a:r>
              <a:rPr sz="1800" spc="-10" dirty="0">
                <a:latin typeface="Arial"/>
                <a:cs typeface="Arial"/>
              </a:rPr>
              <a:t>Length</a:t>
            </a:r>
            <a:endParaRPr sz="1800">
              <a:latin typeface="Arial"/>
              <a:cs typeface="Arial"/>
            </a:endParaRPr>
          </a:p>
        </p:txBody>
      </p:sp>
      <p:sp>
        <p:nvSpPr>
          <p:cNvPr id="10" name="object 10"/>
          <p:cNvSpPr/>
          <p:nvPr/>
        </p:nvSpPr>
        <p:spPr>
          <a:xfrm>
            <a:off x="265175" y="3727703"/>
            <a:ext cx="8613647" cy="136550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9100" y="3810000"/>
            <a:ext cx="8305800" cy="1201420"/>
          </a:xfrm>
          <a:custGeom>
            <a:avLst/>
            <a:gdLst/>
            <a:ahLst/>
            <a:cxnLst/>
            <a:rect l="l" t="t" r="r" b="b"/>
            <a:pathLst>
              <a:path w="8305800" h="1201420">
                <a:moveTo>
                  <a:pt x="0" y="0"/>
                </a:moveTo>
                <a:lnTo>
                  <a:pt x="8305800" y="0"/>
                </a:lnTo>
                <a:lnTo>
                  <a:pt x="8305800" y="1200912"/>
                </a:lnTo>
                <a:lnTo>
                  <a:pt x="0" y="1200912"/>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19100" y="3810000"/>
            <a:ext cx="8305800" cy="1201420"/>
          </a:xfrm>
          <a:prstGeom prst="rect">
            <a:avLst/>
          </a:prstGeom>
          <a:ln w="9143">
            <a:solidFill>
              <a:srgbClr val="EF7A08"/>
            </a:solidFill>
          </a:ln>
        </p:spPr>
        <p:txBody>
          <a:bodyPr vert="horz" wrap="square" lIns="0" tIns="34925" rIns="0" bIns="0" rtlCol="0">
            <a:spAutoFit/>
          </a:bodyPr>
          <a:lstStyle/>
          <a:p>
            <a:pPr marL="86360" marR="627380">
              <a:lnSpc>
                <a:spcPct val="100000"/>
              </a:lnSpc>
              <a:spcBef>
                <a:spcPts val="275"/>
              </a:spcBef>
            </a:pPr>
            <a:r>
              <a:rPr sz="1800" spc="-5" dirty="0">
                <a:latin typeface="Arial"/>
                <a:cs typeface="Arial"/>
              </a:rPr>
              <a:t>Error 1: XSD cvc-pattern-valid: </a:t>
            </a:r>
            <a:r>
              <a:rPr sz="1800" spc="-35" dirty="0">
                <a:latin typeface="Arial"/>
                <a:cs typeface="Arial"/>
              </a:rPr>
              <a:t>Value </a:t>
            </a:r>
            <a:r>
              <a:rPr sz="1800" spc="-5" dirty="0">
                <a:latin typeface="Arial"/>
                <a:cs typeface="Arial"/>
              </a:rPr>
              <a:t>'TEX' is </a:t>
            </a:r>
            <a:r>
              <a:rPr sz="1800" spc="-10" dirty="0">
                <a:latin typeface="Arial"/>
                <a:cs typeface="Arial"/>
              </a:rPr>
              <a:t>not </a:t>
            </a:r>
            <a:r>
              <a:rPr sz="1800" spc="-5" dirty="0">
                <a:latin typeface="Arial"/>
                <a:cs typeface="Arial"/>
              </a:rPr>
              <a:t>facet-valid </a:t>
            </a:r>
            <a:r>
              <a:rPr sz="1800" spc="-15" dirty="0">
                <a:latin typeface="Arial"/>
                <a:cs typeface="Arial"/>
              </a:rPr>
              <a:t>with </a:t>
            </a:r>
            <a:r>
              <a:rPr sz="1800" spc="-5" dirty="0">
                <a:latin typeface="Arial"/>
                <a:cs typeface="Arial"/>
              </a:rPr>
              <a:t>respect </a:t>
            </a:r>
            <a:r>
              <a:rPr sz="1800" dirty="0">
                <a:latin typeface="Arial"/>
                <a:cs typeface="Arial"/>
              </a:rPr>
              <a:t>to  </a:t>
            </a:r>
            <a:r>
              <a:rPr sz="1800" spc="-5" dirty="0">
                <a:latin typeface="Arial"/>
                <a:cs typeface="Arial"/>
              </a:rPr>
              <a:t>pattern '[A-Z]{2}' for </a:t>
            </a:r>
            <a:r>
              <a:rPr sz="1800" spc="-10" dirty="0">
                <a:latin typeface="Arial"/>
                <a:cs typeface="Arial"/>
              </a:rPr>
              <a:t>type</a:t>
            </a:r>
            <a:r>
              <a:rPr sz="1800" spc="-45" dirty="0">
                <a:latin typeface="Arial"/>
                <a:cs typeface="Arial"/>
              </a:rPr>
              <a:t> </a:t>
            </a:r>
            <a:r>
              <a:rPr sz="1800" spc="-10" dirty="0">
                <a:latin typeface="Arial"/>
                <a:cs typeface="Arial"/>
              </a:rPr>
              <a:t>'StateAbbreviationType'.</a:t>
            </a:r>
            <a:endParaRPr sz="1800">
              <a:latin typeface="Arial"/>
              <a:cs typeface="Arial"/>
            </a:endParaRPr>
          </a:p>
          <a:p>
            <a:pPr marL="86360" marR="391795">
              <a:lnSpc>
                <a:spcPct val="100000"/>
              </a:lnSpc>
            </a:pPr>
            <a:r>
              <a:rPr sz="1800" spc="-5" dirty="0">
                <a:latin typeface="Arial"/>
                <a:cs typeface="Arial"/>
              </a:rPr>
              <a:t>Error 2: XSD cvc-type.3.1.3: </a:t>
            </a:r>
            <a:r>
              <a:rPr sz="1800" dirty="0">
                <a:latin typeface="Arial"/>
                <a:cs typeface="Arial"/>
              </a:rPr>
              <a:t>The </a:t>
            </a:r>
            <a:r>
              <a:rPr sz="1800" spc="-10" dirty="0">
                <a:latin typeface="Arial"/>
                <a:cs typeface="Arial"/>
              </a:rPr>
              <a:t>value </a:t>
            </a:r>
            <a:r>
              <a:rPr sz="1800" spc="-5" dirty="0">
                <a:latin typeface="Arial"/>
                <a:cs typeface="Arial"/>
              </a:rPr>
              <a:t>'TEX' of </a:t>
            </a:r>
            <a:r>
              <a:rPr sz="1800" spc="-10" dirty="0">
                <a:latin typeface="Arial"/>
                <a:cs typeface="Arial"/>
              </a:rPr>
              <a:t>element 'StateAbbreviation' </a:t>
            </a:r>
            <a:r>
              <a:rPr sz="1800" spc="-5" dirty="0">
                <a:latin typeface="Arial"/>
                <a:cs typeface="Arial"/>
              </a:rPr>
              <a:t>is  </a:t>
            </a:r>
            <a:r>
              <a:rPr sz="1800" spc="-10" dirty="0">
                <a:latin typeface="Arial"/>
                <a:cs typeface="Arial"/>
              </a:rPr>
              <a:t>not</a:t>
            </a:r>
            <a:r>
              <a:rPr sz="1800" spc="-70" dirty="0">
                <a:latin typeface="Arial"/>
                <a:cs typeface="Arial"/>
              </a:rPr>
              <a:t> </a:t>
            </a:r>
            <a:r>
              <a:rPr sz="1800" spc="-10" dirty="0">
                <a:latin typeface="Arial"/>
                <a:cs typeface="Arial"/>
              </a:rPr>
              <a:t>valid.</a:t>
            </a:r>
            <a:endParaRPr sz="1800">
              <a:latin typeface="Arial"/>
              <a:cs typeface="Arial"/>
            </a:endParaRPr>
          </a:p>
        </p:txBody>
      </p:sp>
      <p:sp>
        <p:nvSpPr>
          <p:cNvPr id="14" name="Slide Number Placeholder 13">
            <a:extLst>
              <a:ext uri="{FF2B5EF4-FFF2-40B4-BE49-F238E27FC236}">
                <a16:creationId xmlns:a16="http://schemas.microsoft.com/office/drawing/2014/main" id="{5886EA5B-44C4-491D-AFE8-BCC8572DD7F1}"/>
              </a:ext>
            </a:extLst>
          </p:cNvPr>
          <p:cNvSpPr>
            <a:spLocks noGrp="1"/>
          </p:cNvSpPr>
          <p:nvPr>
            <p:ph type="sldNum" sz="quarter" idx="7"/>
          </p:nvPr>
        </p:nvSpPr>
        <p:spPr/>
        <p:txBody>
          <a:bodyPr/>
          <a:lstStyle/>
          <a:p>
            <a:fld id="{B6F15528-21DE-4FAA-801E-634DDDAF4B2B}"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240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solidFill>
        </p:spPr>
        <p:txBody>
          <a:bodyPr wrap="square" lIns="0" tIns="0" rIns="0" bIns="0" rtlCol="0"/>
          <a:lstStyle/>
          <a:p>
            <a:endParaRPr/>
          </a:p>
        </p:txBody>
      </p:sp>
      <p:sp>
        <p:nvSpPr>
          <p:cNvPr id="4" name="object 4"/>
          <p:cNvSpPr/>
          <p:nvPr/>
        </p:nvSpPr>
        <p:spPr>
          <a:xfrm>
            <a:off x="0" y="1600200"/>
            <a:ext cx="1295400" cy="990600"/>
          </a:xfrm>
          <a:custGeom>
            <a:avLst/>
            <a:gdLst/>
            <a:ahLst/>
            <a:cxnLst/>
            <a:rect l="l" t="t" r="r" b="b"/>
            <a:pathLst>
              <a:path w="1295400" h="990600">
                <a:moveTo>
                  <a:pt x="0" y="990600"/>
                </a:moveTo>
                <a:lnTo>
                  <a:pt x="1295400" y="990600"/>
                </a:lnTo>
                <a:lnTo>
                  <a:pt x="1295400" y="0"/>
                </a:lnTo>
                <a:lnTo>
                  <a:pt x="0" y="0"/>
                </a:lnTo>
                <a:lnTo>
                  <a:pt x="0" y="990600"/>
                </a:lnTo>
                <a:close/>
              </a:path>
            </a:pathLst>
          </a:custGeom>
          <a:solidFill>
            <a:srgbClr val="F9A451"/>
          </a:solidFill>
        </p:spPr>
        <p:txBody>
          <a:bodyPr wrap="square" lIns="0" tIns="0" rIns="0" bIns="0" rtlCol="0"/>
          <a:lstStyle/>
          <a:p>
            <a:endParaRPr/>
          </a:p>
        </p:txBody>
      </p:sp>
      <p:sp>
        <p:nvSpPr>
          <p:cNvPr id="5" name="object 5"/>
          <p:cNvSpPr/>
          <p:nvPr/>
        </p:nvSpPr>
        <p:spPr>
          <a:xfrm>
            <a:off x="1371600" y="1600200"/>
            <a:ext cx="7772400" cy="990600"/>
          </a:xfrm>
          <a:custGeom>
            <a:avLst/>
            <a:gdLst/>
            <a:ahLst/>
            <a:cxnLst/>
            <a:rect l="l" t="t" r="r" b="b"/>
            <a:pathLst>
              <a:path w="7772400" h="990600">
                <a:moveTo>
                  <a:pt x="0" y="990600"/>
                </a:moveTo>
                <a:lnTo>
                  <a:pt x="7772400" y="990600"/>
                </a:lnTo>
                <a:lnTo>
                  <a:pt x="7772400" y="0"/>
                </a:lnTo>
                <a:lnTo>
                  <a:pt x="0" y="0"/>
                </a:lnTo>
                <a:lnTo>
                  <a:pt x="0" y="990600"/>
                </a:lnTo>
                <a:close/>
              </a:path>
            </a:pathLst>
          </a:custGeom>
          <a:solidFill>
            <a:srgbClr val="0082C8"/>
          </a:solidFill>
        </p:spPr>
        <p:txBody>
          <a:bodyPr wrap="square" lIns="0" tIns="0" rIns="0" bIns="0" rtlCol="0"/>
          <a:lstStyle/>
          <a:p>
            <a:endParaRPr/>
          </a:p>
        </p:txBody>
      </p:sp>
      <p:sp>
        <p:nvSpPr>
          <p:cNvPr id="6" name="object 6"/>
          <p:cNvSpPr/>
          <p:nvPr/>
        </p:nvSpPr>
        <p:spPr>
          <a:xfrm>
            <a:off x="99060" y="1752600"/>
            <a:ext cx="1100327" cy="685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0339" y="1856232"/>
            <a:ext cx="3877310" cy="466090"/>
          </a:xfrm>
          <a:prstGeom prst="rect">
            <a:avLst/>
          </a:prstGeom>
        </p:spPr>
        <p:txBody>
          <a:bodyPr vert="horz" wrap="square" lIns="0" tIns="0" rIns="0" bIns="0" rtlCol="0">
            <a:spAutoFit/>
          </a:bodyPr>
          <a:lstStyle/>
          <a:p>
            <a:pPr marL="12700">
              <a:lnSpc>
                <a:spcPct val="100000"/>
              </a:lnSpc>
            </a:pPr>
            <a:r>
              <a:rPr sz="3000" dirty="0">
                <a:solidFill>
                  <a:srgbClr val="FFFFFF"/>
                </a:solidFill>
              </a:rPr>
              <a:t>TSDS </a:t>
            </a:r>
            <a:r>
              <a:rPr sz="3000" spc="-5" dirty="0">
                <a:solidFill>
                  <a:srgbClr val="FFFFFF"/>
                </a:solidFill>
              </a:rPr>
              <a:t>eDM:</a:t>
            </a:r>
            <a:r>
              <a:rPr sz="3000" spc="-80" dirty="0">
                <a:solidFill>
                  <a:srgbClr val="FFFFFF"/>
                </a:solidFill>
              </a:rPr>
              <a:t> </a:t>
            </a:r>
            <a:r>
              <a:rPr sz="3000" spc="-5" dirty="0">
                <a:solidFill>
                  <a:srgbClr val="FFFFFF"/>
                </a:solidFill>
              </a:rPr>
              <a:t>Overview</a:t>
            </a:r>
            <a:endParaRPr sz="3000"/>
          </a:p>
        </p:txBody>
      </p:sp>
      <p:sp>
        <p:nvSpPr>
          <p:cNvPr id="9" name="object 9"/>
          <p:cNvSpPr/>
          <p:nvPr/>
        </p:nvSpPr>
        <p:spPr>
          <a:xfrm>
            <a:off x="8305800" y="0"/>
            <a:ext cx="838199" cy="76199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E6C77E9F-089B-4DBD-9BF9-ACCD39A89036}"/>
              </a:ext>
            </a:extLst>
          </p:cNvPr>
          <p:cNvSpPr>
            <a:spLocks noGrp="1"/>
          </p:cNvSpPr>
          <p:nvPr>
            <p:ph type="sldNum" sz="quarter" idx="7"/>
          </p:nvPr>
        </p:nvSpPr>
        <p:spPr/>
        <p:txBody>
          <a:bodyPr/>
          <a:lstStyle/>
          <a:p>
            <a:fld id="{B6F15528-21DE-4FAA-801E-634DDDAF4B2B}"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a:t>
            </a:r>
            <a:r>
              <a:rPr spc="25" dirty="0"/>
              <a:t> </a:t>
            </a:r>
            <a:r>
              <a:rPr dirty="0"/>
              <a:t>#4</a:t>
            </a:r>
          </a:p>
        </p:txBody>
      </p:sp>
      <p:sp>
        <p:nvSpPr>
          <p:cNvPr id="7" name="object 7"/>
          <p:cNvSpPr/>
          <p:nvPr/>
        </p:nvSpPr>
        <p:spPr>
          <a:xfrm>
            <a:off x="1188719" y="2060460"/>
            <a:ext cx="6641591" cy="5150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21336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2133600"/>
            <a:ext cx="6373495" cy="368935"/>
          </a:xfrm>
          <a:prstGeom prst="rect">
            <a:avLst/>
          </a:prstGeom>
          <a:ln w="9144">
            <a:solidFill>
              <a:srgbClr val="EF7A08"/>
            </a:solidFill>
          </a:ln>
        </p:spPr>
        <p:txBody>
          <a:bodyPr vert="horz" wrap="square" lIns="0" tIns="34925" rIns="0" bIns="0" rtlCol="0">
            <a:spAutoFit/>
          </a:bodyPr>
          <a:lstStyle/>
          <a:p>
            <a:pPr marL="1204595">
              <a:lnSpc>
                <a:spcPct val="100000"/>
              </a:lnSpc>
              <a:spcBef>
                <a:spcPts val="275"/>
              </a:spcBef>
            </a:pPr>
            <a:r>
              <a:rPr sz="1800" spc="-5" dirty="0">
                <a:latin typeface="Arial"/>
                <a:cs typeface="Arial"/>
              </a:rPr>
              <a:t>Data </a:t>
            </a:r>
            <a:r>
              <a:rPr sz="1800" spc="-10" dirty="0">
                <a:latin typeface="Arial"/>
                <a:cs typeface="Arial"/>
              </a:rPr>
              <a:t>Element </a:t>
            </a:r>
            <a:r>
              <a:rPr sz="1800" spc="-70" dirty="0">
                <a:latin typeface="Arial"/>
                <a:cs typeface="Arial"/>
              </a:rPr>
              <a:t>Tag </a:t>
            </a:r>
            <a:r>
              <a:rPr sz="1800" spc="-5" dirty="0">
                <a:latin typeface="Arial"/>
                <a:cs typeface="Arial"/>
              </a:rPr>
              <a:t>is </a:t>
            </a:r>
            <a:r>
              <a:rPr sz="1800" spc="-10" dirty="0">
                <a:latin typeface="Arial"/>
                <a:cs typeface="Arial"/>
              </a:rPr>
              <a:t>Named</a:t>
            </a:r>
            <a:r>
              <a:rPr sz="1800" spc="60" dirty="0">
                <a:latin typeface="Arial"/>
                <a:cs typeface="Arial"/>
              </a:rPr>
              <a:t> </a:t>
            </a:r>
            <a:r>
              <a:rPr sz="1800" spc="-5" dirty="0">
                <a:latin typeface="Arial"/>
                <a:cs typeface="Arial"/>
              </a:rPr>
              <a:t>Incorrectly</a:t>
            </a:r>
            <a:endParaRPr sz="1800">
              <a:latin typeface="Arial"/>
              <a:cs typeface="Arial"/>
            </a:endParaRPr>
          </a:p>
        </p:txBody>
      </p:sp>
      <p:sp>
        <p:nvSpPr>
          <p:cNvPr id="10" name="object 10"/>
          <p:cNvSpPr/>
          <p:nvPr/>
        </p:nvSpPr>
        <p:spPr>
          <a:xfrm>
            <a:off x="265175" y="3730752"/>
            <a:ext cx="8613647" cy="108203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9100" y="3810000"/>
            <a:ext cx="8305800" cy="923925"/>
          </a:xfrm>
          <a:custGeom>
            <a:avLst/>
            <a:gdLst/>
            <a:ahLst/>
            <a:cxnLst/>
            <a:rect l="l" t="t" r="r" b="b"/>
            <a:pathLst>
              <a:path w="8305800" h="923925">
                <a:moveTo>
                  <a:pt x="0" y="0"/>
                </a:moveTo>
                <a:lnTo>
                  <a:pt x="8305800" y="0"/>
                </a:lnTo>
                <a:lnTo>
                  <a:pt x="8305800" y="923544"/>
                </a:lnTo>
                <a:lnTo>
                  <a:pt x="0" y="923544"/>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19100" y="3810000"/>
            <a:ext cx="8305800" cy="923925"/>
          </a:xfrm>
          <a:prstGeom prst="rect">
            <a:avLst/>
          </a:prstGeom>
          <a:ln w="9144">
            <a:solidFill>
              <a:srgbClr val="EF7A08"/>
            </a:solidFill>
          </a:ln>
        </p:spPr>
        <p:txBody>
          <a:bodyPr vert="horz" wrap="square" lIns="0" tIns="34925" rIns="0" bIns="0" rtlCol="0">
            <a:spAutoFit/>
          </a:bodyPr>
          <a:lstStyle/>
          <a:p>
            <a:pPr marL="86360" marR="511175">
              <a:lnSpc>
                <a:spcPct val="100000"/>
              </a:lnSpc>
              <a:spcBef>
                <a:spcPts val="275"/>
              </a:spcBef>
            </a:pPr>
            <a:r>
              <a:rPr sz="1800" spc="-5" dirty="0">
                <a:latin typeface="Arial"/>
                <a:cs typeface="Arial"/>
              </a:rPr>
              <a:t>Error 1: XSD </a:t>
            </a:r>
            <a:r>
              <a:rPr sz="1800" spc="-10" dirty="0">
                <a:latin typeface="Arial"/>
                <a:cs typeface="Arial"/>
              </a:rPr>
              <a:t>cvc-complex-type.2.4.a: </a:t>
            </a:r>
            <a:r>
              <a:rPr sz="1800" spc="-5" dirty="0">
                <a:latin typeface="Arial"/>
                <a:cs typeface="Arial"/>
              </a:rPr>
              <a:t>Invalid </a:t>
            </a:r>
            <a:r>
              <a:rPr sz="1800" spc="-10" dirty="0">
                <a:latin typeface="Arial"/>
                <a:cs typeface="Arial"/>
              </a:rPr>
              <a:t>content </a:t>
            </a:r>
            <a:r>
              <a:rPr sz="1800" spc="-20" dirty="0">
                <a:latin typeface="Arial"/>
                <a:cs typeface="Arial"/>
              </a:rPr>
              <a:t>was </a:t>
            </a:r>
            <a:r>
              <a:rPr sz="1800" spc="-10" dirty="0">
                <a:latin typeface="Arial"/>
                <a:cs typeface="Arial"/>
              </a:rPr>
              <a:t>found </a:t>
            </a:r>
            <a:r>
              <a:rPr sz="1800" spc="-5" dirty="0">
                <a:latin typeface="Arial"/>
                <a:cs typeface="Arial"/>
              </a:rPr>
              <a:t>starting </a:t>
            </a:r>
            <a:r>
              <a:rPr sz="1800" spc="-15" dirty="0">
                <a:latin typeface="Arial"/>
                <a:cs typeface="Arial"/>
              </a:rPr>
              <a:t>with  </a:t>
            </a:r>
            <a:r>
              <a:rPr sz="1800" spc="-10" dirty="0">
                <a:latin typeface="Arial"/>
                <a:cs typeface="Arial"/>
              </a:rPr>
              <a:t>element 'OrganizationCategorie'. </a:t>
            </a:r>
            <a:r>
              <a:rPr sz="1800" spc="-5" dirty="0">
                <a:latin typeface="Arial"/>
                <a:cs typeface="Arial"/>
              </a:rPr>
              <a:t>One </a:t>
            </a:r>
            <a:r>
              <a:rPr sz="1800" spc="-10" dirty="0">
                <a:latin typeface="Arial"/>
                <a:cs typeface="Arial"/>
              </a:rPr>
              <a:t>of  '{"</a:t>
            </a:r>
            <a:r>
              <a:rPr sz="1800" u="heavy" spc="-10" dirty="0">
                <a:solidFill>
                  <a:srgbClr val="2E6AA6"/>
                </a:solidFill>
                <a:latin typeface="Arial"/>
                <a:cs typeface="Arial"/>
                <a:hlinkClick r:id="rId5"/>
              </a:rPr>
              <a:t>http://www.tea.state.tx.us/tsds</a:t>
            </a:r>
            <a:r>
              <a:rPr sz="1800" spc="-10" dirty="0">
                <a:latin typeface="Arial"/>
                <a:cs typeface="Arial"/>
              </a:rPr>
              <a:t>":OrganizationCategories}' </a:t>
            </a:r>
            <a:r>
              <a:rPr sz="1800" spc="-5" dirty="0">
                <a:latin typeface="Arial"/>
                <a:cs typeface="Arial"/>
              </a:rPr>
              <a:t>is</a:t>
            </a:r>
            <a:r>
              <a:rPr sz="1800" spc="229" dirty="0">
                <a:latin typeface="Arial"/>
                <a:cs typeface="Arial"/>
              </a:rPr>
              <a:t> </a:t>
            </a:r>
            <a:r>
              <a:rPr sz="1800" spc="-10" dirty="0">
                <a:latin typeface="Arial"/>
                <a:cs typeface="Arial"/>
              </a:rPr>
              <a:t>expected.</a:t>
            </a:r>
            <a:endParaRPr sz="1800">
              <a:latin typeface="Arial"/>
              <a:cs typeface="Arial"/>
            </a:endParaRPr>
          </a:p>
        </p:txBody>
      </p:sp>
      <p:sp>
        <p:nvSpPr>
          <p:cNvPr id="14" name="Slide Number Placeholder 13">
            <a:extLst>
              <a:ext uri="{FF2B5EF4-FFF2-40B4-BE49-F238E27FC236}">
                <a16:creationId xmlns:a16="http://schemas.microsoft.com/office/drawing/2014/main" id="{341A64A1-4F2F-4CC6-8F5B-D116EEA1995C}"/>
              </a:ext>
            </a:extLst>
          </p:cNvPr>
          <p:cNvSpPr>
            <a:spLocks noGrp="1"/>
          </p:cNvSpPr>
          <p:nvPr>
            <p:ph type="sldNum" sz="quarter" idx="7"/>
          </p:nvPr>
        </p:nvSpPr>
        <p:spPr/>
        <p:txBody>
          <a:bodyPr/>
          <a:lstStyle/>
          <a:p>
            <a:fld id="{B6F15528-21DE-4FAA-801E-634DDDAF4B2B}"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 #4</a:t>
            </a:r>
            <a:r>
              <a:rPr spc="40" dirty="0"/>
              <a:t> </a:t>
            </a:r>
            <a:r>
              <a:rPr spc="-5" dirty="0"/>
              <a:t>Demo</a:t>
            </a:r>
          </a:p>
        </p:txBody>
      </p:sp>
      <p:sp>
        <p:nvSpPr>
          <p:cNvPr id="7" name="object 7"/>
          <p:cNvSpPr/>
          <p:nvPr/>
        </p:nvSpPr>
        <p:spPr>
          <a:xfrm>
            <a:off x="267461" y="2058161"/>
            <a:ext cx="8610600" cy="2554605"/>
          </a:xfrm>
          <a:custGeom>
            <a:avLst/>
            <a:gdLst/>
            <a:ahLst/>
            <a:cxnLst/>
            <a:rect l="l" t="t" r="r" b="b"/>
            <a:pathLst>
              <a:path w="8610600" h="2554604">
                <a:moveTo>
                  <a:pt x="0" y="0"/>
                </a:moveTo>
                <a:lnTo>
                  <a:pt x="8610600" y="0"/>
                </a:lnTo>
                <a:lnTo>
                  <a:pt x="8610600" y="2554224"/>
                </a:lnTo>
                <a:lnTo>
                  <a:pt x="0" y="2554224"/>
                </a:lnTo>
                <a:lnTo>
                  <a:pt x="0" y="0"/>
                </a:lnTo>
                <a:close/>
              </a:path>
            </a:pathLst>
          </a:custGeom>
          <a:ln w="38100">
            <a:solidFill>
              <a:srgbClr val="FFC000"/>
            </a:solidFill>
          </a:ln>
        </p:spPr>
        <p:txBody>
          <a:bodyPr wrap="square" lIns="0" tIns="0" rIns="0" bIns="0" rtlCol="0"/>
          <a:lstStyle/>
          <a:p>
            <a:endParaRPr/>
          </a:p>
        </p:txBody>
      </p:sp>
      <p:sp>
        <p:nvSpPr>
          <p:cNvPr id="8" name="object 8"/>
          <p:cNvSpPr txBox="1"/>
          <p:nvPr/>
        </p:nvSpPr>
        <p:spPr>
          <a:xfrm>
            <a:off x="345203" y="2098040"/>
            <a:ext cx="8024495" cy="2449195"/>
          </a:xfrm>
          <a:prstGeom prst="rect">
            <a:avLst/>
          </a:prstGeom>
        </p:spPr>
        <p:txBody>
          <a:bodyPr vert="horz" wrap="square" lIns="0" tIns="0" rIns="0" bIns="0" rtlCol="0">
            <a:spAutoFit/>
          </a:bodyPr>
          <a:lstStyle/>
          <a:p>
            <a:pPr marL="12700" marR="5080" algn="just">
              <a:lnSpc>
                <a:spcPct val="100000"/>
              </a:lnSpc>
            </a:pPr>
            <a:r>
              <a:rPr sz="1600" spc="-5" dirty="0">
                <a:latin typeface="Arial"/>
                <a:cs typeface="Arial"/>
                <a:hlinkClick r:id="rId3"/>
              </a:rPr>
              <a:t>&lt;InterchangeEducationOrganization xsi:schemaLocation="</a:t>
            </a:r>
            <a:r>
              <a:rPr sz="1600" u="heavy" spc="-5" dirty="0">
                <a:solidFill>
                  <a:srgbClr val="2E6AA6"/>
                </a:solidFill>
                <a:latin typeface="Arial"/>
                <a:cs typeface="Arial"/>
                <a:hlinkClick r:id="rId3"/>
              </a:rPr>
              <a:t>http://www.tea.state.tx.us/tsds  InterchangeEducationOrganizationExtension.xsd</a:t>
            </a:r>
            <a:r>
              <a:rPr sz="1600" spc="-5" dirty="0">
                <a:latin typeface="Arial"/>
                <a:cs typeface="Arial"/>
                <a:hlinkClick r:id="rId3"/>
              </a:rPr>
              <a:t>" xmlns="</a:t>
            </a:r>
            <a:r>
              <a:rPr sz="1600" u="heavy" spc="-5" dirty="0">
                <a:solidFill>
                  <a:srgbClr val="2E6AA6"/>
                </a:solidFill>
                <a:latin typeface="Arial"/>
                <a:cs typeface="Arial"/>
                <a:hlinkClick r:id="rId4"/>
              </a:rPr>
              <a:t>http://www.tea.state.tx.us/tsds</a:t>
            </a:r>
            <a:r>
              <a:rPr sz="1600" spc="-5" dirty="0">
                <a:latin typeface="Arial"/>
                <a:cs typeface="Arial"/>
              </a:rPr>
              <a:t>"  xmlns:xsi="</a:t>
            </a:r>
            <a:r>
              <a:rPr sz="1600" u="heavy" spc="-5" dirty="0">
                <a:solidFill>
                  <a:srgbClr val="2E6AA6"/>
                </a:solidFill>
                <a:latin typeface="Arial"/>
                <a:cs typeface="Arial"/>
                <a:hlinkClick r:id="rId5"/>
              </a:rPr>
              <a:t>http://www.w3.org/2001/XMLSchema-instance</a:t>
            </a:r>
            <a:r>
              <a:rPr sz="1600" spc="-5" dirty="0">
                <a:latin typeface="Arial"/>
                <a:cs typeface="Arial"/>
              </a:rPr>
              <a:t>"&gt;</a:t>
            </a:r>
            <a:endParaRPr sz="1600">
              <a:latin typeface="Arial"/>
              <a:cs typeface="Arial"/>
            </a:endParaRPr>
          </a:p>
          <a:p>
            <a:pPr marL="698500">
              <a:lnSpc>
                <a:spcPct val="100000"/>
              </a:lnSpc>
            </a:pPr>
            <a:r>
              <a:rPr sz="1600" spc="-5" dirty="0">
                <a:latin typeface="Arial"/>
                <a:cs typeface="Arial"/>
              </a:rPr>
              <a:t>&lt;LocalEducationAgency</a:t>
            </a:r>
            <a:r>
              <a:rPr sz="1600" spc="-25" dirty="0">
                <a:latin typeface="Arial"/>
                <a:cs typeface="Arial"/>
              </a:rPr>
              <a:t> </a:t>
            </a:r>
            <a:r>
              <a:rPr sz="1600" spc="-5" dirty="0">
                <a:latin typeface="Arial"/>
                <a:cs typeface="Arial"/>
              </a:rPr>
              <a:t>id="LEA1"&gt;</a:t>
            </a:r>
            <a:endParaRPr sz="1600">
              <a:latin typeface="Arial"/>
              <a:cs typeface="Arial"/>
            </a:endParaRPr>
          </a:p>
          <a:p>
            <a:pPr marL="1384300">
              <a:lnSpc>
                <a:spcPct val="100000"/>
              </a:lnSpc>
            </a:pPr>
            <a:r>
              <a:rPr sz="1600" spc="-5" dirty="0">
                <a:latin typeface="Arial"/>
                <a:cs typeface="Arial"/>
              </a:rPr>
              <a:t>&lt;StateOrganizationId&gt;999903&lt;/StateOrganizationId&gt;</a:t>
            </a:r>
            <a:endParaRPr sz="1600">
              <a:latin typeface="Arial"/>
              <a:cs typeface="Arial"/>
            </a:endParaRPr>
          </a:p>
          <a:p>
            <a:pPr marL="1384300">
              <a:lnSpc>
                <a:spcPct val="100000"/>
              </a:lnSpc>
            </a:pPr>
            <a:r>
              <a:rPr sz="1600" spc="-5" dirty="0">
                <a:latin typeface="Arial"/>
                <a:cs typeface="Arial"/>
              </a:rPr>
              <a:t>&lt;NameOfInstitution&gt;Learning</a:t>
            </a:r>
            <a:r>
              <a:rPr sz="1600" spc="80" dirty="0">
                <a:latin typeface="Arial"/>
                <a:cs typeface="Arial"/>
              </a:rPr>
              <a:t> </a:t>
            </a:r>
            <a:r>
              <a:rPr sz="1600" spc="-5" dirty="0">
                <a:latin typeface="Arial"/>
                <a:cs typeface="Arial"/>
              </a:rPr>
              <a:t>ISD&lt;/NameOfInstitution&gt;</a:t>
            </a:r>
            <a:endParaRPr sz="1600">
              <a:latin typeface="Arial"/>
              <a:cs typeface="Arial"/>
            </a:endParaRPr>
          </a:p>
          <a:p>
            <a:pPr marL="1384300">
              <a:lnSpc>
                <a:spcPct val="100000"/>
              </a:lnSpc>
            </a:pPr>
            <a:r>
              <a:rPr sz="1600" spc="-5" dirty="0">
                <a:latin typeface="Arial"/>
                <a:cs typeface="Arial"/>
              </a:rPr>
              <a:t>&lt;OrganizationCategorie&gt;</a:t>
            </a:r>
            <a:endParaRPr sz="1600">
              <a:latin typeface="Arial"/>
              <a:cs typeface="Arial"/>
            </a:endParaRPr>
          </a:p>
          <a:p>
            <a:pPr marL="12700" marR="2289175" indent="2057400">
              <a:lnSpc>
                <a:spcPct val="100000"/>
              </a:lnSpc>
            </a:pPr>
            <a:r>
              <a:rPr sz="1600" spc="-5" dirty="0">
                <a:latin typeface="Arial"/>
                <a:cs typeface="Arial"/>
              </a:rPr>
              <a:t>&lt;OrganizationCategory&gt;Local Education  Agency&lt;/OrganizationCategory&gt;</a:t>
            </a:r>
            <a:endParaRPr sz="1600">
              <a:latin typeface="Arial"/>
              <a:cs typeface="Arial"/>
            </a:endParaRPr>
          </a:p>
          <a:p>
            <a:pPr marL="1384300">
              <a:lnSpc>
                <a:spcPct val="100000"/>
              </a:lnSpc>
            </a:pPr>
            <a:r>
              <a:rPr sz="1600" spc="-5" dirty="0">
                <a:latin typeface="Arial"/>
                <a:cs typeface="Arial"/>
              </a:rPr>
              <a:t>&lt;/OrganizationCategorie&gt;</a:t>
            </a:r>
            <a:endParaRPr sz="1600">
              <a:latin typeface="Arial"/>
              <a:cs typeface="Arial"/>
            </a:endParaRPr>
          </a:p>
        </p:txBody>
      </p:sp>
      <p:sp>
        <p:nvSpPr>
          <p:cNvPr id="9" name="object 9"/>
          <p:cNvSpPr/>
          <p:nvPr/>
        </p:nvSpPr>
        <p:spPr>
          <a:xfrm>
            <a:off x="1524761" y="3505961"/>
            <a:ext cx="2667000" cy="368935"/>
          </a:xfrm>
          <a:custGeom>
            <a:avLst/>
            <a:gdLst/>
            <a:ahLst/>
            <a:cxnLst/>
            <a:rect l="l" t="t" r="r" b="b"/>
            <a:pathLst>
              <a:path w="2667000" h="368935">
                <a:moveTo>
                  <a:pt x="0" y="0"/>
                </a:moveTo>
                <a:lnTo>
                  <a:pt x="2667000" y="0"/>
                </a:lnTo>
                <a:lnTo>
                  <a:pt x="2667000" y="368807"/>
                </a:lnTo>
                <a:lnTo>
                  <a:pt x="0" y="368807"/>
                </a:lnTo>
                <a:lnTo>
                  <a:pt x="0" y="0"/>
                </a:lnTo>
                <a:close/>
              </a:path>
            </a:pathLst>
          </a:custGeom>
          <a:ln w="38099">
            <a:solidFill>
              <a:srgbClr val="F9A451"/>
            </a:solidFill>
          </a:ln>
        </p:spPr>
        <p:txBody>
          <a:bodyPr wrap="square" lIns="0" tIns="0" rIns="0" bIns="0" rtlCol="0"/>
          <a:lstStyle/>
          <a:p>
            <a:endParaRPr/>
          </a:p>
        </p:txBody>
      </p:sp>
      <p:sp>
        <p:nvSpPr>
          <p:cNvPr id="10" name="object 10"/>
          <p:cNvSpPr/>
          <p:nvPr/>
        </p:nvSpPr>
        <p:spPr>
          <a:xfrm>
            <a:off x="1211855" y="3777612"/>
            <a:ext cx="580390" cy="450850"/>
          </a:xfrm>
          <a:custGeom>
            <a:avLst/>
            <a:gdLst/>
            <a:ahLst/>
            <a:cxnLst/>
            <a:rect l="l" t="t" r="r" b="b"/>
            <a:pathLst>
              <a:path w="580389" h="450850">
                <a:moveTo>
                  <a:pt x="338632" y="0"/>
                </a:moveTo>
                <a:lnTo>
                  <a:pt x="382752" y="76644"/>
                </a:lnTo>
                <a:lnTo>
                  <a:pt x="0" y="297027"/>
                </a:lnTo>
                <a:lnTo>
                  <a:pt x="88252" y="450303"/>
                </a:lnTo>
                <a:lnTo>
                  <a:pt x="471017" y="229920"/>
                </a:lnTo>
                <a:lnTo>
                  <a:pt x="535770" y="229920"/>
                </a:lnTo>
                <a:lnTo>
                  <a:pt x="580161" y="65024"/>
                </a:lnTo>
                <a:lnTo>
                  <a:pt x="338632" y="0"/>
                </a:lnTo>
                <a:close/>
              </a:path>
              <a:path w="580389" h="450850">
                <a:moveTo>
                  <a:pt x="535770" y="229920"/>
                </a:moveTo>
                <a:lnTo>
                  <a:pt x="471017" y="229920"/>
                </a:lnTo>
                <a:lnTo>
                  <a:pt x="515137" y="306565"/>
                </a:lnTo>
                <a:lnTo>
                  <a:pt x="535770" y="229920"/>
                </a:lnTo>
                <a:close/>
              </a:path>
            </a:pathLst>
          </a:custGeom>
          <a:solidFill>
            <a:srgbClr val="F9A451"/>
          </a:solidFill>
        </p:spPr>
        <p:txBody>
          <a:bodyPr wrap="square" lIns="0" tIns="0" rIns="0" bIns="0" rtlCol="0"/>
          <a:lstStyle/>
          <a:p>
            <a:endParaRPr/>
          </a:p>
        </p:txBody>
      </p:sp>
      <p:sp>
        <p:nvSpPr>
          <p:cNvPr id="12" name="Slide Number Placeholder 11">
            <a:extLst>
              <a:ext uri="{FF2B5EF4-FFF2-40B4-BE49-F238E27FC236}">
                <a16:creationId xmlns:a16="http://schemas.microsoft.com/office/drawing/2014/main" id="{A3981EF8-2A4A-4A7F-B2C9-0CFEA803CA2C}"/>
              </a:ext>
            </a:extLst>
          </p:cNvPr>
          <p:cNvSpPr>
            <a:spLocks noGrp="1"/>
          </p:cNvSpPr>
          <p:nvPr>
            <p:ph type="sldNum" sz="quarter" idx="7"/>
          </p:nvPr>
        </p:nvSpPr>
        <p:spPr/>
        <p:txBody>
          <a:bodyPr/>
          <a:lstStyle/>
          <a:p>
            <a:fld id="{B6F15528-21DE-4FAA-801E-634DDDAF4B2B}"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a:t>
            </a:r>
            <a:r>
              <a:rPr spc="25" dirty="0"/>
              <a:t> </a:t>
            </a:r>
            <a:r>
              <a:rPr dirty="0"/>
              <a:t>#5</a:t>
            </a:r>
          </a:p>
        </p:txBody>
      </p:sp>
      <p:sp>
        <p:nvSpPr>
          <p:cNvPr id="7" name="object 7"/>
          <p:cNvSpPr/>
          <p:nvPr/>
        </p:nvSpPr>
        <p:spPr>
          <a:xfrm>
            <a:off x="1188719" y="2060460"/>
            <a:ext cx="6641591" cy="5150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21336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2133600"/>
            <a:ext cx="6373495" cy="368935"/>
          </a:xfrm>
          <a:prstGeom prst="rect">
            <a:avLst/>
          </a:prstGeom>
          <a:ln w="9144">
            <a:solidFill>
              <a:srgbClr val="EF7A08"/>
            </a:solidFill>
          </a:ln>
        </p:spPr>
        <p:txBody>
          <a:bodyPr vert="horz" wrap="square" lIns="0" tIns="34925" rIns="0" bIns="0" rtlCol="0">
            <a:spAutoFit/>
          </a:bodyPr>
          <a:lstStyle/>
          <a:p>
            <a:pPr marL="1915795">
              <a:lnSpc>
                <a:spcPct val="100000"/>
              </a:lnSpc>
              <a:spcBef>
                <a:spcPts val="275"/>
              </a:spcBef>
            </a:pPr>
            <a:r>
              <a:rPr sz="1800" spc="-10" dirty="0">
                <a:latin typeface="Arial"/>
                <a:cs typeface="Arial"/>
              </a:rPr>
              <a:t>Complex</a:t>
            </a:r>
            <a:r>
              <a:rPr sz="1800" spc="-20" dirty="0">
                <a:latin typeface="Arial"/>
                <a:cs typeface="Arial"/>
              </a:rPr>
              <a:t> </a:t>
            </a:r>
            <a:r>
              <a:rPr sz="1800" spc="-15" dirty="0">
                <a:latin typeface="Arial"/>
                <a:cs typeface="Arial"/>
              </a:rPr>
              <a:t>Type-Collection</a:t>
            </a:r>
            <a:endParaRPr sz="1800">
              <a:latin typeface="Arial"/>
              <a:cs typeface="Arial"/>
            </a:endParaRPr>
          </a:p>
        </p:txBody>
      </p:sp>
      <p:sp>
        <p:nvSpPr>
          <p:cNvPr id="10" name="object 10"/>
          <p:cNvSpPr/>
          <p:nvPr/>
        </p:nvSpPr>
        <p:spPr>
          <a:xfrm>
            <a:off x="265175" y="3720096"/>
            <a:ext cx="8613647" cy="221131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9100" y="3810000"/>
            <a:ext cx="8305800" cy="2032000"/>
          </a:xfrm>
          <a:custGeom>
            <a:avLst/>
            <a:gdLst/>
            <a:ahLst/>
            <a:cxnLst/>
            <a:rect l="l" t="t" r="r" b="b"/>
            <a:pathLst>
              <a:path w="8305800" h="2032000">
                <a:moveTo>
                  <a:pt x="0" y="0"/>
                </a:moveTo>
                <a:lnTo>
                  <a:pt x="8305800" y="0"/>
                </a:lnTo>
                <a:lnTo>
                  <a:pt x="8305800" y="2031492"/>
                </a:lnTo>
                <a:lnTo>
                  <a:pt x="0" y="2031492"/>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19100" y="3810000"/>
            <a:ext cx="8305800" cy="2032000"/>
          </a:xfrm>
          <a:prstGeom prst="rect">
            <a:avLst/>
          </a:prstGeom>
          <a:ln w="9144">
            <a:solidFill>
              <a:srgbClr val="EF7A08"/>
            </a:solidFill>
          </a:ln>
        </p:spPr>
        <p:txBody>
          <a:bodyPr vert="horz" wrap="square" lIns="0" tIns="34925" rIns="0" bIns="0" rtlCol="0">
            <a:spAutoFit/>
          </a:bodyPr>
          <a:lstStyle/>
          <a:p>
            <a:pPr marL="86360" marR="98425">
              <a:lnSpc>
                <a:spcPct val="100000"/>
              </a:lnSpc>
              <a:spcBef>
                <a:spcPts val="275"/>
              </a:spcBef>
            </a:pPr>
            <a:r>
              <a:rPr sz="1800" spc="-5" dirty="0">
                <a:latin typeface="Arial"/>
                <a:cs typeface="Arial"/>
              </a:rPr>
              <a:t>Error 1: XSD </a:t>
            </a:r>
            <a:r>
              <a:rPr sz="1800" spc="-10" dirty="0">
                <a:latin typeface="Arial"/>
                <a:cs typeface="Arial"/>
              </a:rPr>
              <a:t>cvc-complex-type.2.4.a: </a:t>
            </a:r>
            <a:r>
              <a:rPr sz="1800" spc="-5" dirty="0">
                <a:latin typeface="Arial"/>
                <a:cs typeface="Arial"/>
              </a:rPr>
              <a:t>Invalid </a:t>
            </a:r>
            <a:r>
              <a:rPr sz="1800" spc="-10" dirty="0">
                <a:latin typeface="Arial"/>
                <a:cs typeface="Arial"/>
              </a:rPr>
              <a:t>content </a:t>
            </a:r>
            <a:r>
              <a:rPr sz="1800" spc="-20" dirty="0">
                <a:latin typeface="Arial"/>
                <a:cs typeface="Arial"/>
              </a:rPr>
              <a:t>was </a:t>
            </a:r>
            <a:r>
              <a:rPr sz="1800" spc="-10" dirty="0">
                <a:latin typeface="Arial"/>
                <a:cs typeface="Arial"/>
              </a:rPr>
              <a:t>found </a:t>
            </a:r>
            <a:r>
              <a:rPr sz="1800" spc="-5" dirty="0">
                <a:latin typeface="Arial"/>
                <a:cs typeface="Arial"/>
              </a:rPr>
              <a:t>starting </a:t>
            </a:r>
            <a:r>
              <a:rPr sz="1800" spc="-15" dirty="0">
                <a:latin typeface="Arial"/>
                <a:cs typeface="Arial"/>
              </a:rPr>
              <a:t>with  </a:t>
            </a:r>
            <a:r>
              <a:rPr sz="1800" spc="-10" dirty="0">
                <a:latin typeface="Arial"/>
                <a:cs typeface="Arial"/>
              </a:rPr>
              <a:t>element 'StudentBilingualProgramAssociationExtension'. </a:t>
            </a:r>
            <a:r>
              <a:rPr sz="1800" spc="-5" dirty="0">
                <a:latin typeface="Arial"/>
                <a:cs typeface="Arial"/>
              </a:rPr>
              <a:t>One of  </a:t>
            </a:r>
            <a:r>
              <a:rPr sz="1800" spc="-10" dirty="0">
                <a:latin typeface="Arial"/>
                <a:cs typeface="Arial"/>
              </a:rPr>
              <a:t>'{"</a:t>
            </a:r>
            <a:r>
              <a:rPr sz="1800" u="heavy" spc="-10" dirty="0">
                <a:solidFill>
                  <a:srgbClr val="2E6AA6"/>
                </a:solidFill>
                <a:latin typeface="Arial"/>
                <a:cs typeface="Arial"/>
                <a:hlinkClick r:id="rId5"/>
              </a:rPr>
              <a:t>http://www.tea.state.tx.us/tsds</a:t>
            </a:r>
            <a:r>
              <a:rPr sz="1800" spc="-10" dirty="0">
                <a:latin typeface="Arial"/>
                <a:cs typeface="Arial"/>
              </a:rPr>
              <a:t>":StudentCTEProgramAssociation,  "</a:t>
            </a:r>
            <a:r>
              <a:rPr sz="1800" u="heavy" spc="-10" dirty="0">
                <a:solidFill>
                  <a:srgbClr val="2E6AA6"/>
                </a:solidFill>
                <a:latin typeface="Arial"/>
                <a:cs typeface="Arial"/>
                <a:hlinkClick r:id="rId5"/>
              </a:rPr>
              <a:t>http://www.tea.state.tx.us/tsds</a:t>
            </a:r>
            <a:r>
              <a:rPr sz="1800" spc="-10" dirty="0">
                <a:latin typeface="Arial"/>
                <a:cs typeface="Arial"/>
              </a:rPr>
              <a:t>":StudentSpecialEdProgramAssociationExtension</a:t>
            </a:r>
            <a:endParaRPr sz="1800">
              <a:latin typeface="Arial"/>
              <a:cs typeface="Arial"/>
            </a:endParaRPr>
          </a:p>
          <a:p>
            <a:pPr marL="86360" marR="131445">
              <a:lnSpc>
                <a:spcPct val="100000"/>
              </a:lnSpc>
            </a:pPr>
            <a:r>
              <a:rPr sz="1800" spc="-10" dirty="0">
                <a:latin typeface="Arial"/>
                <a:cs typeface="Arial"/>
              </a:rPr>
              <a:t>,"</a:t>
            </a:r>
            <a:r>
              <a:rPr sz="1800" u="heavy" spc="-10" dirty="0">
                <a:solidFill>
                  <a:srgbClr val="2E6AA6"/>
                </a:solidFill>
                <a:latin typeface="Arial"/>
                <a:cs typeface="Arial"/>
                <a:hlinkClick r:id="rId5"/>
              </a:rPr>
              <a:t>http://www.tea.state.tx.us/tsds</a:t>
            </a:r>
            <a:r>
              <a:rPr sz="1800" spc="-10" dirty="0">
                <a:latin typeface="Arial"/>
                <a:cs typeface="Arial"/>
              </a:rPr>
              <a:t>":StudentTitleIPartAProgramAssociationExtensio  </a:t>
            </a:r>
            <a:r>
              <a:rPr sz="1800" spc="-5" dirty="0">
                <a:latin typeface="Arial"/>
                <a:cs typeface="Arial"/>
              </a:rPr>
              <a:t>n, </a:t>
            </a:r>
            <a:r>
              <a:rPr sz="1800" spc="-10" dirty="0">
                <a:latin typeface="Arial"/>
                <a:cs typeface="Arial"/>
              </a:rPr>
              <a:t>"</a:t>
            </a:r>
            <a:r>
              <a:rPr sz="1800" u="heavy" spc="-10" dirty="0">
                <a:solidFill>
                  <a:srgbClr val="2E6AA6"/>
                </a:solidFill>
                <a:latin typeface="Arial"/>
                <a:cs typeface="Arial"/>
                <a:hlinkClick r:id="rId5"/>
              </a:rPr>
              <a:t>http://www.tea.state.tx.us/tsds</a:t>
            </a:r>
            <a:r>
              <a:rPr sz="1800" spc="-10" dirty="0">
                <a:latin typeface="Arial"/>
                <a:cs typeface="Arial"/>
              </a:rPr>
              <a:t>":StudentProgramAssociation,  </a:t>
            </a:r>
            <a:r>
              <a:rPr sz="1800" spc="-5" dirty="0">
                <a:latin typeface="Arial"/>
                <a:cs typeface="Arial"/>
              </a:rPr>
              <a:t>"</a:t>
            </a:r>
            <a:r>
              <a:rPr sz="1800" u="heavy" spc="-5" dirty="0">
                <a:solidFill>
                  <a:srgbClr val="2E6AA6"/>
                </a:solidFill>
                <a:latin typeface="Arial"/>
                <a:cs typeface="Arial"/>
                <a:hlinkClick r:id="rId5"/>
              </a:rPr>
              <a:t>http://www.tea.state.tx.us/tsds</a:t>
            </a:r>
            <a:r>
              <a:rPr sz="1800" spc="-5" dirty="0">
                <a:latin typeface="Arial"/>
                <a:cs typeface="Arial"/>
              </a:rPr>
              <a:t>":ServiceDescriptor}' is</a:t>
            </a:r>
            <a:r>
              <a:rPr sz="1800" spc="-55" dirty="0">
                <a:latin typeface="Arial"/>
                <a:cs typeface="Arial"/>
              </a:rPr>
              <a:t> </a:t>
            </a:r>
            <a:r>
              <a:rPr sz="1800" spc="-5" dirty="0">
                <a:latin typeface="Arial"/>
                <a:cs typeface="Arial"/>
              </a:rPr>
              <a:t>expected.</a:t>
            </a:r>
            <a:endParaRPr sz="1800">
              <a:latin typeface="Arial"/>
              <a:cs typeface="Arial"/>
            </a:endParaRPr>
          </a:p>
        </p:txBody>
      </p:sp>
      <p:sp>
        <p:nvSpPr>
          <p:cNvPr id="14" name="Slide Number Placeholder 13">
            <a:extLst>
              <a:ext uri="{FF2B5EF4-FFF2-40B4-BE49-F238E27FC236}">
                <a16:creationId xmlns:a16="http://schemas.microsoft.com/office/drawing/2014/main" id="{41FDBACA-18EC-4A5D-B82E-26425EE26198}"/>
              </a:ext>
            </a:extLst>
          </p:cNvPr>
          <p:cNvSpPr>
            <a:spLocks noGrp="1"/>
          </p:cNvSpPr>
          <p:nvPr>
            <p:ph type="sldNum" sz="quarter" idx="7"/>
          </p:nvPr>
        </p:nvSpPr>
        <p:spPr/>
        <p:txBody>
          <a:bodyPr/>
          <a:lstStyle/>
          <a:p>
            <a:fld id="{B6F15528-21DE-4FAA-801E-634DDDAF4B2B}"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a:t>
            </a:r>
            <a:r>
              <a:rPr spc="25" dirty="0"/>
              <a:t> </a:t>
            </a:r>
            <a:r>
              <a:rPr dirty="0"/>
              <a:t>#6</a:t>
            </a:r>
          </a:p>
        </p:txBody>
      </p:sp>
      <p:sp>
        <p:nvSpPr>
          <p:cNvPr id="7" name="object 7"/>
          <p:cNvSpPr/>
          <p:nvPr/>
        </p:nvSpPr>
        <p:spPr>
          <a:xfrm>
            <a:off x="1188719" y="2057400"/>
            <a:ext cx="6641591" cy="79857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2133600"/>
            <a:ext cx="6373495" cy="646430"/>
          </a:xfrm>
          <a:custGeom>
            <a:avLst/>
            <a:gdLst/>
            <a:ahLst/>
            <a:cxnLst/>
            <a:rect l="l" t="t" r="r" b="b"/>
            <a:pathLst>
              <a:path w="6373495" h="646430">
                <a:moveTo>
                  <a:pt x="0" y="0"/>
                </a:moveTo>
                <a:lnTo>
                  <a:pt x="6373368" y="0"/>
                </a:lnTo>
                <a:lnTo>
                  <a:pt x="6373368" y="646176"/>
                </a:lnTo>
                <a:lnTo>
                  <a:pt x="0" y="646176"/>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2133600"/>
            <a:ext cx="6373495" cy="646430"/>
          </a:xfrm>
          <a:prstGeom prst="rect">
            <a:avLst/>
          </a:prstGeom>
          <a:ln w="9144">
            <a:solidFill>
              <a:srgbClr val="EF7A08"/>
            </a:solidFill>
          </a:ln>
        </p:spPr>
        <p:txBody>
          <a:bodyPr vert="horz" wrap="square" lIns="0" tIns="34925" rIns="0" bIns="0" rtlCol="0">
            <a:spAutoFit/>
          </a:bodyPr>
          <a:lstStyle/>
          <a:p>
            <a:pPr marL="2072005" marR="604520" indent="-1449705">
              <a:lnSpc>
                <a:spcPct val="100000"/>
              </a:lnSpc>
              <a:spcBef>
                <a:spcPts val="275"/>
              </a:spcBef>
            </a:pPr>
            <a:r>
              <a:rPr sz="1800" spc="-5" dirty="0">
                <a:latin typeface="Arial"/>
                <a:cs typeface="Arial"/>
              </a:rPr>
              <a:t>Data </a:t>
            </a:r>
            <a:r>
              <a:rPr sz="1800" spc="-10" dirty="0">
                <a:latin typeface="Arial"/>
                <a:cs typeface="Arial"/>
              </a:rPr>
              <a:t>Elements should be </a:t>
            </a:r>
            <a:r>
              <a:rPr sz="1800" spc="-5" dirty="0">
                <a:latin typeface="Arial"/>
                <a:cs typeface="Arial"/>
              </a:rPr>
              <a:t>in Order </a:t>
            </a:r>
            <a:r>
              <a:rPr sz="1800" spc="-10" dirty="0">
                <a:latin typeface="Arial"/>
                <a:cs typeface="Arial"/>
              </a:rPr>
              <a:t>Defined </a:t>
            </a:r>
            <a:r>
              <a:rPr sz="1800" spc="-5" dirty="0">
                <a:latin typeface="Arial"/>
                <a:cs typeface="Arial"/>
              </a:rPr>
              <a:t>by XML  </a:t>
            </a:r>
            <a:r>
              <a:rPr sz="1800" spc="-10" dirty="0">
                <a:latin typeface="Arial"/>
                <a:cs typeface="Arial"/>
              </a:rPr>
              <a:t>Interchange</a:t>
            </a:r>
            <a:r>
              <a:rPr sz="1800" spc="-20" dirty="0">
                <a:latin typeface="Arial"/>
                <a:cs typeface="Arial"/>
              </a:rPr>
              <a:t> </a:t>
            </a:r>
            <a:r>
              <a:rPr sz="1800" spc="-10" dirty="0">
                <a:latin typeface="Arial"/>
                <a:cs typeface="Arial"/>
              </a:rPr>
              <a:t>Schemas</a:t>
            </a:r>
            <a:endParaRPr sz="1800">
              <a:latin typeface="Arial"/>
              <a:cs typeface="Arial"/>
            </a:endParaRPr>
          </a:p>
        </p:txBody>
      </p:sp>
      <p:sp>
        <p:nvSpPr>
          <p:cNvPr id="10" name="object 10"/>
          <p:cNvSpPr/>
          <p:nvPr/>
        </p:nvSpPr>
        <p:spPr>
          <a:xfrm>
            <a:off x="265175" y="3730752"/>
            <a:ext cx="8613647" cy="108203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9100" y="3810000"/>
            <a:ext cx="8305800" cy="923925"/>
          </a:xfrm>
          <a:custGeom>
            <a:avLst/>
            <a:gdLst/>
            <a:ahLst/>
            <a:cxnLst/>
            <a:rect l="l" t="t" r="r" b="b"/>
            <a:pathLst>
              <a:path w="8305800" h="923925">
                <a:moveTo>
                  <a:pt x="0" y="0"/>
                </a:moveTo>
                <a:lnTo>
                  <a:pt x="8305800" y="0"/>
                </a:lnTo>
                <a:lnTo>
                  <a:pt x="8305800" y="923544"/>
                </a:lnTo>
                <a:lnTo>
                  <a:pt x="0" y="923544"/>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19100" y="3810000"/>
            <a:ext cx="8305800" cy="923925"/>
          </a:xfrm>
          <a:prstGeom prst="rect">
            <a:avLst/>
          </a:prstGeom>
          <a:ln w="9144">
            <a:solidFill>
              <a:srgbClr val="EF7A08"/>
            </a:solidFill>
          </a:ln>
        </p:spPr>
        <p:txBody>
          <a:bodyPr vert="horz" wrap="square" lIns="0" tIns="34925" rIns="0" bIns="0" rtlCol="0">
            <a:spAutoFit/>
          </a:bodyPr>
          <a:lstStyle/>
          <a:p>
            <a:pPr marL="86360" marR="512445">
              <a:lnSpc>
                <a:spcPct val="100000"/>
              </a:lnSpc>
              <a:spcBef>
                <a:spcPts val="275"/>
              </a:spcBef>
            </a:pPr>
            <a:r>
              <a:rPr sz="1800" spc="-5" dirty="0">
                <a:latin typeface="Arial"/>
                <a:cs typeface="Arial"/>
              </a:rPr>
              <a:t>Error 1: XSD </a:t>
            </a:r>
            <a:r>
              <a:rPr sz="1800" spc="-10" dirty="0">
                <a:latin typeface="Arial"/>
                <a:cs typeface="Arial"/>
              </a:rPr>
              <a:t>cvc-complex-type.2.4.a: </a:t>
            </a:r>
            <a:r>
              <a:rPr sz="1800" spc="-5" dirty="0">
                <a:latin typeface="Arial"/>
                <a:cs typeface="Arial"/>
              </a:rPr>
              <a:t>Invalid </a:t>
            </a:r>
            <a:r>
              <a:rPr sz="1800" spc="-10" dirty="0">
                <a:latin typeface="Arial"/>
                <a:cs typeface="Arial"/>
              </a:rPr>
              <a:t>content </a:t>
            </a:r>
            <a:r>
              <a:rPr sz="1800" spc="-20" dirty="0">
                <a:latin typeface="Arial"/>
                <a:cs typeface="Arial"/>
              </a:rPr>
              <a:t>was </a:t>
            </a:r>
            <a:r>
              <a:rPr sz="1800" spc="-10" dirty="0">
                <a:latin typeface="Arial"/>
                <a:cs typeface="Arial"/>
              </a:rPr>
              <a:t>found </a:t>
            </a:r>
            <a:r>
              <a:rPr sz="1800" spc="-5" dirty="0">
                <a:latin typeface="Arial"/>
                <a:cs typeface="Arial"/>
              </a:rPr>
              <a:t>starting </a:t>
            </a:r>
            <a:r>
              <a:rPr sz="1800" spc="-15" dirty="0">
                <a:latin typeface="Arial"/>
                <a:cs typeface="Arial"/>
              </a:rPr>
              <a:t>with  </a:t>
            </a:r>
            <a:r>
              <a:rPr sz="1800" spc="-10" dirty="0">
                <a:latin typeface="Arial"/>
                <a:cs typeface="Arial"/>
              </a:rPr>
              <a:t>element </a:t>
            </a:r>
            <a:r>
              <a:rPr sz="1800" spc="-5" dirty="0">
                <a:latin typeface="Arial"/>
                <a:cs typeface="Arial"/>
              </a:rPr>
              <a:t>'OrganizationCategories'.  </a:t>
            </a:r>
            <a:r>
              <a:rPr sz="1800" spc="-10" dirty="0">
                <a:latin typeface="Arial"/>
                <a:cs typeface="Arial"/>
              </a:rPr>
              <a:t>'{"</a:t>
            </a:r>
            <a:r>
              <a:rPr sz="1800" u="heavy" spc="-10" dirty="0">
                <a:solidFill>
                  <a:srgbClr val="2E6AA6"/>
                </a:solidFill>
                <a:latin typeface="Arial"/>
                <a:cs typeface="Arial"/>
                <a:hlinkClick r:id="rId5"/>
              </a:rPr>
              <a:t>http://www.tea.state.tx.us/tsds</a:t>
            </a:r>
            <a:r>
              <a:rPr sz="1800" spc="-10" dirty="0">
                <a:latin typeface="Arial"/>
                <a:cs typeface="Arial"/>
              </a:rPr>
              <a:t>":NameOfInstitution}' </a:t>
            </a:r>
            <a:r>
              <a:rPr sz="1800" spc="-5" dirty="0">
                <a:latin typeface="Arial"/>
                <a:cs typeface="Arial"/>
              </a:rPr>
              <a:t>is</a:t>
            </a:r>
            <a:r>
              <a:rPr sz="1800" spc="200" dirty="0">
                <a:latin typeface="Arial"/>
                <a:cs typeface="Arial"/>
              </a:rPr>
              <a:t> </a:t>
            </a:r>
            <a:r>
              <a:rPr sz="1800" spc="-10" dirty="0">
                <a:latin typeface="Arial"/>
                <a:cs typeface="Arial"/>
              </a:rPr>
              <a:t>expected.</a:t>
            </a:r>
            <a:endParaRPr sz="1800">
              <a:latin typeface="Arial"/>
              <a:cs typeface="Arial"/>
            </a:endParaRPr>
          </a:p>
        </p:txBody>
      </p:sp>
      <p:sp>
        <p:nvSpPr>
          <p:cNvPr id="14" name="Slide Number Placeholder 13">
            <a:extLst>
              <a:ext uri="{FF2B5EF4-FFF2-40B4-BE49-F238E27FC236}">
                <a16:creationId xmlns:a16="http://schemas.microsoft.com/office/drawing/2014/main" id="{AFEB8919-2390-4AF2-AF97-54BE507C712C}"/>
              </a:ext>
            </a:extLst>
          </p:cNvPr>
          <p:cNvSpPr>
            <a:spLocks noGrp="1"/>
          </p:cNvSpPr>
          <p:nvPr>
            <p:ph type="sldNum" sz="quarter" idx="7"/>
          </p:nvPr>
        </p:nvSpPr>
        <p:spPr/>
        <p:txBody>
          <a:bodyPr/>
          <a:lstStyle/>
          <a:p>
            <a:fld id="{B6F15528-21DE-4FAA-801E-634DDDAF4B2B}"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 #6</a:t>
            </a:r>
            <a:r>
              <a:rPr spc="40" dirty="0"/>
              <a:t> </a:t>
            </a:r>
            <a:r>
              <a:rPr spc="-5" dirty="0"/>
              <a:t>Demo</a:t>
            </a:r>
          </a:p>
        </p:txBody>
      </p:sp>
      <p:sp>
        <p:nvSpPr>
          <p:cNvPr id="7" name="object 7"/>
          <p:cNvSpPr/>
          <p:nvPr/>
        </p:nvSpPr>
        <p:spPr>
          <a:xfrm>
            <a:off x="153162" y="2006345"/>
            <a:ext cx="8839200" cy="3785870"/>
          </a:xfrm>
          <a:custGeom>
            <a:avLst/>
            <a:gdLst/>
            <a:ahLst/>
            <a:cxnLst/>
            <a:rect l="l" t="t" r="r" b="b"/>
            <a:pathLst>
              <a:path w="8839200" h="3785870">
                <a:moveTo>
                  <a:pt x="0" y="0"/>
                </a:moveTo>
                <a:lnTo>
                  <a:pt x="8839200" y="0"/>
                </a:lnTo>
                <a:lnTo>
                  <a:pt x="8839200" y="3785616"/>
                </a:lnTo>
                <a:lnTo>
                  <a:pt x="0" y="3785616"/>
                </a:lnTo>
                <a:lnTo>
                  <a:pt x="0" y="0"/>
                </a:lnTo>
                <a:close/>
              </a:path>
            </a:pathLst>
          </a:custGeom>
          <a:ln w="28956">
            <a:solidFill>
              <a:srgbClr val="F9A451"/>
            </a:solidFill>
          </a:ln>
        </p:spPr>
        <p:txBody>
          <a:bodyPr wrap="square" lIns="0" tIns="0" rIns="0" bIns="0" rtlCol="0"/>
          <a:lstStyle/>
          <a:p>
            <a:endParaRPr/>
          </a:p>
        </p:txBody>
      </p:sp>
      <p:sp>
        <p:nvSpPr>
          <p:cNvPr id="8" name="object 8"/>
          <p:cNvSpPr txBox="1">
            <a:spLocks noGrp="1"/>
          </p:cNvSpPr>
          <p:nvPr>
            <p:ph type="body" idx="1"/>
          </p:nvPr>
        </p:nvSpPr>
        <p:spPr>
          <a:prstGeom prst="rect">
            <a:avLst/>
          </a:prstGeom>
        </p:spPr>
        <p:txBody>
          <a:bodyPr vert="horz" wrap="square" lIns="0" tIns="0" rIns="0" bIns="0" rtlCol="0">
            <a:spAutoFit/>
          </a:bodyPr>
          <a:lstStyle/>
          <a:p>
            <a:pPr marL="698500">
              <a:lnSpc>
                <a:spcPct val="100000"/>
              </a:lnSpc>
            </a:pPr>
            <a:r>
              <a:rPr spc="-5" dirty="0"/>
              <a:t>&lt;LocalEducationAgency</a:t>
            </a:r>
            <a:r>
              <a:rPr spc="-25" dirty="0"/>
              <a:t> </a:t>
            </a:r>
            <a:r>
              <a:rPr spc="-5" dirty="0"/>
              <a:t>id="LEA1"&gt;</a:t>
            </a:r>
          </a:p>
          <a:p>
            <a:pPr marL="1384300">
              <a:lnSpc>
                <a:spcPct val="100000"/>
              </a:lnSpc>
            </a:pPr>
            <a:r>
              <a:rPr spc="-5" dirty="0"/>
              <a:t>&lt;StateOrganizationId&gt;999903&lt;/StateOrganizationId&gt;</a:t>
            </a:r>
          </a:p>
          <a:p>
            <a:pPr marL="1384300">
              <a:lnSpc>
                <a:spcPct val="100000"/>
              </a:lnSpc>
            </a:pPr>
            <a:r>
              <a:rPr spc="-5" dirty="0"/>
              <a:t>&lt;OrganizationCategories&gt;</a:t>
            </a:r>
          </a:p>
          <a:p>
            <a:pPr marL="12700" marR="2664460" indent="2057400">
              <a:lnSpc>
                <a:spcPct val="100000"/>
              </a:lnSpc>
            </a:pPr>
            <a:r>
              <a:rPr spc="-5" dirty="0"/>
              <a:t>&lt;OrganizationCategory&gt;Local Education  Agency&lt;/OrganizationCategory&gt;</a:t>
            </a:r>
          </a:p>
          <a:p>
            <a:pPr marL="1384300">
              <a:lnSpc>
                <a:spcPct val="100000"/>
              </a:lnSpc>
            </a:pPr>
            <a:r>
              <a:rPr spc="-5" dirty="0"/>
              <a:t>&lt;/OrganizationCategories&gt;</a:t>
            </a:r>
          </a:p>
          <a:p>
            <a:pPr marL="1384300">
              <a:lnSpc>
                <a:spcPct val="100000"/>
              </a:lnSpc>
            </a:pPr>
            <a:r>
              <a:rPr spc="-5" dirty="0"/>
              <a:t>&lt;Address</a:t>
            </a:r>
            <a:r>
              <a:rPr spc="-100" dirty="0"/>
              <a:t> </a:t>
            </a:r>
            <a:r>
              <a:rPr spc="-10" dirty="0"/>
              <a:t>AddressType="Physical"&gt;</a:t>
            </a:r>
          </a:p>
          <a:p>
            <a:pPr marL="2070100">
              <a:lnSpc>
                <a:spcPct val="100000"/>
              </a:lnSpc>
            </a:pPr>
            <a:r>
              <a:rPr spc="-20" dirty="0"/>
              <a:t>&lt;StreetNumberName&gt;1111 </a:t>
            </a:r>
            <a:r>
              <a:rPr spc="-5" dirty="0"/>
              <a:t>LEA Physical</a:t>
            </a:r>
            <a:r>
              <a:rPr spc="-25" dirty="0"/>
              <a:t> </a:t>
            </a:r>
            <a:r>
              <a:rPr spc="-5" dirty="0"/>
              <a:t>Drive&lt;/StreetNumberName&gt;</a:t>
            </a:r>
          </a:p>
          <a:p>
            <a:pPr marL="2070100">
              <a:lnSpc>
                <a:spcPct val="100000"/>
              </a:lnSpc>
            </a:pPr>
            <a:r>
              <a:rPr spc="-5" dirty="0"/>
              <a:t>&lt;City&gt;Physical&lt;/City&gt;</a:t>
            </a:r>
          </a:p>
          <a:p>
            <a:pPr marL="2070100">
              <a:lnSpc>
                <a:spcPct val="100000"/>
              </a:lnSpc>
            </a:pPr>
            <a:r>
              <a:rPr spc="-5" dirty="0"/>
              <a:t>&lt;StateAbbreviation&gt;TX&lt;/StateAbbreviation&gt;</a:t>
            </a:r>
          </a:p>
          <a:p>
            <a:pPr marL="2070100">
              <a:lnSpc>
                <a:spcPct val="100000"/>
              </a:lnSpc>
            </a:pPr>
            <a:r>
              <a:rPr spc="-5" dirty="0"/>
              <a:t>&lt;PostalCode&gt;12345-6789&lt;/PostalCode&gt;</a:t>
            </a:r>
          </a:p>
          <a:p>
            <a:pPr marL="2070100">
              <a:lnSpc>
                <a:spcPct val="100000"/>
              </a:lnSpc>
            </a:pPr>
            <a:r>
              <a:rPr spc="-5" dirty="0"/>
              <a:t>&lt;NameOfCounty&gt;Physical</a:t>
            </a:r>
            <a:r>
              <a:rPr spc="5" dirty="0"/>
              <a:t> </a:t>
            </a:r>
            <a:r>
              <a:rPr spc="-5" dirty="0"/>
              <a:t>County&lt;/NameOfCounty&gt;</a:t>
            </a:r>
          </a:p>
          <a:p>
            <a:pPr marL="2070100">
              <a:lnSpc>
                <a:spcPct val="100000"/>
              </a:lnSpc>
            </a:pPr>
            <a:r>
              <a:rPr spc="-5" dirty="0"/>
              <a:t>&lt;CountryCode&gt;US&lt;/CountryCode&gt;</a:t>
            </a:r>
          </a:p>
          <a:p>
            <a:pPr marL="1384300">
              <a:lnSpc>
                <a:spcPct val="100000"/>
              </a:lnSpc>
            </a:pPr>
            <a:r>
              <a:rPr spc="-5" dirty="0"/>
              <a:t>&lt;/Address&gt;</a:t>
            </a:r>
          </a:p>
          <a:p>
            <a:pPr marL="1384300">
              <a:lnSpc>
                <a:spcPct val="100000"/>
              </a:lnSpc>
            </a:pPr>
            <a:r>
              <a:rPr spc="-5" dirty="0"/>
              <a:t>&lt;NameOfInstitution&gt;Learning</a:t>
            </a:r>
            <a:r>
              <a:rPr spc="80" dirty="0"/>
              <a:t> </a:t>
            </a:r>
            <a:r>
              <a:rPr spc="-5" dirty="0"/>
              <a:t>ISD&lt;/NameOfInstitution&gt;</a:t>
            </a:r>
          </a:p>
        </p:txBody>
      </p:sp>
      <p:sp>
        <p:nvSpPr>
          <p:cNvPr id="9" name="object 9"/>
          <p:cNvSpPr/>
          <p:nvPr/>
        </p:nvSpPr>
        <p:spPr>
          <a:xfrm>
            <a:off x="1067561" y="5423153"/>
            <a:ext cx="6019800" cy="368935"/>
          </a:xfrm>
          <a:custGeom>
            <a:avLst/>
            <a:gdLst/>
            <a:ahLst/>
            <a:cxnLst/>
            <a:rect l="l" t="t" r="r" b="b"/>
            <a:pathLst>
              <a:path w="6019800" h="368935">
                <a:moveTo>
                  <a:pt x="0" y="0"/>
                </a:moveTo>
                <a:lnTo>
                  <a:pt x="6019799" y="0"/>
                </a:lnTo>
                <a:lnTo>
                  <a:pt x="6019799" y="368808"/>
                </a:lnTo>
                <a:lnTo>
                  <a:pt x="0" y="368808"/>
                </a:lnTo>
                <a:lnTo>
                  <a:pt x="0" y="0"/>
                </a:lnTo>
                <a:close/>
              </a:path>
            </a:pathLst>
          </a:custGeom>
          <a:ln w="38100">
            <a:solidFill>
              <a:srgbClr val="F9A451"/>
            </a:solidFill>
          </a:ln>
        </p:spPr>
        <p:txBody>
          <a:bodyPr wrap="square" lIns="0" tIns="0" rIns="0" bIns="0" rtlCol="0"/>
          <a:lstStyle/>
          <a:p>
            <a:endParaRPr/>
          </a:p>
        </p:txBody>
      </p:sp>
      <p:sp>
        <p:nvSpPr>
          <p:cNvPr id="10" name="object 10"/>
          <p:cNvSpPr/>
          <p:nvPr/>
        </p:nvSpPr>
        <p:spPr>
          <a:xfrm>
            <a:off x="381761" y="2193798"/>
            <a:ext cx="1219200" cy="3598545"/>
          </a:xfrm>
          <a:custGeom>
            <a:avLst/>
            <a:gdLst/>
            <a:ahLst/>
            <a:cxnLst/>
            <a:rect l="l" t="t" r="r" b="b"/>
            <a:pathLst>
              <a:path w="1219200" h="3598545">
                <a:moveTo>
                  <a:pt x="914400" y="0"/>
                </a:moveTo>
                <a:lnTo>
                  <a:pt x="914400" y="175260"/>
                </a:lnTo>
                <a:lnTo>
                  <a:pt x="533400" y="175260"/>
                </a:lnTo>
                <a:lnTo>
                  <a:pt x="484849" y="177439"/>
                </a:lnTo>
                <a:lnTo>
                  <a:pt x="437520" y="183853"/>
                </a:lnTo>
                <a:lnTo>
                  <a:pt x="391600" y="194313"/>
                </a:lnTo>
                <a:lnTo>
                  <a:pt x="347279" y="208630"/>
                </a:lnTo>
                <a:lnTo>
                  <a:pt x="304743" y="226617"/>
                </a:lnTo>
                <a:lnTo>
                  <a:pt x="264182" y="248084"/>
                </a:lnTo>
                <a:lnTo>
                  <a:pt x="225784" y="272844"/>
                </a:lnTo>
                <a:lnTo>
                  <a:pt x="189736" y="300708"/>
                </a:lnTo>
                <a:lnTo>
                  <a:pt x="156229" y="331489"/>
                </a:lnTo>
                <a:lnTo>
                  <a:pt x="125448" y="364996"/>
                </a:lnTo>
                <a:lnTo>
                  <a:pt x="97584" y="401044"/>
                </a:lnTo>
                <a:lnTo>
                  <a:pt x="72824" y="439442"/>
                </a:lnTo>
                <a:lnTo>
                  <a:pt x="51357" y="480003"/>
                </a:lnTo>
                <a:lnTo>
                  <a:pt x="33370" y="522539"/>
                </a:lnTo>
                <a:lnTo>
                  <a:pt x="19053" y="566860"/>
                </a:lnTo>
                <a:lnTo>
                  <a:pt x="8593" y="612780"/>
                </a:lnTo>
                <a:lnTo>
                  <a:pt x="2179" y="660109"/>
                </a:lnTo>
                <a:lnTo>
                  <a:pt x="0" y="708659"/>
                </a:lnTo>
                <a:lnTo>
                  <a:pt x="0" y="3598164"/>
                </a:lnTo>
                <a:lnTo>
                  <a:pt x="259079" y="3598164"/>
                </a:lnTo>
                <a:lnTo>
                  <a:pt x="259079" y="708659"/>
                </a:lnTo>
                <a:lnTo>
                  <a:pt x="263499" y="659348"/>
                </a:lnTo>
                <a:lnTo>
                  <a:pt x="276241" y="612937"/>
                </a:lnTo>
                <a:lnTo>
                  <a:pt x="296530" y="570201"/>
                </a:lnTo>
                <a:lnTo>
                  <a:pt x="323593" y="531915"/>
                </a:lnTo>
                <a:lnTo>
                  <a:pt x="356655" y="498853"/>
                </a:lnTo>
                <a:lnTo>
                  <a:pt x="394941" y="471790"/>
                </a:lnTo>
                <a:lnTo>
                  <a:pt x="437677" y="451501"/>
                </a:lnTo>
                <a:lnTo>
                  <a:pt x="484088" y="438759"/>
                </a:lnTo>
                <a:lnTo>
                  <a:pt x="533400" y="434339"/>
                </a:lnTo>
                <a:lnTo>
                  <a:pt x="1089660" y="434339"/>
                </a:lnTo>
                <a:lnTo>
                  <a:pt x="1219200" y="304800"/>
                </a:lnTo>
                <a:lnTo>
                  <a:pt x="914400" y="0"/>
                </a:lnTo>
                <a:close/>
              </a:path>
              <a:path w="1219200" h="3598545">
                <a:moveTo>
                  <a:pt x="1089660" y="434339"/>
                </a:moveTo>
                <a:lnTo>
                  <a:pt x="914400" y="434339"/>
                </a:lnTo>
                <a:lnTo>
                  <a:pt x="914400" y="609600"/>
                </a:lnTo>
                <a:lnTo>
                  <a:pt x="1089660" y="434339"/>
                </a:lnTo>
                <a:close/>
              </a:path>
            </a:pathLst>
          </a:custGeom>
          <a:solidFill>
            <a:srgbClr val="0070C0"/>
          </a:solidFill>
        </p:spPr>
        <p:txBody>
          <a:bodyPr wrap="square" lIns="0" tIns="0" rIns="0" bIns="0" rtlCol="0"/>
          <a:lstStyle/>
          <a:p>
            <a:endParaRPr/>
          </a:p>
        </p:txBody>
      </p:sp>
      <p:sp>
        <p:nvSpPr>
          <p:cNvPr id="11" name="object 11"/>
          <p:cNvSpPr/>
          <p:nvPr/>
        </p:nvSpPr>
        <p:spPr>
          <a:xfrm>
            <a:off x="381761" y="2193798"/>
            <a:ext cx="1219200" cy="3598545"/>
          </a:xfrm>
          <a:custGeom>
            <a:avLst/>
            <a:gdLst/>
            <a:ahLst/>
            <a:cxnLst/>
            <a:rect l="l" t="t" r="r" b="b"/>
            <a:pathLst>
              <a:path w="1219200" h="3598545">
                <a:moveTo>
                  <a:pt x="0" y="3598164"/>
                </a:moveTo>
                <a:lnTo>
                  <a:pt x="0" y="708659"/>
                </a:lnTo>
                <a:lnTo>
                  <a:pt x="2179" y="660109"/>
                </a:lnTo>
                <a:lnTo>
                  <a:pt x="8593" y="612780"/>
                </a:lnTo>
                <a:lnTo>
                  <a:pt x="19053" y="566860"/>
                </a:lnTo>
                <a:lnTo>
                  <a:pt x="33370" y="522539"/>
                </a:lnTo>
                <a:lnTo>
                  <a:pt x="51357" y="480003"/>
                </a:lnTo>
                <a:lnTo>
                  <a:pt x="72824" y="439442"/>
                </a:lnTo>
                <a:lnTo>
                  <a:pt x="97584" y="401044"/>
                </a:lnTo>
                <a:lnTo>
                  <a:pt x="125448" y="364996"/>
                </a:lnTo>
                <a:lnTo>
                  <a:pt x="156229" y="331489"/>
                </a:lnTo>
                <a:lnTo>
                  <a:pt x="189736" y="300708"/>
                </a:lnTo>
                <a:lnTo>
                  <a:pt x="225784" y="272844"/>
                </a:lnTo>
                <a:lnTo>
                  <a:pt x="264182" y="248084"/>
                </a:lnTo>
                <a:lnTo>
                  <a:pt x="304743" y="226617"/>
                </a:lnTo>
                <a:lnTo>
                  <a:pt x="347279" y="208630"/>
                </a:lnTo>
                <a:lnTo>
                  <a:pt x="391600" y="194313"/>
                </a:lnTo>
                <a:lnTo>
                  <a:pt x="437520" y="183853"/>
                </a:lnTo>
                <a:lnTo>
                  <a:pt x="484849" y="177439"/>
                </a:lnTo>
                <a:lnTo>
                  <a:pt x="533400" y="175260"/>
                </a:lnTo>
                <a:lnTo>
                  <a:pt x="914400" y="175260"/>
                </a:lnTo>
                <a:lnTo>
                  <a:pt x="914400" y="0"/>
                </a:lnTo>
                <a:lnTo>
                  <a:pt x="1219200" y="304800"/>
                </a:lnTo>
                <a:lnTo>
                  <a:pt x="914400" y="609600"/>
                </a:lnTo>
                <a:lnTo>
                  <a:pt x="914400" y="434339"/>
                </a:lnTo>
                <a:lnTo>
                  <a:pt x="533400" y="434339"/>
                </a:lnTo>
                <a:lnTo>
                  <a:pt x="484088" y="438759"/>
                </a:lnTo>
                <a:lnTo>
                  <a:pt x="437677" y="451501"/>
                </a:lnTo>
                <a:lnTo>
                  <a:pt x="394941" y="471790"/>
                </a:lnTo>
                <a:lnTo>
                  <a:pt x="356655" y="498853"/>
                </a:lnTo>
                <a:lnTo>
                  <a:pt x="323593" y="531915"/>
                </a:lnTo>
                <a:lnTo>
                  <a:pt x="296530" y="570201"/>
                </a:lnTo>
                <a:lnTo>
                  <a:pt x="276241" y="612937"/>
                </a:lnTo>
                <a:lnTo>
                  <a:pt x="263499" y="659348"/>
                </a:lnTo>
                <a:lnTo>
                  <a:pt x="259079" y="708659"/>
                </a:lnTo>
                <a:lnTo>
                  <a:pt x="259079" y="3598164"/>
                </a:lnTo>
                <a:lnTo>
                  <a:pt x="0" y="3598164"/>
                </a:lnTo>
                <a:close/>
              </a:path>
            </a:pathLst>
          </a:custGeom>
          <a:ln w="19812">
            <a:solidFill>
              <a:srgbClr val="F9A451"/>
            </a:solidFill>
          </a:ln>
        </p:spPr>
        <p:txBody>
          <a:bodyPr wrap="square" lIns="0" tIns="0" rIns="0" bIns="0" rtlCol="0"/>
          <a:lstStyle/>
          <a:p>
            <a:endParaRPr/>
          </a:p>
        </p:txBody>
      </p:sp>
      <p:sp>
        <p:nvSpPr>
          <p:cNvPr id="12" name="object 12"/>
          <p:cNvSpPr/>
          <p:nvPr/>
        </p:nvSpPr>
        <p:spPr>
          <a:xfrm>
            <a:off x="640841" y="5372861"/>
            <a:ext cx="609600" cy="469900"/>
          </a:xfrm>
          <a:custGeom>
            <a:avLst/>
            <a:gdLst/>
            <a:ahLst/>
            <a:cxnLst/>
            <a:rect l="l" t="t" r="r" b="b"/>
            <a:pathLst>
              <a:path w="609600" h="469900">
                <a:moveTo>
                  <a:pt x="234696" y="0"/>
                </a:moveTo>
                <a:lnTo>
                  <a:pt x="0" y="234695"/>
                </a:lnTo>
                <a:lnTo>
                  <a:pt x="234696" y="469392"/>
                </a:lnTo>
                <a:lnTo>
                  <a:pt x="234696" y="352044"/>
                </a:lnTo>
                <a:lnTo>
                  <a:pt x="609600" y="352044"/>
                </a:lnTo>
                <a:lnTo>
                  <a:pt x="609600" y="117347"/>
                </a:lnTo>
                <a:lnTo>
                  <a:pt x="234696" y="117347"/>
                </a:lnTo>
                <a:lnTo>
                  <a:pt x="234696" y="0"/>
                </a:lnTo>
                <a:close/>
              </a:path>
            </a:pathLst>
          </a:custGeom>
          <a:solidFill>
            <a:srgbClr val="0082C8"/>
          </a:solidFill>
        </p:spPr>
        <p:txBody>
          <a:bodyPr wrap="square" lIns="0" tIns="0" rIns="0" bIns="0" rtlCol="0"/>
          <a:lstStyle/>
          <a:p>
            <a:endParaRPr/>
          </a:p>
        </p:txBody>
      </p:sp>
      <p:sp>
        <p:nvSpPr>
          <p:cNvPr id="13" name="object 13"/>
          <p:cNvSpPr/>
          <p:nvPr/>
        </p:nvSpPr>
        <p:spPr>
          <a:xfrm>
            <a:off x="640841" y="5372861"/>
            <a:ext cx="609600" cy="469900"/>
          </a:xfrm>
          <a:custGeom>
            <a:avLst/>
            <a:gdLst/>
            <a:ahLst/>
            <a:cxnLst/>
            <a:rect l="l" t="t" r="r" b="b"/>
            <a:pathLst>
              <a:path w="609600" h="469900">
                <a:moveTo>
                  <a:pt x="609600" y="352044"/>
                </a:moveTo>
                <a:lnTo>
                  <a:pt x="234696" y="352044"/>
                </a:lnTo>
                <a:lnTo>
                  <a:pt x="234696" y="469392"/>
                </a:lnTo>
                <a:lnTo>
                  <a:pt x="0" y="234695"/>
                </a:lnTo>
                <a:lnTo>
                  <a:pt x="234696" y="0"/>
                </a:lnTo>
                <a:lnTo>
                  <a:pt x="234696" y="117347"/>
                </a:lnTo>
                <a:lnTo>
                  <a:pt x="609600" y="117347"/>
                </a:lnTo>
                <a:lnTo>
                  <a:pt x="609600" y="352044"/>
                </a:lnTo>
                <a:close/>
              </a:path>
            </a:pathLst>
          </a:custGeom>
          <a:ln w="19812">
            <a:solidFill>
              <a:srgbClr val="F9A451"/>
            </a:solidFill>
          </a:ln>
        </p:spPr>
        <p:txBody>
          <a:bodyPr wrap="square" lIns="0" tIns="0" rIns="0" bIns="0" rtlCol="0"/>
          <a:lstStyle/>
          <a:p>
            <a:endParaRPr/>
          </a:p>
        </p:txBody>
      </p:sp>
      <p:sp>
        <p:nvSpPr>
          <p:cNvPr id="15" name="Slide Number Placeholder 14">
            <a:extLst>
              <a:ext uri="{FF2B5EF4-FFF2-40B4-BE49-F238E27FC236}">
                <a16:creationId xmlns:a16="http://schemas.microsoft.com/office/drawing/2014/main" id="{96DA242D-FF1E-40F4-9C7F-E518708447FC}"/>
              </a:ext>
            </a:extLst>
          </p:cNvPr>
          <p:cNvSpPr>
            <a:spLocks noGrp="1"/>
          </p:cNvSpPr>
          <p:nvPr>
            <p:ph type="sldNum" sz="quarter" idx="7"/>
          </p:nvPr>
        </p:nvSpPr>
        <p:spPr/>
        <p:txBody>
          <a:bodyPr/>
          <a:lstStyle/>
          <a:p>
            <a:fld id="{B6F15528-21DE-4FAA-801E-634DDDAF4B2B}"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File Manager (Preload) Error</a:t>
            </a:r>
            <a:r>
              <a:rPr spc="25" dirty="0"/>
              <a:t> </a:t>
            </a:r>
            <a:r>
              <a:rPr dirty="0"/>
              <a:t>#7</a:t>
            </a:r>
          </a:p>
        </p:txBody>
      </p:sp>
      <p:sp>
        <p:nvSpPr>
          <p:cNvPr id="7" name="object 7"/>
          <p:cNvSpPr/>
          <p:nvPr/>
        </p:nvSpPr>
        <p:spPr>
          <a:xfrm>
            <a:off x="1188719" y="2060460"/>
            <a:ext cx="6641591" cy="51509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21336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2133600"/>
            <a:ext cx="6373495" cy="368935"/>
          </a:xfrm>
          <a:prstGeom prst="rect">
            <a:avLst/>
          </a:prstGeom>
          <a:ln w="9144">
            <a:solidFill>
              <a:srgbClr val="EF7A08"/>
            </a:solidFill>
          </a:ln>
        </p:spPr>
        <p:txBody>
          <a:bodyPr vert="horz" wrap="square" lIns="0" tIns="34925" rIns="0" bIns="0" rtlCol="0">
            <a:spAutoFit/>
          </a:bodyPr>
          <a:lstStyle/>
          <a:p>
            <a:pPr marL="356870">
              <a:lnSpc>
                <a:spcPct val="100000"/>
              </a:lnSpc>
              <a:spcBef>
                <a:spcPts val="275"/>
              </a:spcBef>
            </a:pPr>
            <a:r>
              <a:rPr sz="1800" spc="-10" dirty="0">
                <a:latin typeface="Arial"/>
                <a:cs typeface="Arial"/>
              </a:rPr>
              <a:t>Interchange </a:t>
            </a:r>
            <a:r>
              <a:rPr sz="1800" spc="-5" dirty="0">
                <a:latin typeface="Arial"/>
                <a:cs typeface="Arial"/>
              </a:rPr>
              <a:t>Data Submitted </a:t>
            </a:r>
            <a:r>
              <a:rPr sz="1800" spc="-10" dirty="0">
                <a:latin typeface="Arial"/>
                <a:cs typeface="Arial"/>
              </a:rPr>
              <a:t>Does </a:t>
            </a:r>
            <a:r>
              <a:rPr sz="1800" spc="-5" dirty="0">
                <a:latin typeface="Arial"/>
                <a:cs typeface="Arial"/>
              </a:rPr>
              <a:t>Not Match File</a:t>
            </a:r>
            <a:r>
              <a:rPr sz="1800" spc="70" dirty="0">
                <a:latin typeface="Arial"/>
                <a:cs typeface="Arial"/>
              </a:rPr>
              <a:t> </a:t>
            </a:r>
            <a:r>
              <a:rPr sz="1800" spc="-5" dirty="0">
                <a:latin typeface="Arial"/>
                <a:cs typeface="Arial"/>
              </a:rPr>
              <a:t>Name</a:t>
            </a:r>
            <a:endParaRPr sz="1800">
              <a:latin typeface="Arial"/>
              <a:cs typeface="Arial"/>
            </a:endParaRPr>
          </a:p>
        </p:txBody>
      </p:sp>
      <p:sp>
        <p:nvSpPr>
          <p:cNvPr id="10" name="object 10"/>
          <p:cNvSpPr/>
          <p:nvPr/>
        </p:nvSpPr>
        <p:spPr>
          <a:xfrm>
            <a:off x="265175" y="3720096"/>
            <a:ext cx="8613647" cy="221131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419100" y="3810000"/>
            <a:ext cx="8305800" cy="2032000"/>
          </a:xfrm>
          <a:custGeom>
            <a:avLst/>
            <a:gdLst/>
            <a:ahLst/>
            <a:cxnLst/>
            <a:rect l="l" t="t" r="r" b="b"/>
            <a:pathLst>
              <a:path w="8305800" h="2032000">
                <a:moveTo>
                  <a:pt x="0" y="0"/>
                </a:moveTo>
                <a:lnTo>
                  <a:pt x="8305800" y="0"/>
                </a:lnTo>
                <a:lnTo>
                  <a:pt x="8305800" y="2031492"/>
                </a:lnTo>
                <a:lnTo>
                  <a:pt x="0" y="2031492"/>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419100" y="3810000"/>
            <a:ext cx="8305800" cy="2032000"/>
          </a:xfrm>
          <a:prstGeom prst="rect">
            <a:avLst/>
          </a:prstGeom>
          <a:ln w="9144">
            <a:solidFill>
              <a:srgbClr val="EF7A08"/>
            </a:solidFill>
          </a:ln>
        </p:spPr>
        <p:txBody>
          <a:bodyPr vert="horz" wrap="square" lIns="0" tIns="2540" rIns="0" bIns="0" rtlCol="0">
            <a:spAutoFit/>
          </a:bodyPr>
          <a:lstStyle/>
          <a:p>
            <a:pPr>
              <a:lnSpc>
                <a:spcPct val="100000"/>
              </a:lnSpc>
              <a:spcBef>
                <a:spcPts val="20"/>
              </a:spcBef>
            </a:pPr>
            <a:endParaRPr sz="2100">
              <a:latin typeface="Times New Roman"/>
              <a:cs typeface="Times New Roman"/>
            </a:endParaRPr>
          </a:p>
          <a:p>
            <a:pPr marL="86360" marR="121920">
              <a:lnSpc>
                <a:spcPct val="100000"/>
              </a:lnSpc>
            </a:pPr>
            <a:r>
              <a:rPr sz="1800" b="1" dirty="0">
                <a:latin typeface="Arial"/>
                <a:cs typeface="Arial"/>
              </a:rPr>
              <a:t>File </a:t>
            </a:r>
            <a:r>
              <a:rPr sz="1800" b="1" spc="-5" dirty="0">
                <a:latin typeface="Arial"/>
                <a:cs typeface="Arial"/>
              </a:rPr>
              <a:t>Content </a:t>
            </a:r>
            <a:r>
              <a:rPr sz="1800" b="1" dirty="0">
                <a:latin typeface="Arial"/>
                <a:cs typeface="Arial"/>
              </a:rPr>
              <a:t>- </a:t>
            </a:r>
            <a:r>
              <a:rPr sz="1800" b="1" spc="-5" dirty="0">
                <a:latin typeface="Arial"/>
                <a:cs typeface="Arial"/>
              </a:rPr>
              <a:t>Data </a:t>
            </a:r>
            <a:r>
              <a:rPr sz="1800" b="1" dirty="0">
                <a:latin typeface="Arial"/>
                <a:cs typeface="Arial"/>
              </a:rPr>
              <a:t>File </a:t>
            </a:r>
            <a:r>
              <a:rPr sz="1800" b="1" spc="-5" dirty="0">
                <a:latin typeface="Arial"/>
                <a:cs typeface="Arial"/>
              </a:rPr>
              <a:t>ID: </a:t>
            </a:r>
            <a:r>
              <a:rPr sz="1800" b="1" spc="-10" dirty="0">
                <a:latin typeface="Arial"/>
                <a:cs typeface="Arial"/>
              </a:rPr>
              <a:t>1573; </a:t>
            </a:r>
            <a:r>
              <a:rPr sz="1800" b="1" spc="-5" dirty="0">
                <a:latin typeface="Arial"/>
                <a:cs typeface="Arial"/>
              </a:rPr>
              <a:t>Data </a:t>
            </a:r>
            <a:r>
              <a:rPr sz="1800" b="1" dirty="0">
                <a:latin typeface="Arial"/>
                <a:cs typeface="Arial"/>
              </a:rPr>
              <a:t>File </a:t>
            </a:r>
            <a:r>
              <a:rPr sz="1800" b="1" spc="-10" dirty="0">
                <a:latin typeface="Arial"/>
                <a:cs typeface="Arial"/>
              </a:rPr>
              <a:t>Name:  999903_000_2013TSDS_201305301104_InterchangeStudentParentExtensio  </a:t>
            </a:r>
            <a:r>
              <a:rPr sz="1800" b="1" spc="-5" dirty="0">
                <a:latin typeface="Arial"/>
                <a:cs typeface="Arial"/>
              </a:rPr>
              <a:t>n.xml</a:t>
            </a:r>
            <a:endParaRPr sz="1800">
              <a:latin typeface="Arial"/>
              <a:cs typeface="Arial"/>
            </a:endParaRPr>
          </a:p>
          <a:p>
            <a:pPr>
              <a:lnSpc>
                <a:spcPct val="100000"/>
              </a:lnSpc>
              <a:spcBef>
                <a:spcPts val="30"/>
              </a:spcBef>
            </a:pPr>
            <a:endParaRPr sz="1850">
              <a:latin typeface="Times New Roman"/>
              <a:cs typeface="Times New Roman"/>
            </a:endParaRPr>
          </a:p>
          <a:p>
            <a:pPr marL="86360" marR="2009775">
              <a:lnSpc>
                <a:spcPct val="100000"/>
              </a:lnSpc>
            </a:pPr>
            <a:r>
              <a:rPr sz="1800" spc="-5" dirty="0">
                <a:latin typeface="Arial"/>
                <a:cs typeface="Arial"/>
              </a:rPr>
              <a:t>Error 1: XSD cvc-elt.1: </a:t>
            </a:r>
            <a:r>
              <a:rPr sz="1800" spc="-10" dirty="0">
                <a:latin typeface="Arial"/>
                <a:cs typeface="Arial"/>
              </a:rPr>
              <a:t>Cannot </a:t>
            </a:r>
            <a:r>
              <a:rPr sz="1800" spc="-5" dirty="0">
                <a:latin typeface="Arial"/>
                <a:cs typeface="Arial"/>
              </a:rPr>
              <a:t>find the </a:t>
            </a:r>
            <a:r>
              <a:rPr sz="1800" spc="-10" dirty="0">
                <a:latin typeface="Arial"/>
                <a:cs typeface="Arial"/>
              </a:rPr>
              <a:t>declaration </a:t>
            </a:r>
            <a:r>
              <a:rPr sz="1800" spc="-5" dirty="0">
                <a:latin typeface="Arial"/>
                <a:cs typeface="Arial"/>
              </a:rPr>
              <a:t>of </a:t>
            </a:r>
            <a:r>
              <a:rPr sz="1800" spc="-10" dirty="0">
                <a:latin typeface="Arial"/>
                <a:cs typeface="Arial"/>
              </a:rPr>
              <a:t>element  'InterchangeEducationOrganization'.</a:t>
            </a:r>
            <a:endParaRPr sz="1800">
              <a:latin typeface="Arial"/>
              <a:cs typeface="Arial"/>
            </a:endParaRPr>
          </a:p>
        </p:txBody>
      </p:sp>
      <p:sp>
        <p:nvSpPr>
          <p:cNvPr id="14" name="Slide Number Placeholder 13">
            <a:extLst>
              <a:ext uri="{FF2B5EF4-FFF2-40B4-BE49-F238E27FC236}">
                <a16:creationId xmlns:a16="http://schemas.microsoft.com/office/drawing/2014/main" id="{C6204447-915A-4C93-8AAD-D35378FCC840}"/>
              </a:ext>
            </a:extLst>
          </p:cNvPr>
          <p:cNvSpPr>
            <a:spLocks noGrp="1"/>
          </p:cNvSpPr>
          <p:nvPr>
            <p:ph type="sldNum" sz="quarter" idx="7"/>
          </p:nvPr>
        </p:nvSpPr>
        <p:spPr/>
        <p:txBody>
          <a:bodyPr/>
          <a:lstStyle/>
          <a:p>
            <a:fld id="{B6F15528-21DE-4FAA-801E-634DDDAF4B2B}" type="slidenum">
              <a:rPr lang="en-US" smtClean="0"/>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Batch Manager (Load)</a:t>
            </a:r>
            <a:r>
              <a:rPr spc="55" dirty="0"/>
              <a:t> </a:t>
            </a:r>
            <a:r>
              <a:rPr spc="-5" dirty="0"/>
              <a:t>Errors</a:t>
            </a:r>
          </a:p>
        </p:txBody>
      </p:sp>
      <p:sp>
        <p:nvSpPr>
          <p:cNvPr id="6" name="object 6"/>
          <p:cNvSpPr txBox="1"/>
          <p:nvPr/>
        </p:nvSpPr>
        <p:spPr>
          <a:xfrm>
            <a:off x="161670" y="1298945"/>
            <a:ext cx="8393430" cy="2570480"/>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spcBef>
                <a:spcPts val="25"/>
              </a:spcBef>
            </a:pPr>
            <a:endParaRPr sz="1850" dirty="0">
              <a:latin typeface="Times New Roman"/>
              <a:cs typeface="Times New Roman"/>
            </a:endParaRPr>
          </a:p>
          <a:p>
            <a:pPr marL="782955" marR="5080" indent="-320040">
              <a:lnSpc>
                <a:spcPct val="106100"/>
              </a:lnSpc>
              <a:spcBef>
                <a:spcPts val="5"/>
              </a:spcBef>
              <a:buClr>
                <a:srgbClr val="F9A451"/>
              </a:buClr>
              <a:buSzPct val="58333"/>
              <a:buFont typeface="Wingdings"/>
              <a:buChar char=""/>
              <a:tabLst>
                <a:tab pos="783590" algn="l"/>
              </a:tabLst>
            </a:pPr>
            <a:r>
              <a:rPr sz="1800" spc="-5" dirty="0">
                <a:latin typeface="Arial"/>
                <a:cs typeface="Arial"/>
              </a:rPr>
              <a:t>Batch </a:t>
            </a:r>
            <a:r>
              <a:rPr sz="1800" spc="-10" dirty="0">
                <a:latin typeface="Arial"/>
                <a:cs typeface="Arial"/>
              </a:rPr>
              <a:t>Manager executes another </a:t>
            </a:r>
            <a:r>
              <a:rPr sz="1800" spc="-5" dirty="0">
                <a:latin typeface="Arial"/>
                <a:cs typeface="Arial"/>
              </a:rPr>
              <a:t>set of data </a:t>
            </a:r>
            <a:r>
              <a:rPr sz="1800" spc="-10" dirty="0">
                <a:latin typeface="Arial"/>
                <a:cs typeface="Arial"/>
              </a:rPr>
              <a:t>validations. </a:t>
            </a:r>
            <a:r>
              <a:rPr sz="1800" spc="-5" dirty="0">
                <a:latin typeface="Arial"/>
                <a:cs typeface="Arial"/>
              </a:rPr>
              <a:t>These </a:t>
            </a:r>
            <a:r>
              <a:rPr sz="1800" spc="-10" dirty="0">
                <a:latin typeface="Arial"/>
                <a:cs typeface="Arial"/>
              </a:rPr>
              <a:t>validations  </a:t>
            </a:r>
            <a:r>
              <a:rPr sz="1800" spc="-5" dirty="0">
                <a:latin typeface="Arial"/>
                <a:cs typeface="Arial"/>
              </a:rPr>
              <a:t>check for </a:t>
            </a:r>
            <a:r>
              <a:rPr sz="1800" spc="-10" dirty="0">
                <a:latin typeface="Arial"/>
                <a:cs typeface="Arial"/>
              </a:rPr>
              <a:t>referential </a:t>
            </a:r>
            <a:r>
              <a:rPr sz="1800" spc="-5" dirty="0">
                <a:latin typeface="Arial"/>
                <a:cs typeface="Arial"/>
              </a:rPr>
              <a:t>integrity of the data</a:t>
            </a:r>
            <a:r>
              <a:rPr sz="1800" spc="60" dirty="0">
                <a:latin typeface="Arial"/>
                <a:cs typeface="Arial"/>
              </a:rPr>
              <a:t> </a:t>
            </a:r>
            <a:r>
              <a:rPr sz="1800" spc="-10" dirty="0">
                <a:latin typeface="Arial"/>
                <a:cs typeface="Arial"/>
              </a:rPr>
              <a:t>elements</a:t>
            </a:r>
            <a:endParaRPr sz="1800" dirty="0">
              <a:latin typeface="Arial"/>
              <a:cs typeface="Arial"/>
            </a:endParaRPr>
          </a:p>
          <a:p>
            <a:pPr marL="782955" marR="30480" indent="-320040">
              <a:lnSpc>
                <a:spcPct val="106100"/>
              </a:lnSpc>
              <a:spcBef>
                <a:spcPts val="900"/>
              </a:spcBef>
              <a:buClr>
                <a:srgbClr val="F9A451"/>
              </a:buClr>
              <a:buSzPct val="58333"/>
              <a:buFont typeface="Wingdings"/>
              <a:buChar char=""/>
              <a:tabLst>
                <a:tab pos="783590" algn="l"/>
              </a:tabLst>
            </a:pPr>
            <a:r>
              <a:rPr sz="1800" spc="-5" dirty="0">
                <a:latin typeface="Arial"/>
                <a:cs typeface="Arial"/>
              </a:rPr>
              <a:t>These </a:t>
            </a:r>
            <a:r>
              <a:rPr sz="1800" spc="-10" dirty="0">
                <a:latin typeface="Arial"/>
                <a:cs typeface="Arial"/>
              </a:rPr>
              <a:t>load validations align </a:t>
            </a:r>
            <a:r>
              <a:rPr sz="1800" dirty="0">
                <a:latin typeface="Arial"/>
                <a:cs typeface="Arial"/>
              </a:rPr>
              <a:t>to TEDS </a:t>
            </a:r>
            <a:r>
              <a:rPr sz="1800" spc="-5" dirty="0">
                <a:latin typeface="Arial"/>
                <a:cs typeface="Arial"/>
              </a:rPr>
              <a:t>Section 3, </a:t>
            </a:r>
            <a:r>
              <a:rPr sz="1800" dirty="0">
                <a:latin typeface="Arial"/>
                <a:cs typeface="Arial"/>
              </a:rPr>
              <a:t>TEDS </a:t>
            </a:r>
            <a:r>
              <a:rPr sz="1800" spc="-5" dirty="0">
                <a:latin typeface="Arial"/>
                <a:cs typeface="Arial"/>
              </a:rPr>
              <a:t>Section 4 </a:t>
            </a:r>
            <a:r>
              <a:rPr sz="1800" spc="-10" dirty="0">
                <a:latin typeface="Arial"/>
                <a:cs typeface="Arial"/>
              </a:rPr>
              <a:t>and </a:t>
            </a:r>
            <a:r>
              <a:rPr sz="1800" spc="-5" dirty="0">
                <a:latin typeface="Arial"/>
                <a:cs typeface="Arial"/>
              </a:rPr>
              <a:t>some  of the </a:t>
            </a:r>
            <a:r>
              <a:rPr sz="1800" dirty="0">
                <a:latin typeface="Arial"/>
                <a:cs typeface="Arial"/>
              </a:rPr>
              <a:t>TEDS </a:t>
            </a:r>
            <a:r>
              <a:rPr sz="1800" spc="-5" dirty="0">
                <a:latin typeface="Arial"/>
                <a:cs typeface="Arial"/>
              </a:rPr>
              <a:t>Section 5</a:t>
            </a:r>
            <a:r>
              <a:rPr sz="1800" spc="-114" dirty="0">
                <a:latin typeface="Arial"/>
                <a:cs typeface="Arial"/>
              </a:rPr>
              <a:t> </a:t>
            </a:r>
            <a:r>
              <a:rPr sz="1800" spc="-5" dirty="0">
                <a:latin typeface="Arial"/>
                <a:cs typeface="Arial"/>
              </a:rPr>
              <a:t>checks</a:t>
            </a:r>
            <a:endParaRPr sz="1800" dirty="0">
              <a:latin typeface="Arial"/>
              <a:cs typeface="Arial"/>
            </a:endParaRPr>
          </a:p>
          <a:p>
            <a:pPr marL="782955" indent="-320040">
              <a:lnSpc>
                <a:spcPct val="100000"/>
              </a:lnSpc>
              <a:spcBef>
                <a:spcPts val="1019"/>
              </a:spcBef>
              <a:buClr>
                <a:srgbClr val="F9A451"/>
              </a:buClr>
              <a:buSzPct val="58333"/>
              <a:buFont typeface="Wingdings"/>
              <a:buChar char=""/>
              <a:tabLst>
                <a:tab pos="783590" algn="l"/>
                <a:tab pos="6343650" algn="l"/>
              </a:tabLst>
            </a:pPr>
            <a:r>
              <a:rPr sz="1800" spc="-5" dirty="0">
                <a:latin typeface="Arial"/>
                <a:cs typeface="Arial"/>
              </a:rPr>
              <a:t>These are the same </a:t>
            </a:r>
            <a:r>
              <a:rPr sz="1800" spc="-10" dirty="0">
                <a:latin typeface="Arial"/>
                <a:cs typeface="Arial"/>
              </a:rPr>
              <a:t>validations </a:t>
            </a:r>
            <a:r>
              <a:rPr sz="1800" spc="-5" dirty="0">
                <a:latin typeface="Arial"/>
                <a:cs typeface="Arial"/>
              </a:rPr>
              <a:t>that are referred</a:t>
            </a:r>
            <a:r>
              <a:rPr sz="1800" spc="135" dirty="0">
                <a:latin typeface="Arial"/>
                <a:cs typeface="Arial"/>
              </a:rPr>
              <a:t> </a:t>
            </a:r>
            <a:r>
              <a:rPr sz="1800" dirty="0">
                <a:latin typeface="Arial"/>
                <a:cs typeface="Arial"/>
              </a:rPr>
              <a:t>to</a:t>
            </a:r>
            <a:r>
              <a:rPr sz="1800" spc="-10" dirty="0">
                <a:latin typeface="Arial"/>
                <a:cs typeface="Arial"/>
              </a:rPr>
              <a:t> as	</a:t>
            </a:r>
            <a:r>
              <a:rPr sz="1800" spc="-5" dirty="0">
                <a:latin typeface="Arial"/>
                <a:cs typeface="Arial"/>
              </a:rPr>
              <a:t>field</a:t>
            </a:r>
            <a:r>
              <a:rPr sz="1800" spc="-65" dirty="0">
                <a:latin typeface="Arial"/>
                <a:cs typeface="Arial"/>
              </a:rPr>
              <a:t> </a:t>
            </a:r>
            <a:r>
              <a:rPr sz="1800" spc="-10" dirty="0">
                <a:latin typeface="Arial"/>
                <a:cs typeface="Arial"/>
              </a:rPr>
              <a:t>edits</a:t>
            </a:r>
            <a:endParaRPr sz="1800" dirty="0">
              <a:latin typeface="Arial"/>
              <a:cs typeface="Arial"/>
            </a:endParaRPr>
          </a:p>
          <a:p>
            <a:pPr marL="782955" indent="-320040">
              <a:lnSpc>
                <a:spcPct val="100000"/>
              </a:lnSpc>
              <a:spcBef>
                <a:spcPts val="1030"/>
              </a:spcBef>
              <a:buClr>
                <a:srgbClr val="F9A451"/>
              </a:buClr>
              <a:buSzPct val="58333"/>
              <a:buFont typeface="Wingdings"/>
              <a:buChar char=""/>
              <a:tabLst>
                <a:tab pos="783590" algn="l"/>
              </a:tabLst>
            </a:pPr>
            <a:r>
              <a:rPr sz="1800" dirty="0">
                <a:latin typeface="Arial"/>
                <a:cs typeface="Arial"/>
              </a:rPr>
              <a:t>The </a:t>
            </a:r>
            <a:r>
              <a:rPr sz="1800" spc="-5" dirty="0">
                <a:latin typeface="Arial"/>
                <a:cs typeface="Arial"/>
              </a:rPr>
              <a:t>terms Batch </a:t>
            </a:r>
            <a:r>
              <a:rPr sz="1800" spc="-10" dirty="0">
                <a:latin typeface="Arial"/>
                <a:cs typeface="Arial"/>
              </a:rPr>
              <a:t>Manager </a:t>
            </a:r>
            <a:r>
              <a:rPr sz="1800" spc="-20" dirty="0">
                <a:latin typeface="Arial"/>
                <a:cs typeface="Arial"/>
              </a:rPr>
              <a:t>Validations </a:t>
            </a:r>
            <a:r>
              <a:rPr sz="1800" spc="-10" dirty="0">
                <a:latin typeface="Arial"/>
                <a:cs typeface="Arial"/>
              </a:rPr>
              <a:t>and </a:t>
            </a:r>
            <a:r>
              <a:rPr sz="1800" spc="-5" dirty="0">
                <a:latin typeface="Arial"/>
                <a:cs typeface="Arial"/>
              </a:rPr>
              <a:t>field </a:t>
            </a:r>
            <a:r>
              <a:rPr sz="1800" spc="-10" dirty="0">
                <a:latin typeface="Arial"/>
                <a:cs typeface="Arial"/>
              </a:rPr>
              <a:t>edits </a:t>
            </a:r>
            <a:r>
              <a:rPr sz="1800" spc="-5" dirty="0">
                <a:latin typeface="Arial"/>
                <a:cs typeface="Arial"/>
              </a:rPr>
              <a:t>are</a:t>
            </a:r>
            <a:r>
              <a:rPr sz="1800" spc="155" dirty="0">
                <a:latin typeface="Arial"/>
                <a:cs typeface="Arial"/>
              </a:rPr>
              <a:t> </a:t>
            </a:r>
            <a:r>
              <a:rPr sz="1800" spc="-10" dirty="0">
                <a:latin typeface="Arial"/>
                <a:cs typeface="Arial"/>
              </a:rPr>
              <a:t>interchangeable</a:t>
            </a:r>
            <a:endParaRPr sz="1800" dirty="0">
              <a:latin typeface="Arial"/>
              <a:cs typeface="Arial"/>
            </a:endParaRPr>
          </a:p>
        </p:txBody>
      </p:sp>
      <p:sp>
        <p:nvSpPr>
          <p:cNvPr id="8" name="Slide Number Placeholder 7">
            <a:extLst>
              <a:ext uri="{FF2B5EF4-FFF2-40B4-BE49-F238E27FC236}">
                <a16:creationId xmlns:a16="http://schemas.microsoft.com/office/drawing/2014/main" id="{10E1EDF1-1BF4-4AD5-9495-0FCB48C4537E}"/>
              </a:ext>
            </a:extLst>
          </p:cNvPr>
          <p:cNvSpPr>
            <a:spLocks noGrp="1"/>
          </p:cNvSpPr>
          <p:nvPr>
            <p:ph type="sldNum" sz="quarter" idx="7"/>
          </p:nvPr>
        </p:nvSpPr>
        <p:spPr/>
        <p:txBody>
          <a:bodyPr/>
          <a:lstStyle/>
          <a:p>
            <a:fld id="{B6F15528-21DE-4FAA-801E-634DDDAF4B2B}"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Batch Manager (Load) Error</a:t>
            </a:r>
            <a:r>
              <a:rPr spc="50" dirty="0"/>
              <a:t> </a:t>
            </a:r>
            <a:r>
              <a:rPr dirty="0"/>
              <a:t>#1</a:t>
            </a:r>
          </a:p>
        </p:txBody>
      </p:sp>
      <p:sp>
        <p:nvSpPr>
          <p:cNvPr id="7" name="object 7"/>
          <p:cNvSpPr/>
          <p:nvPr/>
        </p:nvSpPr>
        <p:spPr>
          <a:xfrm>
            <a:off x="1188719" y="1755648"/>
            <a:ext cx="6641591" cy="5151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18288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1828800"/>
            <a:ext cx="6373495" cy="368935"/>
          </a:xfrm>
          <a:prstGeom prst="rect">
            <a:avLst/>
          </a:prstGeom>
          <a:ln w="9144">
            <a:solidFill>
              <a:srgbClr val="EF7A08"/>
            </a:solidFill>
          </a:ln>
        </p:spPr>
        <p:txBody>
          <a:bodyPr vert="horz" wrap="square" lIns="0" tIns="34925" rIns="0" bIns="0" rtlCol="0">
            <a:spAutoFit/>
          </a:bodyPr>
          <a:lstStyle/>
          <a:p>
            <a:pPr algn="ctr">
              <a:lnSpc>
                <a:spcPct val="100000"/>
              </a:lnSpc>
              <a:spcBef>
                <a:spcPts val="275"/>
              </a:spcBef>
            </a:pPr>
            <a:r>
              <a:rPr sz="1800" spc="-5" dirty="0">
                <a:latin typeface="Arial"/>
                <a:cs typeface="Arial"/>
              </a:rPr>
              <a:t>Invalid </a:t>
            </a:r>
            <a:r>
              <a:rPr sz="1800" spc="-10" dirty="0">
                <a:latin typeface="Arial"/>
                <a:cs typeface="Arial"/>
              </a:rPr>
              <a:t>Code</a:t>
            </a:r>
            <a:r>
              <a:rPr sz="1800" spc="-55" dirty="0">
                <a:latin typeface="Arial"/>
                <a:cs typeface="Arial"/>
              </a:rPr>
              <a:t> </a:t>
            </a:r>
            <a:r>
              <a:rPr sz="1800" spc="-35" dirty="0">
                <a:latin typeface="Arial"/>
                <a:cs typeface="Arial"/>
              </a:rPr>
              <a:t>Value</a:t>
            </a:r>
            <a:endParaRPr sz="1800">
              <a:latin typeface="Arial"/>
              <a:cs typeface="Arial"/>
            </a:endParaRPr>
          </a:p>
        </p:txBody>
      </p:sp>
      <p:graphicFrame>
        <p:nvGraphicFramePr>
          <p:cNvPr id="10" name="object 10"/>
          <p:cNvGraphicFramePr>
            <a:graphicFrameLocks noGrp="1"/>
          </p:cNvGraphicFramePr>
          <p:nvPr/>
        </p:nvGraphicFramePr>
        <p:xfrm>
          <a:off x="488950" y="2584450"/>
          <a:ext cx="8458200" cy="1193799"/>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370839">
                <a:tc>
                  <a:txBody>
                    <a:bodyPr/>
                    <a:lstStyle/>
                    <a:p>
                      <a:pPr marL="85090">
                        <a:lnSpc>
                          <a:spcPct val="100000"/>
                        </a:lnSpc>
                        <a:spcBef>
                          <a:spcPts val="270"/>
                        </a:spcBef>
                      </a:pPr>
                      <a:r>
                        <a:rPr sz="1600" b="1" spc="-5" dirty="0">
                          <a:solidFill>
                            <a:srgbClr val="FFFFFF"/>
                          </a:solidFill>
                          <a:latin typeface="Arial"/>
                          <a:cs typeface="Arial"/>
                        </a:rPr>
                        <a:t>Error</a:t>
                      </a:r>
                      <a:r>
                        <a:rPr sz="1600" b="1" spc="-65" dirty="0">
                          <a:solidFill>
                            <a:srgbClr val="FFFFFF"/>
                          </a:solidFill>
                          <a:latin typeface="Arial"/>
                          <a:cs typeface="Arial"/>
                        </a:rPr>
                        <a:t> </a:t>
                      </a:r>
                      <a:r>
                        <a:rPr sz="1600" b="1" spc="-5" dirty="0">
                          <a:solidFill>
                            <a:srgbClr val="FFFFFF"/>
                          </a:solidFill>
                          <a:latin typeface="Arial"/>
                          <a:cs typeface="Arial"/>
                        </a:rPr>
                        <a:t>Message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70"/>
                        </a:spcBef>
                      </a:pPr>
                      <a:r>
                        <a:rPr sz="1600" b="1" spc="-5" dirty="0">
                          <a:solidFill>
                            <a:srgbClr val="FFFFFF"/>
                          </a:solidFill>
                          <a:latin typeface="Arial"/>
                          <a:cs typeface="Arial"/>
                        </a:rPr>
                        <a:t>Error</a:t>
                      </a:r>
                      <a:r>
                        <a:rPr sz="1600" b="1" spc="-55" dirty="0">
                          <a:solidFill>
                            <a:srgbClr val="FFFFFF"/>
                          </a:solidFill>
                          <a:latin typeface="Arial"/>
                          <a:cs typeface="Arial"/>
                        </a:rPr>
                        <a:t> </a:t>
                      </a:r>
                      <a:r>
                        <a:rPr sz="1600" b="1" spc="-25" dirty="0">
                          <a:solidFill>
                            <a:srgbClr val="FFFFFF"/>
                          </a:solidFill>
                          <a:latin typeface="Arial"/>
                          <a:cs typeface="Arial"/>
                        </a:rPr>
                        <a:t>Value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822960">
                <a:tc>
                  <a:txBody>
                    <a:bodyPr/>
                    <a:lstStyle/>
                    <a:p>
                      <a:pPr marL="85090" marR="413384">
                        <a:lnSpc>
                          <a:spcPct val="100000"/>
                        </a:lnSpc>
                        <a:spcBef>
                          <a:spcPts val="170"/>
                        </a:spcBef>
                      </a:pPr>
                      <a:r>
                        <a:rPr sz="1600" spc="-15" dirty="0">
                          <a:latin typeface="Arial"/>
                          <a:cs typeface="Arial"/>
                        </a:rPr>
                        <a:t>AddressType </a:t>
                      </a:r>
                      <a:r>
                        <a:rPr sz="1600" spc="-5" dirty="0">
                          <a:latin typeface="Arial"/>
                          <a:cs typeface="Arial"/>
                        </a:rPr>
                        <a:t>Not </a:t>
                      </a:r>
                      <a:r>
                        <a:rPr sz="1600" dirty="0">
                          <a:latin typeface="Arial"/>
                          <a:cs typeface="Arial"/>
                        </a:rPr>
                        <a:t>in  </a:t>
                      </a:r>
                      <a:r>
                        <a:rPr sz="1600" spc="-5" dirty="0">
                          <a:latin typeface="Arial"/>
                          <a:cs typeface="Arial"/>
                        </a:rPr>
                        <a:t>Schollkp.Master_Lookup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marR="123189" indent="-635">
                        <a:lnSpc>
                          <a:spcPct val="100000"/>
                        </a:lnSpc>
                        <a:spcBef>
                          <a:spcPts val="170"/>
                        </a:spcBef>
                      </a:pPr>
                      <a:r>
                        <a:rPr sz="1600" spc="-5" dirty="0">
                          <a:latin typeface="Arial"/>
                          <a:cs typeface="Arial"/>
                        </a:rPr>
                        <a:t>District_Code = 1, </a:t>
                      </a:r>
                      <a:r>
                        <a:rPr sz="1600" spc="-20" dirty="0">
                          <a:latin typeface="Arial"/>
                          <a:cs typeface="Arial"/>
                        </a:rPr>
                        <a:t>School_Year </a:t>
                      </a:r>
                      <a:r>
                        <a:rPr sz="1600" spc="-5" dirty="0">
                          <a:latin typeface="Arial"/>
                          <a:cs typeface="Arial"/>
                        </a:rPr>
                        <a:t>= 6/30/2013, Lookup_Desc =  </a:t>
                      </a:r>
                      <a:r>
                        <a:rPr sz="1600" spc="-15" dirty="0">
                          <a:latin typeface="Arial"/>
                          <a:cs typeface="Arial"/>
                        </a:rPr>
                        <a:t>Physically, </a:t>
                      </a:r>
                      <a:r>
                        <a:rPr sz="1600" spc="-5" dirty="0">
                          <a:latin typeface="Arial"/>
                          <a:cs typeface="Arial"/>
                        </a:rPr>
                        <a:t>Lookup_Name = </a:t>
                      </a:r>
                      <a:r>
                        <a:rPr sz="1600" spc="-15" dirty="0">
                          <a:latin typeface="Arial"/>
                          <a:cs typeface="Arial"/>
                        </a:rPr>
                        <a:t>AddressType,</a:t>
                      </a:r>
                      <a:r>
                        <a:rPr sz="1600" spc="5" dirty="0">
                          <a:latin typeface="Arial"/>
                          <a:cs typeface="Arial"/>
                        </a:rPr>
                        <a:t> </a:t>
                      </a:r>
                      <a:r>
                        <a:rPr sz="1600" spc="-5" dirty="0">
                          <a:latin typeface="Arial"/>
                          <a:cs typeface="Arial"/>
                        </a:rPr>
                        <a:t>Lookup_Name_Id</a:t>
                      </a:r>
                      <a:endParaRPr sz="1600">
                        <a:latin typeface="Arial"/>
                        <a:cs typeface="Arial"/>
                      </a:endParaRPr>
                    </a:p>
                    <a:p>
                      <a:pPr marL="85090">
                        <a:lnSpc>
                          <a:spcPct val="100000"/>
                        </a:lnSpc>
                      </a:pPr>
                      <a:r>
                        <a:rPr sz="1600" spc="-5" dirty="0">
                          <a:latin typeface="Arial"/>
                          <a:cs typeface="Arial"/>
                        </a:rPr>
                        <a:t>=</a:t>
                      </a:r>
                      <a:r>
                        <a:rPr sz="1600" spc="-75" dirty="0">
                          <a:latin typeface="Arial"/>
                          <a:cs typeface="Arial"/>
                        </a:rPr>
                        <a:t> </a:t>
                      </a:r>
                      <a:r>
                        <a:rPr sz="1600" spc="-5" dirty="0">
                          <a:latin typeface="Arial"/>
                          <a:cs typeface="Arial"/>
                        </a:rPr>
                        <a:t>DC006</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bl>
          </a:graphicData>
        </a:graphic>
      </p:graphicFrame>
      <p:sp>
        <p:nvSpPr>
          <p:cNvPr id="12" name="Slide Number Placeholder 11">
            <a:extLst>
              <a:ext uri="{FF2B5EF4-FFF2-40B4-BE49-F238E27FC236}">
                <a16:creationId xmlns:a16="http://schemas.microsoft.com/office/drawing/2014/main" id="{463B834E-594B-4428-996A-377A63268C09}"/>
              </a:ext>
            </a:extLst>
          </p:cNvPr>
          <p:cNvSpPr>
            <a:spLocks noGrp="1"/>
          </p:cNvSpPr>
          <p:nvPr>
            <p:ph type="sldNum" sz="quarter" idx="7"/>
          </p:nvPr>
        </p:nvSpPr>
        <p:spPr/>
        <p:txBody>
          <a:bodyPr/>
          <a:lstStyle/>
          <a:p>
            <a:fld id="{B6F15528-21DE-4FAA-801E-634DDDAF4B2B}" type="slidenum">
              <a:rPr lang="en-US" smtClean="0"/>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Batch Manager (Load) Error</a:t>
            </a:r>
            <a:r>
              <a:rPr spc="50" dirty="0"/>
              <a:t> </a:t>
            </a:r>
            <a:r>
              <a:rPr dirty="0"/>
              <a:t>#2</a:t>
            </a:r>
          </a:p>
        </p:txBody>
      </p:sp>
      <p:sp>
        <p:nvSpPr>
          <p:cNvPr id="7" name="object 7"/>
          <p:cNvSpPr/>
          <p:nvPr/>
        </p:nvSpPr>
        <p:spPr>
          <a:xfrm>
            <a:off x="1188719" y="1755648"/>
            <a:ext cx="6641591" cy="5151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18288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1828800"/>
            <a:ext cx="6373495" cy="368935"/>
          </a:xfrm>
          <a:prstGeom prst="rect">
            <a:avLst/>
          </a:prstGeom>
          <a:ln w="9144">
            <a:solidFill>
              <a:srgbClr val="EF7A08"/>
            </a:solidFill>
          </a:ln>
        </p:spPr>
        <p:txBody>
          <a:bodyPr vert="horz" wrap="square" lIns="0" tIns="34925" rIns="0" bIns="0" rtlCol="0">
            <a:spAutoFit/>
          </a:bodyPr>
          <a:lstStyle/>
          <a:p>
            <a:pPr algn="ctr">
              <a:lnSpc>
                <a:spcPct val="100000"/>
              </a:lnSpc>
              <a:spcBef>
                <a:spcPts val="275"/>
              </a:spcBef>
            </a:pPr>
            <a:r>
              <a:rPr sz="1800" spc="-5" dirty="0">
                <a:latin typeface="Arial"/>
                <a:cs typeface="Arial"/>
              </a:rPr>
              <a:t>Invalid Course</a:t>
            </a:r>
            <a:r>
              <a:rPr sz="1800" spc="-65" dirty="0">
                <a:latin typeface="Arial"/>
                <a:cs typeface="Arial"/>
              </a:rPr>
              <a:t> </a:t>
            </a:r>
            <a:r>
              <a:rPr sz="1800" spc="-10" dirty="0">
                <a:latin typeface="Arial"/>
                <a:cs typeface="Arial"/>
              </a:rPr>
              <a:t>Code</a:t>
            </a:r>
            <a:endParaRPr sz="1800">
              <a:latin typeface="Arial"/>
              <a:cs typeface="Arial"/>
            </a:endParaRPr>
          </a:p>
        </p:txBody>
      </p:sp>
      <p:graphicFrame>
        <p:nvGraphicFramePr>
          <p:cNvPr id="10" name="object 10"/>
          <p:cNvGraphicFramePr>
            <a:graphicFrameLocks noGrp="1"/>
          </p:cNvGraphicFramePr>
          <p:nvPr/>
        </p:nvGraphicFramePr>
        <p:xfrm>
          <a:off x="374650" y="2584450"/>
          <a:ext cx="8458200" cy="3571239"/>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70839">
                <a:tc>
                  <a:txBody>
                    <a:bodyPr/>
                    <a:lstStyle/>
                    <a:p>
                      <a:pPr marL="85090">
                        <a:lnSpc>
                          <a:spcPct val="100000"/>
                        </a:lnSpc>
                        <a:spcBef>
                          <a:spcPts val="270"/>
                        </a:spcBef>
                      </a:pPr>
                      <a:r>
                        <a:rPr sz="1600" b="1" spc="-5" dirty="0">
                          <a:solidFill>
                            <a:srgbClr val="FFFFFF"/>
                          </a:solidFill>
                          <a:latin typeface="Arial"/>
                          <a:cs typeface="Arial"/>
                        </a:rPr>
                        <a:t>Error</a:t>
                      </a:r>
                      <a:r>
                        <a:rPr sz="1600" b="1" spc="-65" dirty="0">
                          <a:solidFill>
                            <a:srgbClr val="FFFFFF"/>
                          </a:solidFill>
                          <a:latin typeface="Arial"/>
                          <a:cs typeface="Arial"/>
                        </a:rPr>
                        <a:t> </a:t>
                      </a:r>
                      <a:r>
                        <a:rPr sz="1600" b="1" spc="-5" dirty="0">
                          <a:solidFill>
                            <a:srgbClr val="FFFFFF"/>
                          </a:solidFill>
                          <a:latin typeface="Arial"/>
                          <a:cs typeface="Arial"/>
                        </a:rPr>
                        <a:t>Message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70"/>
                        </a:spcBef>
                      </a:pPr>
                      <a:r>
                        <a:rPr sz="1600" b="1" spc="-5" dirty="0">
                          <a:solidFill>
                            <a:srgbClr val="FFFFFF"/>
                          </a:solidFill>
                          <a:latin typeface="Arial"/>
                          <a:cs typeface="Arial"/>
                        </a:rPr>
                        <a:t>Error</a:t>
                      </a:r>
                      <a:r>
                        <a:rPr sz="1600" b="1" spc="-55" dirty="0">
                          <a:solidFill>
                            <a:srgbClr val="FFFFFF"/>
                          </a:solidFill>
                          <a:latin typeface="Arial"/>
                          <a:cs typeface="Arial"/>
                        </a:rPr>
                        <a:t> </a:t>
                      </a:r>
                      <a:r>
                        <a:rPr sz="1600" b="1" spc="-25" dirty="0">
                          <a:solidFill>
                            <a:srgbClr val="FFFFFF"/>
                          </a:solidFill>
                          <a:latin typeface="Arial"/>
                          <a:cs typeface="Arial"/>
                        </a:rPr>
                        <a:t>Value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1066800">
                <a:tc>
                  <a:txBody>
                    <a:bodyPr/>
                    <a:lstStyle/>
                    <a:p>
                      <a:pPr marL="85090" marR="444500">
                        <a:lnSpc>
                          <a:spcPct val="100000"/>
                        </a:lnSpc>
                        <a:spcBef>
                          <a:spcPts val="170"/>
                        </a:spcBef>
                      </a:pPr>
                      <a:r>
                        <a:rPr sz="1600" spc="-25" dirty="0">
                          <a:latin typeface="Arial"/>
                          <a:cs typeface="Arial"/>
                        </a:rPr>
                        <a:t>Values </a:t>
                      </a:r>
                      <a:r>
                        <a:rPr sz="1600" spc="-5" dirty="0">
                          <a:latin typeface="Arial"/>
                          <a:cs typeface="Arial"/>
                        </a:rPr>
                        <a:t>Not </a:t>
                      </a:r>
                      <a:r>
                        <a:rPr sz="1600" dirty="0">
                          <a:latin typeface="Arial"/>
                          <a:cs typeface="Arial"/>
                        </a:rPr>
                        <a:t>in  </a:t>
                      </a:r>
                      <a:r>
                        <a:rPr sz="1600" spc="-5" dirty="0">
                          <a:latin typeface="Arial"/>
                          <a:cs typeface="Arial"/>
                        </a:rPr>
                        <a:t>Scholwhs.Course</a:t>
                      </a:r>
                      <a:r>
                        <a:rPr sz="1600" spc="-75" dirty="0">
                          <a:latin typeface="Arial"/>
                          <a:cs typeface="Arial"/>
                        </a:rPr>
                        <a: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4455" marR="681355">
                        <a:lnSpc>
                          <a:spcPct val="100000"/>
                        </a:lnSpc>
                        <a:spcBef>
                          <a:spcPts val="170"/>
                        </a:spcBef>
                      </a:pPr>
                      <a:r>
                        <a:rPr sz="1600" spc="-5" dirty="0">
                          <a:latin typeface="Arial"/>
                          <a:cs typeface="Arial"/>
                        </a:rPr>
                        <a:t>District_Code = 161903, Location_Id = 161903001,  </a:t>
                      </a:r>
                      <a:r>
                        <a:rPr sz="1600" spc="-20" dirty="0">
                          <a:latin typeface="Arial"/>
                          <a:cs typeface="Arial"/>
                        </a:rPr>
                        <a:t>School_Year </a:t>
                      </a:r>
                      <a:r>
                        <a:rPr sz="1600" spc="-5" dirty="0">
                          <a:latin typeface="Arial"/>
                          <a:cs typeface="Arial"/>
                        </a:rPr>
                        <a:t>= 6/30/2012, Reporting_Date = 6/30/2012,  Period_Level_Desc = TSDS, Course_Id =  ABC_2013_12345678, Semester = N/A</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r h="1066800">
                <a:tc>
                  <a:txBody>
                    <a:bodyPr/>
                    <a:lstStyle/>
                    <a:p>
                      <a:pPr marL="84455" marR="444500">
                        <a:lnSpc>
                          <a:spcPct val="100000"/>
                        </a:lnSpc>
                        <a:spcBef>
                          <a:spcPts val="270"/>
                        </a:spcBef>
                      </a:pPr>
                      <a:r>
                        <a:rPr sz="1600" spc="-25" dirty="0">
                          <a:latin typeface="Arial"/>
                          <a:cs typeface="Arial"/>
                        </a:rPr>
                        <a:t>Values </a:t>
                      </a:r>
                      <a:r>
                        <a:rPr sz="1600" spc="-5" dirty="0">
                          <a:latin typeface="Arial"/>
                          <a:cs typeface="Arial"/>
                        </a:rPr>
                        <a:t>Not </a:t>
                      </a:r>
                      <a:r>
                        <a:rPr sz="1600" dirty="0">
                          <a:latin typeface="Arial"/>
                          <a:cs typeface="Arial"/>
                        </a:rPr>
                        <a:t>in  </a:t>
                      </a:r>
                      <a:r>
                        <a:rPr sz="1600" spc="-5" dirty="0">
                          <a:latin typeface="Arial"/>
                          <a:cs typeface="Arial"/>
                        </a:rPr>
                        <a:t>Scholwhs.Course</a:t>
                      </a:r>
                      <a:r>
                        <a:rPr sz="1600" spc="-75" dirty="0">
                          <a:latin typeface="Arial"/>
                          <a:cs typeface="Arial"/>
                        </a:rPr>
                        <a: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4455" marR="681990">
                        <a:lnSpc>
                          <a:spcPct val="100000"/>
                        </a:lnSpc>
                        <a:spcBef>
                          <a:spcPts val="270"/>
                        </a:spcBef>
                      </a:pPr>
                      <a:r>
                        <a:rPr sz="1600" spc="-5" dirty="0">
                          <a:latin typeface="Arial"/>
                          <a:cs typeface="Arial"/>
                        </a:rPr>
                        <a:t>District_Code = 161903, Location_Id = 161903001,  </a:t>
                      </a:r>
                      <a:r>
                        <a:rPr sz="1600" spc="-20" dirty="0">
                          <a:latin typeface="Arial"/>
                          <a:cs typeface="Arial"/>
                        </a:rPr>
                        <a:t>School_Year </a:t>
                      </a:r>
                      <a:r>
                        <a:rPr sz="1600" spc="-5" dirty="0">
                          <a:latin typeface="Arial"/>
                          <a:cs typeface="Arial"/>
                        </a:rPr>
                        <a:t>= 6/30/2012, Reporting_Date = 6/30/2012,  Period_Level_Desc = TSDS, Course_Id =  ABC_2013_12345679, Semester = N/A</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2"/>
                  </a:ext>
                </a:extLst>
              </a:tr>
              <a:tr h="1066800">
                <a:tc>
                  <a:txBody>
                    <a:bodyPr/>
                    <a:lstStyle/>
                    <a:p>
                      <a:pPr marL="84455" marR="445134">
                        <a:lnSpc>
                          <a:spcPct val="100000"/>
                        </a:lnSpc>
                        <a:spcBef>
                          <a:spcPts val="270"/>
                        </a:spcBef>
                      </a:pPr>
                      <a:r>
                        <a:rPr sz="1600" spc="-25" dirty="0">
                          <a:latin typeface="Arial"/>
                          <a:cs typeface="Arial"/>
                        </a:rPr>
                        <a:t>Values </a:t>
                      </a:r>
                      <a:r>
                        <a:rPr sz="1600" spc="-5" dirty="0">
                          <a:latin typeface="Arial"/>
                          <a:cs typeface="Arial"/>
                        </a:rPr>
                        <a:t>Not </a:t>
                      </a:r>
                      <a:r>
                        <a:rPr sz="1600" dirty="0">
                          <a:latin typeface="Arial"/>
                          <a:cs typeface="Arial"/>
                        </a:rPr>
                        <a:t>in  </a:t>
                      </a:r>
                      <a:r>
                        <a:rPr sz="1600" spc="-5" dirty="0">
                          <a:latin typeface="Arial"/>
                          <a:cs typeface="Arial"/>
                        </a:rPr>
                        <a:t>Scholwhs.Course</a:t>
                      </a:r>
                      <a:r>
                        <a:rPr sz="1600" spc="-75" dirty="0">
                          <a:latin typeface="Arial"/>
                          <a:cs typeface="Arial"/>
                        </a:rPr>
                        <a: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tc>
                  <a:txBody>
                    <a:bodyPr/>
                    <a:lstStyle/>
                    <a:p>
                      <a:pPr marL="84455" marR="681990">
                        <a:lnSpc>
                          <a:spcPct val="100000"/>
                        </a:lnSpc>
                        <a:spcBef>
                          <a:spcPts val="270"/>
                        </a:spcBef>
                      </a:pPr>
                      <a:r>
                        <a:rPr sz="1600" spc="-5" dirty="0">
                          <a:latin typeface="Arial"/>
                          <a:cs typeface="Arial"/>
                        </a:rPr>
                        <a:t>District_Code = 161903, Location_Id = 161903001,  </a:t>
                      </a:r>
                      <a:r>
                        <a:rPr sz="1600" spc="-20" dirty="0">
                          <a:latin typeface="Arial"/>
                          <a:cs typeface="Arial"/>
                        </a:rPr>
                        <a:t>School_Year </a:t>
                      </a:r>
                      <a:r>
                        <a:rPr sz="1600" spc="-5" dirty="0">
                          <a:latin typeface="Arial"/>
                          <a:cs typeface="Arial"/>
                        </a:rPr>
                        <a:t>= 6/30/2012, Reporting_Date = 6/30/2012,  Period_Level_Desc = TSDS, Course_Id =  ABC_2013_12345670, Semester = N/A</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3"/>
                  </a:ext>
                </a:extLst>
              </a:tr>
            </a:tbl>
          </a:graphicData>
        </a:graphic>
      </p:graphicFrame>
      <p:sp>
        <p:nvSpPr>
          <p:cNvPr id="12" name="Slide Number Placeholder 11">
            <a:extLst>
              <a:ext uri="{FF2B5EF4-FFF2-40B4-BE49-F238E27FC236}">
                <a16:creationId xmlns:a16="http://schemas.microsoft.com/office/drawing/2014/main" id="{D4996D45-99A5-4585-8BF4-20761CE1F32B}"/>
              </a:ext>
            </a:extLst>
          </p:cNvPr>
          <p:cNvSpPr>
            <a:spLocks noGrp="1"/>
          </p:cNvSpPr>
          <p:nvPr>
            <p:ph type="sldNum" sz="quarter" idx="7"/>
          </p:nvPr>
        </p:nvSpPr>
        <p:spPr/>
        <p:txBody>
          <a:bodyPr/>
          <a:lstStyle/>
          <a:p>
            <a:fld id="{B6F15528-21DE-4FAA-801E-634DDDAF4B2B}" type="slidenum">
              <a:rPr lang="en-US" smtClean="0"/>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Batch Manager (Load) Error</a:t>
            </a:r>
            <a:r>
              <a:rPr spc="50" dirty="0"/>
              <a:t> </a:t>
            </a:r>
            <a:r>
              <a:rPr dirty="0"/>
              <a:t>#3</a:t>
            </a:r>
          </a:p>
        </p:txBody>
      </p:sp>
      <p:sp>
        <p:nvSpPr>
          <p:cNvPr id="7" name="object 7"/>
          <p:cNvSpPr/>
          <p:nvPr/>
        </p:nvSpPr>
        <p:spPr>
          <a:xfrm>
            <a:off x="1188719" y="1755648"/>
            <a:ext cx="6641591" cy="5151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18288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1828800"/>
            <a:ext cx="6373495" cy="368935"/>
          </a:xfrm>
          <a:prstGeom prst="rect">
            <a:avLst/>
          </a:prstGeom>
          <a:ln w="9144">
            <a:solidFill>
              <a:srgbClr val="EF7A08"/>
            </a:solidFill>
          </a:ln>
        </p:spPr>
        <p:txBody>
          <a:bodyPr vert="horz" wrap="square" lIns="0" tIns="34925" rIns="0" bIns="0" rtlCol="0">
            <a:spAutoFit/>
          </a:bodyPr>
          <a:lstStyle/>
          <a:p>
            <a:pPr algn="ctr">
              <a:lnSpc>
                <a:spcPct val="100000"/>
              </a:lnSpc>
              <a:spcBef>
                <a:spcPts val="275"/>
              </a:spcBef>
            </a:pPr>
            <a:r>
              <a:rPr sz="1800" spc="-10" dirty="0">
                <a:latin typeface="Arial"/>
                <a:cs typeface="Arial"/>
              </a:rPr>
              <a:t>Duplicate</a:t>
            </a:r>
            <a:r>
              <a:rPr sz="1800" spc="-25" dirty="0">
                <a:latin typeface="Arial"/>
                <a:cs typeface="Arial"/>
              </a:rPr>
              <a:t> </a:t>
            </a:r>
            <a:r>
              <a:rPr sz="1800" spc="-5" dirty="0">
                <a:latin typeface="Arial"/>
                <a:cs typeface="Arial"/>
              </a:rPr>
              <a:t>Errors</a:t>
            </a:r>
            <a:endParaRPr sz="1800">
              <a:latin typeface="Arial"/>
              <a:cs typeface="Arial"/>
            </a:endParaRPr>
          </a:p>
        </p:txBody>
      </p:sp>
      <p:graphicFrame>
        <p:nvGraphicFramePr>
          <p:cNvPr id="10" name="object 10"/>
          <p:cNvGraphicFramePr>
            <a:graphicFrameLocks noGrp="1"/>
          </p:cNvGraphicFramePr>
          <p:nvPr/>
        </p:nvGraphicFramePr>
        <p:xfrm>
          <a:off x="336548" y="2553970"/>
          <a:ext cx="8458201" cy="3688079"/>
        </p:xfrm>
        <a:graphic>
          <a:graphicData uri="http://schemas.openxmlformats.org/drawingml/2006/table">
            <a:tbl>
              <a:tblPr firstRow="1" bandRow="1">
                <a:tableStyleId>{2D5ABB26-0587-4C30-8999-92F81FD0307C}</a:tableStyleId>
              </a:tblPr>
              <a:tblGrid>
                <a:gridCol w="1181101">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5753100">
                  <a:extLst>
                    <a:ext uri="{9D8B030D-6E8A-4147-A177-3AD203B41FA5}">
                      <a16:colId xmlns:a16="http://schemas.microsoft.com/office/drawing/2014/main" val="20002"/>
                    </a:ext>
                  </a:extLst>
                </a:gridCol>
              </a:tblGrid>
              <a:tr h="579119">
                <a:tc>
                  <a:txBody>
                    <a:bodyPr/>
                    <a:lstStyle/>
                    <a:p>
                      <a:pPr marL="84455" marR="164465">
                        <a:lnSpc>
                          <a:spcPct val="100000"/>
                        </a:lnSpc>
                        <a:spcBef>
                          <a:spcPts val="270"/>
                        </a:spcBef>
                      </a:pPr>
                      <a:r>
                        <a:rPr sz="1600" b="1" dirty="0">
                          <a:solidFill>
                            <a:srgbClr val="FFFFFF"/>
                          </a:solidFill>
                          <a:latin typeface="Arial"/>
                          <a:cs typeface="Arial"/>
                        </a:rPr>
                        <a:t>D</a:t>
                      </a:r>
                      <a:r>
                        <a:rPr sz="1600" b="1" spc="-5" dirty="0">
                          <a:solidFill>
                            <a:srgbClr val="FFFFFF"/>
                          </a:solidFill>
                          <a:latin typeface="Arial"/>
                          <a:cs typeface="Arial"/>
                        </a:rPr>
                        <a:t>up</a:t>
                      </a:r>
                      <a:r>
                        <a:rPr sz="1600" b="1" dirty="0">
                          <a:solidFill>
                            <a:srgbClr val="FFFFFF"/>
                          </a:solidFill>
                          <a:latin typeface="Arial"/>
                          <a:cs typeface="Arial"/>
                        </a:rPr>
                        <a:t>lica</a:t>
                      </a:r>
                      <a:r>
                        <a:rPr sz="1600" b="1" spc="-5" dirty="0">
                          <a:solidFill>
                            <a:srgbClr val="FFFFFF"/>
                          </a:solidFill>
                          <a:latin typeface="Arial"/>
                          <a:cs typeface="Arial"/>
                        </a:rPr>
                        <a:t>t</a:t>
                      </a:r>
                      <a:r>
                        <a:rPr sz="1600" b="1" dirty="0">
                          <a:solidFill>
                            <a:srgbClr val="FFFFFF"/>
                          </a:solidFill>
                          <a:latin typeface="Arial"/>
                          <a:cs typeface="Arial"/>
                        </a:rPr>
                        <a:t>e  </a:t>
                      </a:r>
                      <a:r>
                        <a:rPr sz="1600" b="1" spc="-10" dirty="0">
                          <a:solidFill>
                            <a:srgbClr val="FFFFFF"/>
                          </a:solidFill>
                          <a:latin typeface="Arial"/>
                          <a:cs typeface="Arial"/>
                        </a:rPr>
                        <a:t>Count</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4455">
                        <a:lnSpc>
                          <a:spcPct val="100000"/>
                        </a:lnSpc>
                        <a:spcBef>
                          <a:spcPts val="270"/>
                        </a:spcBef>
                      </a:pPr>
                      <a:r>
                        <a:rPr sz="1600" b="1" spc="-30" dirty="0">
                          <a:solidFill>
                            <a:srgbClr val="FFFFFF"/>
                          </a:solidFill>
                          <a:latin typeface="Arial"/>
                          <a:cs typeface="Arial"/>
                        </a:rPr>
                        <a:t>Table</a:t>
                      </a:r>
                      <a:r>
                        <a:rPr sz="1600" b="1" spc="-80" dirty="0">
                          <a:solidFill>
                            <a:srgbClr val="FFFFFF"/>
                          </a:solidFill>
                          <a:latin typeface="Arial"/>
                          <a:cs typeface="Arial"/>
                        </a:rPr>
                        <a:t> </a:t>
                      </a:r>
                      <a:r>
                        <a:rPr sz="1600" b="1" spc="-5" dirty="0">
                          <a:solidFill>
                            <a:srgbClr val="FFFFFF"/>
                          </a:solidFill>
                          <a:latin typeface="Arial"/>
                          <a:cs typeface="Arial"/>
                        </a:rPr>
                        <a:t>Name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70"/>
                        </a:spcBef>
                      </a:pPr>
                      <a:r>
                        <a:rPr sz="1600" b="1" spc="-5" dirty="0">
                          <a:solidFill>
                            <a:srgbClr val="FFFFFF"/>
                          </a:solidFill>
                          <a:latin typeface="Arial"/>
                          <a:cs typeface="Arial"/>
                        </a:rPr>
                        <a:t>Deduplication </a:t>
                      </a:r>
                      <a:r>
                        <a:rPr sz="1600" b="1" spc="-10" dirty="0">
                          <a:solidFill>
                            <a:srgbClr val="FFFFFF"/>
                          </a:solidFill>
                          <a:latin typeface="Arial"/>
                          <a:cs typeface="Arial"/>
                        </a:rPr>
                        <a:t>Columns </a:t>
                      </a:r>
                      <a:r>
                        <a:rPr sz="1600" b="1" spc="-5" dirty="0">
                          <a:solidFill>
                            <a:srgbClr val="FFFFFF"/>
                          </a:solidFill>
                          <a:latin typeface="Arial"/>
                          <a:cs typeface="Arial"/>
                        </a:rPr>
                        <a:t>and</a:t>
                      </a:r>
                      <a:r>
                        <a:rPr sz="1600" b="1" spc="50" dirty="0">
                          <a:solidFill>
                            <a:srgbClr val="FFFFFF"/>
                          </a:solidFill>
                          <a:latin typeface="Arial"/>
                          <a:cs typeface="Arial"/>
                        </a:rPr>
                        <a:t> </a:t>
                      </a:r>
                      <a:r>
                        <a:rPr sz="1600" b="1" spc="-20" dirty="0">
                          <a:solidFill>
                            <a:srgbClr val="FFFFFF"/>
                          </a:solidFill>
                          <a:latin typeface="Arial"/>
                          <a:cs typeface="Arial"/>
                        </a:rPr>
                        <a:t>Values</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1554480">
                <a:tc>
                  <a:txBody>
                    <a:bodyPr/>
                    <a:lstStyle/>
                    <a:p>
                      <a:pPr marL="85090">
                        <a:lnSpc>
                          <a:spcPct val="100000"/>
                        </a:lnSpc>
                        <a:spcBef>
                          <a:spcPts val="170"/>
                        </a:spcBef>
                      </a:pPr>
                      <a:r>
                        <a:rPr sz="1600" dirty="0">
                          <a:latin typeface="Arial"/>
                          <a:cs typeface="Arial"/>
                        </a:rPr>
                        <a:t>2</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4455" marR="143510">
                        <a:lnSpc>
                          <a:spcPct val="100000"/>
                        </a:lnSpc>
                        <a:spcBef>
                          <a:spcPts val="170"/>
                        </a:spcBef>
                      </a:pPr>
                      <a:r>
                        <a:rPr sz="1600" spc="-5" dirty="0">
                          <a:latin typeface="Arial"/>
                          <a:cs typeface="Arial"/>
                        </a:rPr>
                        <a:t>Scholwhs.Ass  </a:t>
                      </a:r>
                      <a:r>
                        <a:rPr sz="1600" dirty="0">
                          <a:latin typeface="Arial"/>
                          <a:cs typeface="Arial"/>
                        </a:rPr>
                        <a:t>e</a:t>
                      </a:r>
                      <a:r>
                        <a:rPr sz="1600" spc="5" dirty="0">
                          <a:latin typeface="Arial"/>
                          <a:cs typeface="Arial"/>
                        </a:rPr>
                        <a:t>ss</a:t>
                      </a:r>
                      <a:r>
                        <a:rPr sz="1600" dirty="0">
                          <a:latin typeface="Arial"/>
                          <a:cs typeface="Arial"/>
                        </a:rPr>
                        <a:t>ment_</a:t>
                      </a:r>
                      <a:r>
                        <a:rPr sz="1600" spc="-5" dirty="0">
                          <a:latin typeface="Arial"/>
                          <a:cs typeface="Arial"/>
                        </a:rPr>
                        <a:t>F</a:t>
                      </a:r>
                      <a:r>
                        <a:rPr sz="1600" dirty="0">
                          <a:latin typeface="Arial"/>
                          <a:cs typeface="Arial"/>
                        </a:rPr>
                        <a:t>a</a:t>
                      </a:r>
                      <a:r>
                        <a:rPr sz="1600" spc="5" dirty="0">
                          <a:latin typeface="Arial"/>
                          <a:cs typeface="Arial"/>
                        </a:rPr>
                        <a:t>c</a:t>
                      </a:r>
                      <a:r>
                        <a:rPr sz="1600" dirty="0">
                          <a:latin typeface="Arial"/>
                          <a:cs typeface="Arial"/>
                        </a:rPr>
                        <a:t>t</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marR="1136650">
                        <a:lnSpc>
                          <a:spcPct val="100000"/>
                        </a:lnSpc>
                        <a:spcBef>
                          <a:spcPts val="170"/>
                        </a:spcBef>
                      </a:pPr>
                      <a:r>
                        <a:rPr sz="1600" spc="-10" dirty="0">
                          <a:latin typeface="Arial"/>
                          <a:cs typeface="Arial"/>
                        </a:rPr>
                        <a:t>Assessment_Info.Test_Desc </a:t>
                      </a:r>
                      <a:r>
                        <a:rPr sz="1600" spc="-5" dirty="0">
                          <a:latin typeface="Arial"/>
                          <a:cs typeface="Arial"/>
                        </a:rPr>
                        <a:t>= </a:t>
                      </a:r>
                      <a:r>
                        <a:rPr sz="1600" spc="-25" dirty="0">
                          <a:latin typeface="Arial"/>
                          <a:cs typeface="Arial"/>
                        </a:rPr>
                        <a:t>TELPAS,  </a:t>
                      </a:r>
                      <a:r>
                        <a:rPr sz="1600" spc="-5" dirty="0">
                          <a:latin typeface="Arial"/>
                          <a:cs typeface="Arial"/>
                        </a:rPr>
                        <a:t>Assessment_Item.Subject_Area_Desc = Reading,  Assessment_Item.Item_Grade = Eighth grade,  Assessment_Item.Item_Version_Id = 2002,  Period.Period_End_Date = 3/1/2012,  Stud_Snapshot.Student_Id =</a:t>
                      </a:r>
                      <a:r>
                        <a:rPr sz="1600" spc="40" dirty="0">
                          <a:latin typeface="Arial"/>
                          <a:cs typeface="Arial"/>
                        </a:rPr>
                        <a:t> </a:t>
                      </a:r>
                      <a:r>
                        <a:rPr sz="1600" spc="-5" dirty="0">
                          <a:latin typeface="Arial"/>
                          <a:cs typeface="Arial"/>
                        </a:rPr>
                        <a:t>6733198894</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r h="1554480">
                <a:tc>
                  <a:txBody>
                    <a:bodyPr/>
                    <a:lstStyle/>
                    <a:p>
                      <a:pPr marL="85090">
                        <a:lnSpc>
                          <a:spcPct val="100000"/>
                        </a:lnSpc>
                        <a:spcBef>
                          <a:spcPts val="270"/>
                        </a:spcBef>
                      </a:pPr>
                      <a:r>
                        <a:rPr sz="1600" dirty="0">
                          <a:latin typeface="Arial"/>
                          <a:cs typeface="Arial"/>
                        </a:rPr>
                        <a:t>2</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4455" marR="143510">
                        <a:lnSpc>
                          <a:spcPct val="100000"/>
                        </a:lnSpc>
                        <a:spcBef>
                          <a:spcPts val="270"/>
                        </a:spcBef>
                      </a:pPr>
                      <a:r>
                        <a:rPr sz="1600" spc="-5" dirty="0">
                          <a:latin typeface="Arial"/>
                          <a:cs typeface="Arial"/>
                        </a:rPr>
                        <a:t>Scholwhs.Ass  </a:t>
                      </a:r>
                      <a:r>
                        <a:rPr sz="1600" dirty="0">
                          <a:latin typeface="Arial"/>
                          <a:cs typeface="Arial"/>
                        </a:rPr>
                        <a:t>e</a:t>
                      </a:r>
                      <a:r>
                        <a:rPr sz="1600" spc="5" dirty="0">
                          <a:latin typeface="Arial"/>
                          <a:cs typeface="Arial"/>
                        </a:rPr>
                        <a:t>ss</a:t>
                      </a:r>
                      <a:r>
                        <a:rPr sz="1600" dirty="0">
                          <a:latin typeface="Arial"/>
                          <a:cs typeface="Arial"/>
                        </a:rPr>
                        <a:t>ment_</a:t>
                      </a:r>
                      <a:r>
                        <a:rPr sz="1600" spc="-5" dirty="0">
                          <a:latin typeface="Arial"/>
                          <a:cs typeface="Arial"/>
                        </a:rPr>
                        <a:t>F</a:t>
                      </a:r>
                      <a:r>
                        <a:rPr sz="1600" dirty="0">
                          <a:latin typeface="Arial"/>
                          <a:cs typeface="Arial"/>
                        </a:rPr>
                        <a:t>a</a:t>
                      </a:r>
                      <a:r>
                        <a:rPr sz="1600" spc="5" dirty="0">
                          <a:latin typeface="Arial"/>
                          <a:cs typeface="Arial"/>
                        </a:rPr>
                        <a:t>c</a:t>
                      </a:r>
                      <a:r>
                        <a:rPr sz="1600" dirty="0">
                          <a:latin typeface="Arial"/>
                          <a:cs typeface="Arial"/>
                        </a:rPr>
                        <a:t>t</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marR="1136650">
                        <a:lnSpc>
                          <a:spcPct val="100000"/>
                        </a:lnSpc>
                        <a:spcBef>
                          <a:spcPts val="270"/>
                        </a:spcBef>
                      </a:pPr>
                      <a:r>
                        <a:rPr sz="1600" spc="-10" dirty="0">
                          <a:latin typeface="Arial"/>
                          <a:cs typeface="Arial"/>
                        </a:rPr>
                        <a:t>Assessment_Info.Test_Desc </a:t>
                      </a:r>
                      <a:r>
                        <a:rPr sz="1600" spc="-5" dirty="0">
                          <a:latin typeface="Arial"/>
                          <a:cs typeface="Arial"/>
                        </a:rPr>
                        <a:t>= </a:t>
                      </a:r>
                      <a:r>
                        <a:rPr sz="1600" spc="-25" dirty="0">
                          <a:latin typeface="Arial"/>
                          <a:cs typeface="Arial"/>
                        </a:rPr>
                        <a:t>TELPAS,  </a:t>
                      </a:r>
                      <a:r>
                        <a:rPr sz="1600" spc="-5" dirty="0">
                          <a:latin typeface="Arial"/>
                          <a:cs typeface="Arial"/>
                        </a:rPr>
                        <a:t>Assessment_Item.Subject_Area_Desc = Reading,  Assessment_Item.Item_Grade = Eighth grade,  Assessment_Item.Item_Version_Id = 2002,  Period.Period_End_Date = 3/1/2012,  Stud_Snapshot.Student_Id =</a:t>
                      </a:r>
                      <a:r>
                        <a:rPr sz="1600" spc="40" dirty="0">
                          <a:latin typeface="Arial"/>
                          <a:cs typeface="Arial"/>
                        </a:rPr>
                        <a:t> </a:t>
                      </a:r>
                      <a:r>
                        <a:rPr sz="1600" spc="-5" dirty="0">
                          <a:latin typeface="Arial"/>
                          <a:cs typeface="Arial"/>
                        </a:rPr>
                        <a:t>6733198894</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2"/>
                  </a:ext>
                </a:extLst>
              </a:tr>
            </a:tbl>
          </a:graphicData>
        </a:graphic>
      </p:graphicFrame>
      <p:sp>
        <p:nvSpPr>
          <p:cNvPr id="12" name="Slide Number Placeholder 11">
            <a:extLst>
              <a:ext uri="{FF2B5EF4-FFF2-40B4-BE49-F238E27FC236}">
                <a16:creationId xmlns:a16="http://schemas.microsoft.com/office/drawing/2014/main" id="{8DFB4321-B2C2-4A12-A98E-0AE9531ADE2C}"/>
              </a:ext>
            </a:extLst>
          </p:cNvPr>
          <p:cNvSpPr>
            <a:spLocks noGrp="1"/>
          </p:cNvSpPr>
          <p:nvPr>
            <p:ph type="sldNum" sz="quarter" idx="7"/>
          </p:nvPr>
        </p:nvSpPr>
        <p:spPr/>
        <p:txBody>
          <a:bodyPr/>
          <a:lstStyle/>
          <a:p>
            <a:fld id="{B6F15528-21DE-4FAA-801E-634DDDAF4B2B}" type="slidenum">
              <a:rPr lang="en-US" smtClean="0"/>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TSDS </a:t>
            </a:r>
            <a:r>
              <a:rPr spc="-5" dirty="0"/>
              <a:t>eDM:</a:t>
            </a:r>
            <a:r>
              <a:rPr spc="-30" dirty="0"/>
              <a:t> </a:t>
            </a:r>
            <a:r>
              <a:rPr spc="-5" dirty="0"/>
              <a:t>Functions</a:t>
            </a:r>
          </a:p>
        </p:txBody>
      </p:sp>
      <p:sp>
        <p:nvSpPr>
          <p:cNvPr id="6" name="object 6"/>
          <p:cNvSpPr txBox="1"/>
          <p:nvPr/>
        </p:nvSpPr>
        <p:spPr>
          <a:xfrm>
            <a:off x="210470" y="1288785"/>
            <a:ext cx="8382634" cy="4305666"/>
          </a:xfrm>
          <a:prstGeom prst="rect">
            <a:avLst/>
          </a:prstGeom>
        </p:spPr>
        <p:txBody>
          <a:bodyPr vert="horz" wrap="square" lIns="0" tIns="0" rIns="0" bIns="0" rtlCol="0">
            <a:spAutoFit/>
          </a:bodyPr>
          <a:lstStyle/>
          <a:p>
            <a:pPr marL="12700">
              <a:lnSpc>
                <a:spcPct val="100000"/>
              </a:lnSpc>
            </a:pPr>
            <a:endParaRPr sz="1200" dirty="0">
              <a:latin typeface="Arial"/>
              <a:cs typeface="Arial"/>
            </a:endParaRPr>
          </a:p>
          <a:p>
            <a:pPr>
              <a:lnSpc>
                <a:spcPct val="100000"/>
              </a:lnSpc>
            </a:pPr>
            <a:endParaRPr sz="1200" dirty="0">
              <a:latin typeface="Times New Roman"/>
              <a:cs typeface="Times New Roman"/>
            </a:endParaRPr>
          </a:p>
          <a:p>
            <a:pPr>
              <a:lnSpc>
                <a:spcPct val="100000"/>
              </a:lnSpc>
              <a:spcBef>
                <a:spcPts val="15"/>
              </a:spcBef>
            </a:pPr>
            <a:endParaRPr sz="950" dirty="0">
              <a:latin typeface="Times New Roman"/>
              <a:cs typeface="Times New Roman"/>
            </a:endParaRPr>
          </a:p>
          <a:p>
            <a:pPr marL="734060" indent="-320040">
              <a:lnSpc>
                <a:spcPct val="100000"/>
              </a:lnSpc>
              <a:buClr>
                <a:srgbClr val="F9A451"/>
              </a:buClr>
              <a:buSzPct val="58333"/>
              <a:buFont typeface="Wingdings"/>
              <a:buChar char=""/>
              <a:tabLst>
                <a:tab pos="734695" algn="l"/>
              </a:tabLst>
            </a:pPr>
            <a:r>
              <a:rPr sz="1800" dirty="0">
                <a:latin typeface="Arial"/>
                <a:cs typeface="Arial"/>
              </a:rPr>
              <a:t>TSDS </a:t>
            </a:r>
            <a:r>
              <a:rPr sz="1800" spc="-10" dirty="0">
                <a:latin typeface="Arial"/>
                <a:cs typeface="Arial"/>
              </a:rPr>
              <a:t>eData Manager </a:t>
            </a:r>
            <a:r>
              <a:rPr sz="1800" dirty="0">
                <a:latin typeface="Arial"/>
                <a:cs typeface="Arial"/>
              </a:rPr>
              <a:t>(TSDS</a:t>
            </a:r>
            <a:r>
              <a:rPr sz="1800" spc="-30" dirty="0">
                <a:latin typeface="Arial"/>
                <a:cs typeface="Arial"/>
              </a:rPr>
              <a:t> </a:t>
            </a:r>
            <a:r>
              <a:rPr sz="1800" spc="-5" dirty="0">
                <a:latin typeface="Arial"/>
                <a:cs typeface="Arial"/>
              </a:rPr>
              <a:t>eDM):</a:t>
            </a:r>
            <a:endParaRPr sz="1800" dirty="0">
              <a:latin typeface="Arial"/>
              <a:cs typeface="Arial"/>
            </a:endParaRPr>
          </a:p>
          <a:p>
            <a:pPr marL="1054100" marR="528955" lvl="1" indent="-274320">
              <a:lnSpc>
                <a:spcPct val="106100"/>
              </a:lnSpc>
              <a:spcBef>
                <a:spcPts val="900"/>
              </a:spcBef>
              <a:buClr>
                <a:srgbClr val="0082C8"/>
              </a:buClr>
              <a:buSzPct val="69444"/>
              <a:buFont typeface="Wingdings"/>
              <a:buChar char=""/>
              <a:tabLst>
                <a:tab pos="1054735" algn="l"/>
              </a:tabLst>
            </a:pPr>
            <a:r>
              <a:rPr sz="1800" dirty="0">
                <a:latin typeface="Arial"/>
                <a:cs typeface="Arial"/>
              </a:rPr>
              <a:t>TSDS </a:t>
            </a:r>
            <a:r>
              <a:rPr sz="1800" spc="-10" dirty="0">
                <a:latin typeface="Arial"/>
                <a:cs typeface="Arial"/>
              </a:rPr>
              <a:t>eDM automatically </a:t>
            </a:r>
            <a:r>
              <a:rPr sz="1800" spc="-5" dirty="0">
                <a:latin typeface="Arial"/>
                <a:cs typeface="Arial"/>
              </a:rPr>
              <a:t>picks </a:t>
            </a:r>
            <a:r>
              <a:rPr sz="1800" spc="-10" dirty="0">
                <a:latin typeface="Arial"/>
                <a:cs typeface="Arial"/>
              </a:rPr>
              <a:t>up </a:t>
            </a:r>
            <a:r>
              <a:rPr sz="1800" spc="-5" dirty="0">
                <a:latin typeface="Arial"/>
                <a:cs typeface="Arial"/>
              </a:rPr>
              <a:t>files that </a:t>
            </a:r>
            <a:r>
              <a:rPr sz="1800" spc="-10" dirty="0">
                <a:latin typeface="Arial"/>
                <a:cs typeface="Arial"/>
              </a:rPr>
              <a:t>have been </a:t>
            </a:r>
            <a:r>
              <a:rPr sz="1800" spc="-5" dirty="0">
                <a:latin typeface="Arial"/>
                <a:cs typeface="Arial"/>
              </a:rPr>
              <a:t>successfully  transferred </a:t>
            </a:r>
            <a:r>
              <a:rPr sz="1800" spc="-10" dirty="0">
                <a:latin typeface="Arial"/>
                <a:cs typeface="Arial"/>
              </a:rPr>
              <a:t>by </a:t>
            </a:r>
            <a:r>
              <a:rPr sz="1800" spc="-5" dirty="0">
                <a:latin typeface="Arial"/>
                <a:cs typeface="Arial"/>
              </a:rPr>
              <a:t>the </a:t>
            </a:r>
            <a:r>
              <a:rPr sz="1800" dirty="0">
                <a:latin typeface="Arial"/>
                <a:cs typeface="Arial"/>
              </a:rPr>
              <a:t>TSDS</a:t>
            </a:r>
            <a:r>
              <a:rPr sz="1800" spc="-80" dirty="0">
                <a:latin typeface="Arial"/>
                <a:cs typeface="Arial"/>
              </a:rPr>
              <a:t> </a:t>
            </a:r>
            <a:r>
              <a:rPr sz="1800" dirty="0">
                <a:latin typeface="Arial"/>
                <a:cs typeface="Arial"/>
              </a:rPr>
              <a:t>DTU</a:t>
            </a:r>
          </a:p>
          <a:p>
            <a:pPr marL="1054100" marR="231140" lvl="1" indent="-274320">
              <a:lnSpc>
                <a:spcPct val="105600"/>
              </a:lnSpc>
              <a:spcBef>
                <a:spcPts val="910"/>
              </a:spcBef>
              <a:buClr>
                <a:srgbClr val="0082C8"/>
              </a:buClr>
              <a:buSzPct val="69444"/>
              <a:buFont typeface="Wingdings"/>
              <a:buChar char=""/>
              <a:tabLst>
                <a:tab pos="1054735" algn="l"/>
              </a:tabLst>
            </a:pPr>
            <a:r>
              <a:rPr sz="1800" spc="-5" dirty="0">
                <a:latin typeface="Arial"/>
                <a:cs typeface="Arial"/>
              </a:rPr>
              <a:t>Users can also </a:t>
            </a:r>
            <a:r>
              <a:rPr sz="1800" spc="-10" dirty="0">
                <a:latin typeface="Arial"/>
                <a:cs typeface="Arial"/>
              </a:rPr>
              <a:t>manually upload </a:t>
            </a:r>
            <a:r>
              <a:rPr sz="1800" spc="-5" dirty="0">
                <a:latin typeface="Arial"/>
                <a:cs typeface="Arial"/>
              </a:rPr>
              <a:t>XML </a:t>
            </a:r>
            <a:r>
              <a:rPr sz="1800" spc="-10" dirty="0">
                <a:latin typeface="Arial"/>
                <a:cs typeface="Arial"/>
              </a:rPr>
              <a:t>Interchange </a:t>
            </a:r>
            <a:r>
              <a:rPr sz="1800" spc="-5" dirty="0">
                <a:latin typeface="Arial"/>
                <a:cs typeface="Arial"/>
              </a:rPr>
              <a:t>Files </a:t>
            </a:r>
            <a:r>
              <a:rPr sz="1800" spc="-10" dirty="0">
                <a:latin typeface="Arial"/>
                <a:cs typeface="Arial"/>
              </a:rPr>
              <a:t>through </a:t>
            </a:r>
            <a:r>
              <a:rPr sz="1800" dirty="0">
                <a:latin typeface="Arial"/>
                <a:cs typeface="Arial"/>
              </a:rPr>
              <a:t>TSDS  </a:t>
            </a:r>
            <a:r>
              <a:rPr sz="1800" spc="-10" dirty="0">
                <a:latin typeface="Arial"/>
                <a:cs typeface="Arial"/>
              </a:rPr>
              <a:t>eDM</a:t>
            </a:r>
            <a:endParaRPr sz="1800" dirty="0">
              <a:latin typeface="Arial"/>
              <a:cs typeface="Arial"/>
            </a:endParaRPr>
          </a:p>
          <a:p>
            <a:pPr marL="1054100" marR="146050" lvl="1" indent="-274320">
              <a:lnSpc>
                <a:spcPct val="106100"/>
              </a:lnSpc>
              <a:spcBef>
                <a:spcPts val="900"/>
              </a:spcBef>
              <a:buClr>
                <a:srgbClr val="0082C8"/>
              </a:buClr>
              <a:buSzPct val="69444"/>
              <a:buFont typeface="Wingdings"/>
              <a:buChar char=""/>
              <a:tabLst>
                <a:tab pos="1054735" algn="l"/>
              </a:tabLst>
            </a:pPr>
            <a:r>
              <a:rPr sz="1800" dirty="0">
                <a:latin typeface="Arial"/>
                <a:cs typeface="Arial"/>
              </a:rPr>
              <a:t>TSDS </a:t>
            </a:r>
            <a:r>
              <a:rPr sz="1800" spc="-10" dirty="0">
                <a:latin typeface="Arial"/>
                <a:cs typeface="Arial"/>
              </a:rPr>
              <a:t>eDM runs </a:t>
            </a:r>
            <a:r>
              <a:rPr sz="1800" spc="-5" dirty="0">
                <a:latin typeface="Arial"/>
                <a:cs typeface="Arial"/>
              </a:rPr>
              <a:t>the XML </a:t>
            </a:r>
            <a:r>
              <a:rPr sz="1800" spc="-10" dirty="0">
                <a:latin typeface="Arial"/>
                <a:cs typeface="Arial"/>
              </a:rPr>
              <a:t>Interchange </a:t>
            </a:r>
            <a:r>
              <a:rPr sz="1800" spc="-5" dirty="0">
                <a:latin typeface="Arial"/>
                <a:cs typeface="Arial"/>
              </a:rPr>
              <a:t>files </a:t>
            </a:r>
            <a:r>
              <a:rPr sz="1800" spc="-10" dirty="0">
                <a:latin typeface="Arial"/>
                <a:cs typeface="Arial"/>
              </a:rPr>
              <a:t>through </a:t>
            </a:r>
            <a:r>
              <a:rPr sz="1800" spc="-5" dirty="0">
                <a:latin typeface="Arial"/>
                <a:cs typeface="Arial"/>
              </a:rPr>
              <a:t>the data </a:t>
            </a:r>
            <a:r>
              <a:rPr sz="1800" spc="-10" dirty="0">
                <a:latin typeface="Arial"/>
                <a:cs typeface="Arial"/>
              </a:rPr>
              <a:t>validations  and updates </a:t>
            </a:r>
            <a:r>
              <a:rPr sz="1800" spc="-5" dirty="0">
                <a:latin typeface="Arial"/>
                <a:cs typeface="Arial"/>
              </a:rPr>
              <a:t>the </a:t>
            </a:r>
            <a:r>
              <a:rPr sz="1800" spc="-10" dirty="0">
                <a:latin typeface="Arial"/>
                <a:cs typeface="Arial"/>
              </a:rPr>
              <a:t>Operational </a:t>
            </a:r>
            <a:r>
              <a:rPr sz="1800" spc="-5" dirty="0">
                <a:latin typeface="Arial"/>
                <a:cs typeface="Arial"/>
              </a:rPr>
              <a:t>Data</a:t>
            </a:r>
            <a:r>
              <a:rPr sz="1800" spc="65" dirty="0">
                <a:latin typeface="Arial"/>
                <a:cs typeface="Arial"/>
              </a:rPr>
              <a:t> </a:t>
            </a:r>
            <a:r>
              <a:rPr sz="1800" spc="-5" dirty="0">
                <a:latin typeface="Arial"/>
                <a:cs typeface="Arial"/>
              </a:rPr>
              <a:t>Store</a:t>
            </a:r>
            <a:endParaRPr sz="1800" dirty="0">
              <a:latin typeface="Arial"/>
              <a:cs typeface="Arial"/>
            </a:endParaRPr>
          </a:p>
          <a:p>
            <a:pPr marL="1054100" marR="5080" lvl="1" indent="-274320">
              <a:lnSpc>
                <a:spcPct val="105600"/>
              </a:lnSpc>
              <a:spcBef>
                <a:spcPts val="910"/>
              </a:spcBef>
              <a:buClr>
                <a:srgbClr val="0082C8"/>
              </a:buClr>
              <a:buSzPct val="69444"/>
              <a:buFont typeface="Wingdings"/>
              <a:buChar char=""/>
              <a:tabLst>
                <a:tab pos="1054735" algn="l"/>
              </a:tabLst>
            </a:pPr>
            <a:r>
              <a:rPr sz="1800" spc="-5" dirty="0">
                <a:latin typeface="Arial"/>
                <a:cs typeface="Arial"/>
              </a:rPr>
              <a:t>Error files are </a:t>
            </a:r>
            <a:r>
              <a:rPr sz="1800" spc="-10" dirty="0">
                <a:latin typeface="Arial"/>
                <a:cs typeface="Arial"/>
              </a:rPr>
              <a:t>generated </a:t>
            </a:r>
            <a:r>
              <a:rPr sz="1800" spc="-5" dirty="0">
                <a:latin typeface="Arial"/>
                <a:cs typeface="Arial"/>
              </a:rPr>
              <a:t>at </a:t>
            </a:r>
            <a:r>
              <a:rPr sz="1800" spc="-10" dirty="0">
                <a:latin typeface="Arial"/>
                <a:cs typeface="Arial"/>
              </a:rPr>
              <a:t>initial </a:t>
            </a:r>
            <a:r>
              <a:rPr sz="1800" spc="-5" dirty="0">
                <a:latin typeface="Arial"/>
                <a:cs typeface="Arial"/>
              </a:rPr>
              <a:t>file </a:t>
            </a:r>
            <a:r>
              <a:rPr sz="1800" spc="-10" dirty="0">
                <a:latin typeface="Arial"/>
                <a:cs typeface="Arial"/>
              </a:rPr>
              <a:t>validation and again during </a:t>
            </a:r>
            <a:r>
              <a:rPr sz="1800" spc="-5" dirty="0">
                <a:latin typeface="Arial"/>
                <a:cs typeface="Arial"/>
              </a:rPr>
              <a:t>the </a:t>
            </a:r>
            <a:r>
              <a:rPr sz="1800" dirty="0">
                <a:latin typeface="Arial"/>
                <a:cs typeface="Arial"/>
              </a:rPr>
              <a:t>ETL  </a:t>
            </a:r>
            <a:r>
              <a:rPr sz="1800" spc="-5" dirty="0">
                <a:latin typeface="Arial"/>
                <a:cs typeface="Arial"/>
              </a:rPr>
              <a:t>process</a:t>
            </a:r>
            <a:endParaRPr sz="1800" dirty="0">
              <a:latin typeface="Arial"/>
              <a:cs typeface="Arial"/>
            </a:endParaRPr>
          </a:p>
          <a:p>
            <a:pPr marL="1054100" marR="110489" lvl="1" indent="-274320">
              <a:lnSpc>
                <a:spcPct val="106100"/>
              </a:lnSpc>
              <a:spcBef>
                <a:spcPts val="900"/>
              </a:spcBef>
              <a:buClr>
                <a:srgbClr val="0082C8"/>
              </a:buClr>
              <a:buSzPct val="69444"/>
              <a:buFont typeface="Wingdings"/>
              <a:buChar char=""/>
              <a:tabLst>
                <a:tab pos="1054735" algn="l"/>
              </a:tabLst>
            </a:pPr>
            <a:r>
              <a:rPr sz="1800" dirty="0">
                <a:latin typeface="Arial"/>
                <a:cs typeface="Arial"/>
              </a:rPr>
              <a:t>The </a:t>
            </a:r>
            <a:r>
              <a:rPr sz="1800" spc="-10" dirty="0">
                <a:latin typeface="Arial"/>
                <a:cs typeface="Arial"/>
              </a:rPr>
              <a:t>user </a:t>
            </a:r>
            <a:r>
              <a:rPr sz="1800" spc="-5" dirty="0">
                <a:latin typeface="Arial"/>
                <a:cs typeface="Arial"/>
              </a:rPr>
              <a:t>can also verify that the ODS </a:t>
            </a:r>
            <a:r>
              <a:rPr sz="1800" spc="-10" dirty="0">
                <a:latin typeface="Arial"/>
                <a:cs typeface="Arial"/>
              </a:rPr>
              <a:t>has been updated through </a:t>
            </a:r>
            <a:r>
              <a:rPr sz="1800" dirty="0">
                <a:latin typeface="Arial"/>
                <a:cs typeface="Arial"/>
              </a:rPr>
              <a:t>TSDS  </a:t>
            </a:r>
            <a:r>
              <a:rPr sz="1800" spc="-10" dirty="0">
                <a:latin typeface="Arial"/>
                <a:cs typeface="Arial"/>
              </a:rPr>
              <a:t>eDM</a:t>
            </a:r>
            <a:endParaRPr sz="1800" dirty="0">
              <a:latin typeface="Arial"/>
              <a:cs typeface="Arial"/>
            </a:endParaRPr>
          </a:p>
        </p:txBody>
      </p:sp>
      <p:sp>
        <p:nvSpPr>
          <p:cNvPr id="8" name="Slide Number Placeholder 7">
            <a:extLst>
              <a:ext uri="{FF2B5EF4-FFF2-40B4-BE49-F238E27FC236}">
                <a16:creationId xmlns:a16="http://schemas.microsoft.com/office/drawing/2014/main" id="{8B3C5D2A-51EA-4233-A026-5A1514748BED}"/>
              </a:ext>
            </a:extLst>
          </p:cNvPr>
          <p:cNvSpPr>
            <a:spLocks noGrp="1"/>
          </p:cNvSpPr>
          <p:nvPr>
            <p:ph type="sldNum" sz="quarter" idx="7"/>
          </p:nvPr>
        </p:nvSpPr>
        <p:spPr/>
        <p:txBody>
          <a:bodyPr/>
          <a:lstStyle/>
          <a:p>
            <a:fld id="{B6F15528-21DE-4FAA-801E-634DDDAF4B2B}" type="slidenum">
              <a:rPr lang="en-US" smtClean="0"/>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Batch Manager (Load) Error</a:t>
            </a:r>
            <a:r>
              <a:rPr spc="50" dirty="0"/>
              <a:t> </a:t>
            </a:r>
            <a:r>
              <a:rPr dirty="0"/>
              <a:t>#4</a:t>
            </a:r>
          </a:p>
        </p:txBody>
      </p:sp>
      <p:sp>
        <p:nvSpPr>
          <p:cNvPr id="7" name="object 7"/>
          <p:cNvSpPr/>
          <p:nvPr/>
        </p:nvSpPr>
        <p:spPr>
          <a:xfrm>
            <a:off x="1188719" y="1755648"/>
            <a:ext cx="6641591" cy="5151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18288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1828800"/>
            <a:ext cx="6373495" cy="368935"/>
          </a:xfrm>
          <a:prstGeom prst="rect">
            <a:avLst/>
          </a:prstGeom>
          <a:ln w="9144">
            <a:solidFill>
              <a:srgbClr val="EF7A08"/>
            </a:solidFill>
          </a:ln>
        </p:spPr>
        <p:txBody>
          <a:bodyPr vert="horz" wrap="square" lIns="0" tIns="34925" rIns="0" bIns="0" rtlCol="0">
            <a:spAutoFit/>
          </a:bodyPr>
          <a:lstStyle/>
          <a:p>
            <a:pPr marL="1035050">
              <a:lnSpc>
                <a:spcPct val="100000"/>
              </a:lnSpc>
              <a:spcBef>
                <a:spcPts val="275"/>
              </a:spcBef>
            </a:pPr>
            <a:r>
              <a:rPr sz="1800" spc="-10" dirty="0">
                <a:latin typeface="Arial"/>
                <a:cs typeface="Arial"/>
              </a:rPr>
              <a:t>Student does not exist </a:t>
            </a:r>
            <a:r>
              <a:rPr sz="1800" spc="-5" dirty="0">
                <a:latin typeface="Arial"/>
                <a:cs typeface="Arial"/>
              </a:rPr>
              <a:t>in the </a:t>
            </a:r>
            <a:r>
              <a:rPr sz="1800" spc="-10" dirty="0">
                <a:latin typeface="Arial"/>
                <a:cs typeface="Arial"/>
              </a:rPr>
              <a:t>Student</a:t>
            </a:r>
            <a:r>
              <a:rPr sz="1800" spc="114" dirty="0">
                <a:latin typeface="Arial"/>
                <a:cs typeface="Arial"/>
              </a:rPr>
              <a:t> </a:t>
            </a:r>
            <a:r>
              <a:rPr sz="1800" spc="-10" dirty="0">
                <a:latin typeface="Arial"/>
                <a:cs typeface="Arial"/>
              </a:rPr>
              <a:t>table</a:t>
            </a:r>
            <a:endParaRPr sz="1800">
              <a:latin typeface="Arial"/>
              <a:cs typeface="Arial"/>
            </a:endParaRPr>
          </a:p>
        </p:txBody>
      </p:sp>
      <p:graphicFrame>
        <p:nvGraphicFramePr>
          <p:cNvPr id="10" name="object 10"/>
          <p:cNvGraphicFramePr>
            <a:graphicFrameLocks noGrp="1"/>
          </p:cNvGraphicFramePr>
          <p:nvPr/>
        </p:nvGraphicFramePr>
        <p:xfrm>
          <a:off x="374650" y="2701289"/>
          <a:ext cx="8458200" cy="1193799"/>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70839">
                <a:tc>
                  <a:txBody>
                    <a:bodyPr/>
                    <a:lstStyle/>
                    <a:p>
                      <a:pPr marL="85090">
                        <a:lnSpc>
                          <a:spcPct val="100000"/>
                        </a:lnSpc>
                        <a:spcBef>
                          <a:spcPts val="270"/>
                        </a:spcBef>
                      </a:pPr>
                      <a:r>
                        <a:rPr sz="1600" b="1" spc="-5" dirty="0">
                          <a:solidFill>
                            <a:srgbClr val="FFFFFF"/>
                          </a:solidFill>
                          <a:latin typeface="Arial"/>
                          <a:cs typeface="Arial"/>
                        </a:rPr>
                        <a:t>Error</a:t>
                      </a:r>
                      <a:r>
                        <a:rPr sz="1600" b="1" spc="-65" dirty="0">
                          <a:solidFill>
                            <a:srgbClr val="FFFFFF"/>
                          </a:solidFill>
                          <a:latin typeface="Arial"/>
                          <a:cs typeface="Arial"/>
                        </a:rPr>
                        <a:t> </a:t>
                      </a:r>
                      <a:r>
                        <a:rPr sz="1600" b="1" spc="-5" dirty="0">
                          <a:solidFill>
                            <a:srgbClr val="FFFFFF"/>
                          </a:solidFill>
                          <a:latin typeface="Arial"/>
                          <a:cs typeface="Arial"/>
                        </a:rPr>
                        <a:t>Message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70"/>
                        </a:spcBef>
                      </a:pPr>
                      <a:r>
                        <a:rPr sz="1600" b="1" spc="-5" dirty="0">
                          <a:solidFill>
                            <a:srgbClr val="FFFFFF"/>
                          </a:solidFill>
                          <a:latin typeface="Arial"/>
                          <a:cs typeface="Arial"/>
                        </a:rPr>
                        <a:t>Error</a:t>
                      </a:r>
                      <a:r>
                        <a:rPr sz="1600" b="1" spc="-55" dirty="0">
                          <a:solidFill>
                            <a:srgbClr val="FFFFFF"/>
                          </a:solidFill>
                          <a:latin typeface="Arial"/>
                          <a:cs typeface="Arial"/>
                        </a:rPr>
                        <a:t> </a:t>
                      </a:r>
                      <a:r>
                        <a:rPr sz="1600" b="1" spc="-25" dirty="0">
                          <a:solidFill>
                            <a:srgbClr val="FFFFFF"/>
                          </a:solidFill>
                          <a:latin typeface="Arial"/>
                          <a:cs typeface="Arial"/>
                        </a:rPr>
                        <a:t>Value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822960">
                <a:tc>
                  <a:txBody>
                    <a:bodyPr/>
                    <a:lstStyle/>
                    <a:p>
                      <a:pPr marL="85090" marR="248920">
                        <a:lnSpc>
                          <a:spcPct val="100000"/>
                        </a:lnSpc>
                        <a:spcBef>
                          <a:spcPts val="170"/>
                        </a:spcBef>
                      </a:pPr>
                      <a:r>
                        <a:rPr sz="1600" spc="-25" dirty="0">
                          <a:latin typeface="Arial"/>
                          <a:cs typeface="Arial"/>
                        </a:rPr>
                        <a:t>Values </a:t>
                      </a:r>
                      <a:r>
                        <a:rPr sz="1600" spc="-5" dirty="0">
                          <a:latin typeface="Arial"/>
                          <a:cs typeface="Arial"/>
                        </a:rPr>
                        <a:t>Not </a:t>
                      </a:r>
                      <a:r>
                        <a:rPr sz="1600" dirty="0">
                          <a:latin typeface="Arial"/>
                          <a:cs typeface="Arial"/>
                        </a:rPr>
                        <a:t>in  S</a:t>
                      </a:r>
                      <a:r>
                        <a:rPr sz="1600" spc="5" dirty="0">
                          <a:latin typeface="Arial"/>
                          <a:cs typeface="Arial"/>
                        </a:rPr>
                        <a:t>c</a:t>
                      </a:r>
                      <a:r>
                        <a:rPr sz="1600" dirty="0">
                          <a:latin typeface="Arial"/>
                          <a:cs typeface="Arial"/>
                        </a:rPr>
                        <a:t>ho</a:t>
                      </a:r>
                      <a:r>
                        <a:rPr sz="1600" spc="5" dirty="0">
                          <a:latin typeface="Arial"/>
                          <a:cs typeface="Arial"/>
                        </a:rPr>
                        <a:t>l</a:t>
                      </a:r>
                      <a:r>
                        <a:rPr sz="1600" spc="-15" dirty="0">
                          <a:latin typeface="Arial"/>
                          <a:cs typeface="Arial"/>
                        </a:rPr>
                        <a:t>w</a:t>
                      </a:r>
                      <a:r>
                        <a:rPr sz="1600" dirty="0">
                          <a:latin typeface="Arial"/>
                          <a:cs typeface="Arial"/>
                        </a:rPr>
                        <a:t>h</a:t>
                      </a:r>
                      <a:r>
                        <a:rPr sz="1600" spc="5" dirty="0">
                          <a:latin typeface="Arial"/>
                          <a:cs typeface="Arial"/>
                        </a:rPr>
                        <a:t>s</a:t>
                      </a:r>
                      <a:r>
                        <a:rPr sz="1600" dirty="0">
                          <a:latin typeface="Arial"/>
                          <a:cs typeface="Arial"/>
                        </a:rPr>
                        <a:t>.Stud_Snap</a:t>
                      </a:r>
                      <a:r>
                        <a:rPr sz="1600" spc="5" dirty="0">
                          <a:latin typeface="Arial"/>
                          <a:cs typeface="Arial"/>
                        </a:rPr>
                        <a:t>s</a:t>
                      </a:r>
                      <a:r>
                        <a:rPr sz="1600" dirty="0">
                          <a:latin typeface="Arial"/>
                          <a:cs typeface="Arial"/>
                        </a:rPr>
                        <a:t>hot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marR="149225">
                        <a:lnSpc>
                          <a:spcPct val="100000"/>
                        </a:lnSpc>
                        <a:spcBef>
                          <a:spcPts val="170"/>
                        </a:spcBef>
                      </a:pPr>
                      <a:r>
                        <a:rPr sz="1600" spc="-5" dirty="0">
                          <a:latin typeface="Arial"/>
                          <a:cs typeface="Arial"/>
                        </a:rPr>
                        <a:t>District_Code = 000000, Snapshot_Date = 6/30/2013,  Period.Period_Level_Desc = TSDS, Student_Id =</a:t>
                      </a:r>
                      <a:r>
                        <a:rPr sz="1600" spc="35" dirty="0">
                          <a:latin typeface="Arial"/>
                          <a:cs typeface="Arial"/>
                        </a:rPr>
                        <a:t> </a:t>
                      </a:r>
                      <a:r>
                        <a:rPr sz="1600" spc="-75" dirty="0">
                          <a:latin typeface="Arial"/>
                          <a:cs typeface="Arial"/>
                        </a:rPr>
                        <a:t>1111111789</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bl>
          </a:graphicData>
        </a:graphic>
      </p:graphicFrame>
      <p:sp>
        <p:nvSpPr>
          <p:cNvPr id="12" name="Slide Number Placeholder 11">
            <a:extLst>
              <a:ext uri="{FF2B5EF4-FFF2-40B4-BE49-F238E27FC236}">
                <a16:creationId xmlns:a16="http://schemas.microsoft.com/office/drawing/2014/main" id="{92097065-A071-4D95-9D6F-197EA090ED67}"/>
              </a:ext>
            </a:extLst>
          </p:cNvPr>
          <p:cNvSpPr>
            <a:spLocks noGrp="1"/>
          </p:cNvSpPr>
          <p:nvPr>
            <p:ph type="sldNum" sz="quarter" idx="7"/>
          </p:nvPr>
        </p:nvSpPr>
        <p:spPr/>
        <p:txBody>
          <a:bodyPr/>
          <a:lstStyle/>
          <a:p>
            <a:fld id="{B6F15528-21DE-4FAA-801E-634DDDAF4B2B}" type="slidenum">
              <a:rPr lang="en-US" smtClean="0"/>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Batch Manager (Load) Error</a:t>
            </a:r>
            <a:r>
              <a:rPr spc="50" dirty="0"/>
              <a:t> </a:t>
            </a:r>
            <a:r>
              <a:rPr dirty="0"/>
              <a:t>#5</a:t>
            </a:r>
          </a:p>
        </p:txBody>
      </p:sp>
      <p:sp>
        <p:nvSpPr>
          <p:cNvPr id="7" name="object 7"/>
          <p:cNvSpPr/>
          <p:nvPr/>
        </p:nvSpPr>
        <p:spPr>
          <a:xfrm>
            <a:off x="1188719" y="1755648"/>
            <a:ext cx="6641591" cy="5151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18288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1828800"/>
            <a:ext cx="6373495" cy="368935"/>
          </a:xfrm>
          <a:prstGeom prst="rect">
            <a:avLst/>
          </a:prstGeom>
          <a:ln w="9144">
            <a:solidFill>
              <a:srgbClr val="EF7A08"/>
            </a:solidFill>
          </a:ln>
        </p:spPr>
        <p:txBody>
          <a:bodyPr vert="horz" wrap="square" lIns="0" tIns="34925" rIns="0" bIns="0" rtlCol="0">
            <a:spAutoFit/>
          </a:bodyPr>
          <a:lstStyle/>
          <a:p>
            <a:pPr marL="631190">
              <a:lnSpc>
                <a:spcPct val="100000"/>
              </a:lnSpc>
              <a:spcBef>
                <a:spcPts val="275"/>
              </a:spcBef>
            </a:pPr>
            <a:r>
              <a:rPr sz="1800" spc="-10" dirty="0">
                <a:latin typeface="Arial"/>
                <a:cs typeface="Arial"/>
              </a:rPr>
              <a:t>Location Code does not exist </a:t>
            </a:r>
            <a:r>
              <a:rPr sz="1800" spc="-5" dirty="0">
                <a:latin typeface="Arial"/>
                <a:cs typeface="Arial"/>
              </a:rPr>
              <a:t>in the </a:t>
            </a:r>
            <a:r>
              <a:rPr sz="1800" spc="-10" dirty="0">
                <a:latin typeface="Arial"/>
                <a:cs typeface="Arial"/>
              </a:rPr>
              <a:t>Location</a:t>
            </a:r>
            <a:r>
              <a:rPr sz="1800" spc="130" dirty="0">
                <a:latin typeface="Arial"/>
                <a:cs typeface="Arial"/>
              </a:rPr>
              <a:t> </a:t>
            </a:r>
            <a:r>
              <a:rPr sz="1800" spc="-45" dirty="0">
                <a:latin typeface="Arial"/>
                <a:cs typeface="Arial"/>
              </a:rPr>
              <a:t>Table</a:t>
            </a:r>
            <a:endParaRPr sz="1800">
              <a:latin typeface="Arial"/>
              <a:cs typeface="Arial"/>
            </a:endParaRPr>
          </a:p>
        </p:txBody>
      </p:sp>
      <p:graphicFrame>
        <p:nvGraphicFramePr>
          <p:cNvPr id="10" name="object 10"/>
          <p:cNvGraphicFramePr>
            <a:graphicFrameLocks noGrp="1"/>
          </p:cNvGraphicFramePr>
          <p:nvPr/>
        </p:nvGraphicFramePr>
        <p:xfrm>
          <a:off x="374650" y="2660650"/>
          <a:ext cx="8458200" cy="949959"/>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70839">
                <a:tc>
                  <a:txBody>
                    <a:bodyPr/>
                    <a:lstStyle/>
                    <a:p>
                      <a:pPr marL="85090">
                        <a:lnSpc>
                          <a:spcPct val="100000"/>
                        </a:lnSpc>
                        <a:spcBef>
                          <a:spcPts val="270"/>
                        </a:spcBef>
                      </a:pPr>
                      <a:r>
                        <a:rPr sz="1600" b="1" spc="-5" dirty="0">
                          <a:solidFill>
                            <a:srgbClr val="FFFFFF"/>
                          </a:solidFill>
                          <a:latin typeface="Arial"/>
                          <a:cs typeface="Arial"/>
                        </a:rPr>
                        <a:t>Error</a:t>
                      </a:r>
                      <a:r>
                        <a:rPr sz="1600" b="1" spc="-65" dirty="0">
                          <a:solidFill>
                            <a:srgbClr val="FFFFFF"/>
                          </a:solidFill>
                          <a:latin typeface="Arial"/>
                          <a:cs typeface="Arial"/>
                        </a:rPr>
                        <a:t> </a:t>
                      </a:r>
                      <a:r>
                        <a:rPr sz="1600" b="1" spc="-5" dirty="0">
                          <a:solidFill>
                            <a:srgbClr val="FFFFFF"/>
                          </a:solidFill>
                          <a:latin typeface="Arial"/>
                          <a:cs typeface="Arial"/>
                        </a:rPr>
                        <a:t>Message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70"/>
                        </a:spcBef>
                      </a:pPr>
                      <a:r>
                        <a:rPr sz="1600" b="1" spc="-5" dirty="0">
                          <a:solidFill>
                            <a:srgbClr val="FFFFFF"/>
                          </a:solidFill>
                          <a:latin typeface="Arial"/>
                          <a:cs typeface="Arial"/>
                        </a:rPr>
                        <a:t>Error</a:t>
                      </a:r>
                      <a:r>
                        <a:rPr sz="1600" b="1" spc="-55" dirty="0">
                          <a:solidFill>
                            <a:srgbClr val="FFFFFF"/>
                          </a:solidFill>
                          <a:latin typeface="Arial"/>
                          <a:cs typeface="Arial"/>
                        </a:rPr>
                        <a:t> </a:t>
                      </a:r>
                      <a:r>
                        <a:rPr sz="1600" b="1" spc="-25" dirty="0">
                          <a:solidFill>
                            <a:srgbClr val="FFFFFF"/>
                          </a:solidFill>
                          <a:latin typeface="Arial"/>
                          <a:cs typeface="Arial"/>
                        </a:rPr>
                        <a:t>Value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579120">
                <a:tc>
                  <a:txBody>
                    <a:bodyPr/>
                    <a:lstStyle/>
                    <a:p>
                      <a:pPr marL="85090" marR="333375">
                        <a:lnSpc>
                          <a:spcPct val="100000"/>
                        </a:lnSpc>
                        <a:spcBef>
                          <a:spcPts val="170"/>
                        </a:spcBef>
                      </a:pPr>
                      <a:r>
                        <a:rPr sz="1600" spc="-25" dirty="0">
                          <a:latin typeface="Arial"/>
                          <a:cs typeface="Arial"/>
                        </a:rPr>
                        <a:t>Values </a:t>
                      </a:r>
                      <a:r>
                        <a:rPr sz="1600" spc="-5" dirty="0">
                          <a:latin typeface="Arial"/>
                          <a:cs typeface="Arial"/>
                        </a:rPr>
                        <a:t>Not </a:t>
                      </a:r>
                      <a:r>
                        <a:rPr sz="1600" dirty="0">
                          <a:latin typeface="Arial"/>
                          <a:cs typeface="Arial"/>
                        </a:rPr>
                        <a:t>in  </a:t>
                      </a:r>
                      <a:r>
                        <a:rPr sz="1600" spc="-5" dirty="0">
                          <a:latin typeface="Arial"/>
                          <a:cs typeface="Arial"/>
                        </a:rPr>
                        <a:t>Scholwhs.Location</a:t>
                      </a:r>
                      <a:r>
                        <a:rPr sz="1600" spc="-80" dirty="0">
                          <a:latin typeface="Arial"/>
                          <a:cs typeface="Arial"/>
                        </a:rPr>
                        <a: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5090">
                        <a:lnSpc>
                          <a:spcPct val="100000"/>
                        </a:lnSpc>
                        <a:spcBef>
                          <a:spcPts val="170"/>
                        </a:spcBef>
                      </a:pPr>
                      <a:r>
                        <a:rPr sz="1600" spc="-5" dirty="0">
                          <a:latin typeface="Arial"/>
                          <a:cs typeface="Arial"/>
                        </a:rPr>
                        <a:t>District_Code = 000000, Location_Id =</a:t>
                      </a:r>
                      <a:r>
                        <a:rPr sz="1600" spc="90" dirty="0">
                          <a:latin typeface="Arial"/>
                          <a:cs typeface="Arial"/>
                        </a:rPr>
                        <a:t> </a:t>
                      </a:r>
                      <a:r>
                        <a:rPr sz="1600" spc="-5" dirty="0">
                          <a:latin typeface="Arial"/>
                          <a:cs typeface="Arial"/>
                        </a:rPr>
                        <a:t>000000</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bl>
          </a:graphicData>
        </a:graphic>
      </p:graphicFrame>
      <p:sp>
        <p:nvSpPr>
          <p:cNvPr id="12" name="Slide Number Placeholder 11">
            <a:extLst>
              <a:ext uri="{FF2B5EF4-FFF2-40B4-BE49-F238E27FC236}">
                <a16:creationId xmlns:a16="http://schemas.microsoft.com/office/drawing/2014/main" id="{D0E8A285-0B93-4397-8977-DC9DD24BC09D}"/>
              </a:ext>
            </a:extLst>
          </p:cNvPr>
          <p:cNvSpPr>
            <a:spLocks noGrp="1"/>
          </p:cNvSpPr>
          <p:nvPr>
            <p:ph type="sldNum" sz="quarter" idx="7"/>
          </p:nvPr>
        </p:nvSpPr>
        <p:spPr/>
        <p:txBody>
          <a:bodyPr/>
          <a:lstStyle/>
          <a:p>
            <a:fld id="{B6F15528-21DE-4FAA-801E-634DDDAF4B2B}" type="slidenum">
              <a:rPr lang="en-US" smtClean="0"/>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Batch Manager (Load) Error</a:t>
            </a:r>
            <a:r>
              <a:rPr spc="50" dirty="0"/>
              <a:t> </a:t>
            </a:r>
            <a:r>
              <a:rPr dirty="0"/>
              <a:t>#6</a:t>
            </a:r>
          </a:p>
        </p:txBody>
      </p:sp>
      <p:sp>
        <p:nvSpPr>
          <p:cNvPr id="7" name="object 7"/>
          <p:cNvSpPr/>
          <p:nvPr/>
        </p:nvSpPr>
        <p:spPr>
          <a:xfrm>
            <a:off x="1188719" y="1755648"/>
            <a:ext cx="6641591" cy="5151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322832" y="1828800"/>
            <a:ext cx="6373495" cy="368935"/>
          </a:xfrm>
          <a:custGeom>
            <a:avLst/>
            <a:gdLst/>
            <a:ahLst/>
            <a:cxnLst/>
            <a:rect l="l" t="t" r="r" b="b"/>
            <a:pathLst>
              <a:path w="6373495" h="368935">
                <a:moveTo>
                  <a:pt x="0" y="0"/>
                </a:moveTo>
                <a:lnTo>
                  <a:pt x="6373368" y="0"/>
                </a:lnTo>
                <a:lnTo>
                  <a:pt x="6373368" y="368808"/>
                </a:lnTo>
                <a:lnTo>
                  <a:pt x="0" y="368808"/>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322832" y="1828800"/>
            <a:ext cx="6373495" cy="368935"/>
          </a:xfrm>
          <a:prstGeom prst="rect">
            <a:avLst/>
          </a:prstGeom>
          <a:ln w="9144">
            <a:solidFill>
              <a:srgbClr val="EF7A08"/>
            </a:solidFill>
          </a:ln>
        </p:spPr>
        <p:txBody>
          <a:bodyPr vert="horz" wrap="square" lIns="0" tIns="34925" rIns="0" bIns="0" rtlCol="0">
            <a:spAutoFit/>
          </a:bodyPr>
          <a:lstStyle/>
          <a:p>
            <a:pPr marL="631190">
              <a:lnSpc>
                <a:spcPct val="100000"/>
              </a:lnSpc>
              <a:spcBef>
                <a:spcPts val="275"/>
              </a:spcBef>
            </a:pPr>
            <a:r>
              <a:rPr sz="1800" spc="-10" dirty="0">
                <a:latin typeface="Arial"/>
                <a:cs typeface="Arial"/>
              </a:rPr>
              <a:t>Location Code does not exist </a:t>
            </a:r>
            <a:r>
              <a:rPr sz="1800" spc="-5" dirty="0">
                <a:latin typeface="Arial"/>
                <a:cs typeface="Arial"/>
              </a:rPr>
              <a:t>in the </a:t>
            </a:r>
            <a:r>
              <a:rPr sz="1800" spc="-10" dirty="0">
                <a:latin typeface="Arial"/>
                <a:cs typeface="Arial"/>
              </a:rPr>
              <a:t>Location</a:t>
            </a:r>
            <a:r>
              <a:rPr sz="1800" spc="130" dirty="0">
                <a:latin typeface="Arial"/>
                <a:cs typeface="Arial"/>
              </a:rPr>
              <a:t> </a:t>
            </a:r>
            <a:r>
              <a:rPr sz="1800" spc="-45" dirty="0">
                <a:latin typeface="Arial"/>
                <a:cs typeface="Arial"/>
              </a:rPr>
              <a:t>Table</a:t>
            </a:r>
            <a:endParaRPr sz="1800">
              <a:latin typeface="Arial"/>
              <a:cs typeface="Arial"/>
            </a:endParaRPr>
          </a:p>
        </p:txBody>
      </p:sp>
      <p:graphicFrame>
        <p:nvGraphicFramePr>
          <p:cNvPr id="10" name="object 10"/>
          <p:cNvGraphicFramePr>
            <a:graphicFrameLocks noGrp="1"/>
          </p:cNvGraphicFramePr>
          <p:nvPr/>
        </p:nvGraphicFramePr>
        <p:xfrm>
          <a:off x="374650" y="2660650"/>
          <a:ext cx="8458200" cy="3662678"/>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70839">
                <a:tc>
                  <a:txBody>
                    <a:bodyPr/>
                    <a:lstStyle/>
                    <a:p>
                      <a:pPr marL="85090">
                        <a:lnSpc>
                          <a:spcPct val="100000"/>
                        </a:lnSpc>
                        <a:spcBef>
                          <a:spcPts val="270"/>
                        </a:spcBef>
                      </a:pPr>
                      <a:r>
                        <a:rPr sz="1600" b="1" spc="-5" dirty="0">
                          <a:solidFill>
                            <a:srgbClr val="FFFFFF"/>
                          </a:solidFill>
                          <a:latin typeface="Arial"/>
                          <a:cs typeface="Arial"/>
                        </a:rPr>
                        <a:t>Error</a:t>
                      </a:r>
                      <a:r>
                        <a:rPr sz="1600" b="1" spc="-65" dirty="0">
                          <a:solidFill>
                            <a:srgbClr val="FFFFFF"/>
                          </a:solidFill>
                          <a:latin typeface="Arial"/>
                          <a:cs typeface="Arial"/>
                        </a:rPr>
                        <a:t> </a:t>
                      </a:r>
                      <a:r>
                        <a:rPr sz="1600" b="1" spc="-5" dirty="0">
                          <a:solidFill>
                            <a:srgbClr val="FFFFFF"/>
                          </a:solidFill>
                          <a:latin typeface="Arial"/>
                          <a:cs typeface="Arial"/>
                        </a:rPr>
                        <a:t>Message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tc>
                  <a:txBody>
                    <a:bodyPr/>
                    <a:lstStyle/>
                    <a:p>
                      <a:pPr marL="85090">
                        <a:lnSpc>
                          <a:spcPct val="100000"/>
                        </a:lnSpc>
                        <a:spcBef>
                          <a:spcPts val="270"/>
                        </a:spcBef>
                      </a:pPr>
                      <a:r>
                        <a:rPr sz="1600" b="1" spc="-5" dirty="0">
                          <a:solidFill>
                            <a:srgbClr val="FFFFFF"/>
                          </a:solidFill>
                          <a:latin typeface="Arial"/>
                          <a:cs typeface="Arial"/>
                        </a:rPr>
                        <a:t>Error</a:t>
                      </a:r>
                      <a:r>
                        <a:rPr sz="1600" b="1" spc="-55" dirty="0">
                          <a:solidFill>
                            <a:srgbClr val="FFFFFF"/>
                          </a:solidFill>
                          <a:latin typeface="Arial"/>
                          <a:cs typeface="Arial"/>
                        </a:rPr>
                        <a:t> </a:t>
                      </a:r>
                      <a:r>
                        <a:rPr sz="1600" b="1" spc="-25" dirty="0">
                          <a:solidFill>
                            <a:srgbClr val="FFFFFF"/>
                          </a:solidFill>
                          <a:latin typeface="Arial"/>
                          <a:cs typeface="Arial"/>
                        </a:rPr>
                        <a:t>Value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38100">
                      <a:solidFill>
                        <a:srgbClr val="FCD192"/>
                      </a:solidFill>
                      <a:prstDash val="solid"/>
                    </a:lnB>
                    <a:solidFill>
                      <a:srgbClr val="0082C8"/>
                    </a:solidFill>
                  </a:tcPr>
                </a:tc>
                <a:extLst>
                  <a:ext uri="{0D108BD9-81ED-4DB2-BD59-A6C34878D82A}">
                    <a16:rowId xmlns:a16="http://schemas.microsoft.com/office/drawing/2014/main" val="10000"/>
                  </a:ext>
                </a:extLst>
              </a:tr>
              <a:tr h="822960">
                <a:tc>
                  <a:txBody>
                    <a:bodyPr/>
                    <a:lstStyle/>
                    <a:p>
                      <a:pPr marL="85090" marR="146685">
                        <a:lnSpc>
                          <a:spcPct val="98800"/>
                        </a:lnSpc>
                        <a:spcBef>
                          <a:spcPts val="190"/>
                        </a:spcBef>
                      </a:pPr>
                      <a:r>
                        <a:rPr sz="1600" spc="-25" dirty="0">
                          <a:latin typeface="Arial"/>
                          <a:cs typeface="Arial"/>
                        </a:rPr>
                        <a:t>Values </a:t>
                      </a:r>
                      <a:r>
                        <a:rPr sz="1600" spc="-5" dirty="0">
                          <a:latin typeface="Arial"/>
                          <a:cs typeface="Arial"/>
                        </a:rPr>
                        <a:t>Not </a:t>
                      </a:r>
                      <a:r>
                        <a:rPr sz="1600" dirty="0">
                          <a:latin typeface="Arial"/>
                          <a:cs typeface="Arial"/>
                        </a:rPr>
                        <a:t>in  </a:t>
                      </a:r>
                      <a:r>
                        <a:rPr sz="1600" spc="-5" dirty="0">
                          <a:latin typeface="Arial"/>
                          <a:cs typeface="Arial"/>
                        </a:rPr>
                        <a:t>Scholwhs.Location_Markin  g_Period_Code</a:t>
                      </a:r>
                      <a:r>
                        <a:rPr sz="1600" spc="-95" dirty="0">
                          <a:latin typeface="Arial"/>
                          <a:cs typeface="Arial"/>
                        </a:rPr>
                        <a: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tc>
                  <a:txBody>
                    <a:bodyPr/>
                    <a:lstStyle/>
                    <a:p>
                      <a:pPr marL="84455" marR="117475">
                        <a:lnSpc>
                          <a:spcPct val="98800"/>
                        </a:lnSpc>
                        <a:spcBef>
                          <a:spcPts val="190"/>
                        </a:spcBef>
                      </a:pPr>
                      <a:r>
                        <a:rPr sz="1600" spc="-5" dirty="0">
                          <a:latin typeface="Arial"/>
                          <a:cs typeface="Arial"/>
                        </a:rPr>
                        <a:t>Location.Location_Id = 000000005, </a:t>
                      </a:r>
                      <a:r>
                        <a:rPr sz="1600" spc="-20" dirty="0">
                          <a:latin typeface="Arial"/>
                          <a:cs typeface="Arial"/>
                        </a:rPr>
                        <a:t>School_Year </a:t>
                      </a:r>
                      <a:r>
                        <a:rPr sz="1600" spc="-5" dirty="0">
                          <a:latin typeface="Arial"/>
                          <a:cs typeface="Arial"/>
                        </a:rPr>
                        <a:t>= 6/30/2013,  </a:t>
                      </a:r>
                      <a:r>
                        <a:rPr sz="1600" spc="-25" dirty="0">
                          <a:latin typeface="Arial"/>
                          <a:cs typeface="Arial"/>
                        </a:rPr>
                        <a:t>Term_Code </a:t>
                      </a:r>
                      <a:r>
                        <a:rPr sz="1600" spc="-5" dirty="0">
                          <a:latin typeface="Arial"/>
                          <a:cs typeface="Arial"/>
                        </a:rPr>
                        <a:t>= Spring </a:t>
                      </a:r>
                      <a:r>
                        <a:rPr sz="1600" spc="-15" dirty="0">
                          <a:latin typeface="Arial"/>
                          <a:cs typeface="Arial"/>
                        </a:rPr>
                        <a:t>Semester, </a:t>
                      </a:r>
                      <a:r>
                        <a:rPr sz="1600" spc="-5" dirty="0">
                          <a:latin typeface="Arial"/>
                          <a:cs typeface="Arial"/>
                        </a:rPr>
                        <a:t>MP_Code = Second Nine  Weeks, </a:t>
                      </a:r>
                      <a:r>
                        <a:rPr sz="1600" spc="-20" dirty="0">
                          <a:latin typeface="Arial"/>
                          <a:cs typeface="Arial"/>
                        </a:rPr>
                        <a:t>Term_MP_Desc </a:t>
                      </a:r>
                      <a:r>
                        <a:rPr sz="1600" spc="-5" dirty="0">
                          <a:latin typeface="Arial"/>
                          <a:cs typeface="Arial"/>
                        </a:rPr>
                        <a:t>=</a:t>
                      </a:r>
                      <a:r>
                        <a:rPr sz="1600" spc="-35" dirty="0">
                          <a:latin typeface="Arial"/>
                          <a:cs typeface="Arial"/>
                        </a:rPr>
                        <a:t> </a:t>
                      </a:r>
                      <a:r>
                        <a:rPr sz="1600" spc="-5" dirty="0">
                          <a:latin typeface="Arial"/>
                          <a:cs typeface="Arial"/>
                        </a:rPr>
                        <a:t>2012-2013</a:t>
                      </a:r>
                      <a:endParaRPr sz="1600">
                        <a:latin typeface="Arial"/>
                        <a:cs typeface="Arial"/>
                      </a:endParaRPr>
                    </a:p>
                  </a:txBody>
                  <a:tcPr marL="0" marR="0" marT="0" marB="0">
                    <a:lnL w="12700">
                      <a:solidFill>
                        <a:srgbClr val="FCD192"/>
                      </a:solidFill>
                      <a:prstDash val="soli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r h="822960">
                <a:tc>
                  <a:txBody>
                    <a:bodyPr/>
                    <a:lstStyle/>
                    <a:p>
                      <a:pPr marL="84455" marR="146685">
                        <a:lnSpc>
                          <a:spcPct val="98800"/>
                        </a:lnSpc>
                        <a:spcBef>
                          <a:spcPts val="290"/>
                        </a:spcBef>
                      </a:pPr>
                      <a:r>
                        <a:rPr sz="1600" spc="-25" dirty="0">
                          <a:latin typeface="Arial"/>
                          <a:cs typeface="Arial"/>
                        </a:rPr>
                        <a:t>Values </a:t>
                      </a:r>
                      <a:r>
                        <a:rPr sz="1600" spc="-5" dirty="0">
                          <a:latin typeface="Arial"/>
                          <a:cs typeface="Arial"/>
                        </a:rPr>
                        <a:t>Not </a:t>
                      </a:r>
                      <a:r>
                        <a:rPr sz="1600" dirty="0">
                          <a:latin typeface="Arial"/>
                          <a:cs typeface="Arial"/>
                        </a:rPr>
                        <a:t>in  </a:t>
                      </a:r>
                      <a:r>
                        <a:rPr sz="1600" spc="-5" dirty="0">
                          <a:latin typeface="Arial"/>
                          <a:cs typeface="Arial"/>
                        </a:rPr>
                        <a:t>Scholwhs.Location_Markin  g_Period_Code</a:t>
                      </a:r>
                      <a:r>
                        <a:rPr sz="1600" spc="-95" dirty="0">
                          <a:latin typeface="Arial"/>
                          <a:cs typeface="Arial"/>
                        </a:rPr>
                        <a: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4455" marR="118110">
                        <a:lnSpc>
                          <a:spcPct val="98800"/>
                        </a:lnSpc>
                        <a:spcBef>
                          <a:spcPts val="290"/>
                        </a:spcBef>
                      </a:pPr>
                      <a:r>
                        <a:rPr sz="1600" spc="-5" dirty="0">
                          <a:latin typeface="Arial"/>
                          <a:cs typeface="Arial"/>
                        </a:rPr>
                        <a:t>Location.Location_Id = 000000005, </a:t>
                      </a:r>
                      <a:r>
                        <a:rPr sz="1600" spc="-20" dirty="0">
                          <a:latin typeface="Arial"/>
                          <a:cs typeface="Arial"/>
                        </a:rPr>
                        <a:t>School_Year </a:t>
                      </a:r>
                      <a:r>
                        <a:rPr sz="1600" spc="-5" dirty="0">
                          <a:latin typeface="Arial"/>
                          <a:cs typeface="Arial"/>
                        </a:rPr>
                        <a:t>= 6/30/2013,  </a:t>
                      </a:r>
                      <a:r>
                        <a:rPr sz="1600" spc="-25" dirty="0">
                          <a:latin typeface="Arial"/>
                          <a:cs typeface="Arial"/>
                        </a:rPr>
                        <a:t>Term_Code </a:t>
                      </a:r>
                      <a:r>
                        <a:rPr sz="1600" spc="-5" dirty="0">
                          <a:latin typeface="Arial"/>
                          <a:cs typeface="Arial"/>
                        </a:rPr>
                        <a:t>= Spring </a:t>
                      </a:r>
                      <a:r>
                        <a:rPr sz="1600" spc="-15" dirty="0">
                          <a:latin typeface="Arial"/>
                          <a:cs typeface="Arial"/>
                        </a:rPr>
                        <a:t>Semester, </a:t>
                      </a:r>
                      <a:r>
                        <a:rPr sz="1600" spc="-5" dirty="0">
                          <a:latin typeface="Arial"/>
                          <a:cs typeface="Arial"/>
                        </a:rPr>
                        <a:t>MP_Code = First </a:t>
                      </a:r>
                      <a:r>
                        <a:rPr sz="1600" spc="-15" dirty="0">
                          <a:latin typeface="Arial"/>
                          <a:cs typeface="Arial"/>
                        </a:rPr>
                        <a:t>Semester,  </a:t>
                      </a:r>
                      <a:r>
                        <a:rPr sz="1600" spc="-20" dirty="0">
                          <a:latin typeface="Arial"/>
                          <a:cs typeface="Arial"/>
                        </a:rPr>
                        <a:t>Term_MP_Desc </a:t>
                      </a:r>
                      <a:r>
                        <a:rPr sz="1600" spc="-5" dirty="0">
                          <a:latin typeface="Arial"/>
                          <a:cs typeface="Arial"/>
                        </a:rPr>
                        <a:t>= 2012-2013</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2"/>
                  </a:ext>
                </a:extLst>
              </a:tr>
              <a:tr h="822959">
                <a:tc>
                  <a:txBody>
                    <a:bodyPr/>
                    <a:lstStyle/>
                    <a:p>
                      <a:pPr marL="84455" marR="146685">
                        <a:lnSpc>
                          <a:spcPct val="98800"/>
                        </a:lnSpc>
                        <a:spcBef>
                          <a:spcPts val="290"/>
                        </a:spcBef>
                      </a:pPr>
                      <a:r>
                        <a:rPr sz="1600" spc="-25" dirty="0">
                          <a:latin typeface="Arial"/>
                          <a:cs typeface="Arial"/>
                        </a:rPr>
                        <a:t>Values </a:t>
                      </a:r>
                      <a:r>
                        <a:rPr sz="1600" spc="-5" dirty="0">
                          <a:latin typeface="Arial"/>
                          <a:cs typeface="Arial"/>
                        </a:rPr>
                        <a:t>Not </a:t>
                      </a:r>
                      <a:r>
                        <a:rPr sz="1600" dirty="0">
                          <a:latin typeface="Arial"/>
                          <a:cs typeface="Arial"/>
                        </a:rPr>
                        <a:t>in  </a:t>
                      </a:r>
                      <a:r>
                        <a:rPr sz="1600" spc="-5" dirty="0">
                          <a:latin typeface="Arial"/>
                          <a:cs typeface="Arial"/>
                        </a:rPr>
                        <a:t>Scholwhs.Location_Markin  g_Period_Code</a:t>
                      </a:r>
                      <a:r>
                        <a:rPr sz="1600" spc="-95" dirty="0">
                          <a:latin typeface="Arial"/>
                          <a:cs typeface="Arial"/>
                        </a:rPr>
                        <a: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tc>
                  <a:txBody>
                    <a:bodyPr/>
                    <a:lstStyle/>
                    <a:p>
                      <a:pPr marL="84455" marR="118110">
                        <a:lnSpc>
                          <a:spcPct val="98800"/>
                        </a:lnSpc>
                        <a:spcBef>
                          <a:spcPts val="290"/>
                        </a:spcBef>
                      </a:pPr>
                      <a:r>
                        <a:rPr sz="1600" spc="-5" dirty="0">
                          <a:latin typeface="Arial"/>
                          <a:cs typeface="Arial"/>
                        </a:rPr>
                        <a:t>Location.Location_Id = 000000005, </a:t>
                      </a:r>
                      <a:r>
                        <a:rPr sz="1600" spc="-20" dirty="0">
                          <a:latin typeface="Arial"/>
                          <a:cs typeface="Arial"/>
                        </a:rPr>
                        <a:t>School_Year </a:t>
                      </a:r>
                      <a:r>
                        <a:rPr sz="1600" spc="-5" dirty="0">
                          <a:latin typeface="Arial"/>
                          <a:cs typeface="Arial"/>
                        </a:rPr>
                        <a:t>= 6/30/2013,  </a:t>
                      </a:r>
                      <a:r>
                        <a:rPr sz="1600" spc="-25" dirty="0">
                          <a:latin typeface="Arial"/>
                          <a:cs typeface="Arial"/>
                        </a:rPr>
                        <a:t>Term_Code </a:t>
                      </a:r>
                      <a:r>
                        <a:rPr sz="1600" spc="-5" dirty="0">
                          <a:latin typeface="Arial"/>
                          <a:cs typeface="Arial"/>
                        </a:rPr>
                        <a:t>= Fall </a:t>
                      </a:r>
                      <a:r>
                        <a:rPr sz="1600" spc="-15" dirty="0">
                          <a:latin typeface="Arial"/>
                          <a:cs typeface="Arial"/>
                        </a:rPr>
                        <a:t>Semester, </a:t>
                      </a:r>
                      <a:r>
                        <a:rPr sz="1600" spc="-5" dirty="0">
                          <a:latin typeface="Arial"/>
                          <a:cs typeface="Arial"/>
                        </a:rPr>
                        <a:t>MP_Code = Second </a:t>
                      </a:r>
                      <a:r>
                        <a:rPr sz="1600" spc="-15" dirty="0">
                          <a:latin typeface="Arial"/>
                          <a:cs typeface="Arial"/>
                        </a:rPr>
                        <a:t>Semester,  </a:t>
                      </a:r>
                      <a:r>
                        <a:rPr sz="1600" spc="-20" dirty="0">
                          <a:latin typeface="Arial"/>
                          <a:cs typeface="Arial"/>
                        </a:rPr>
                        <a:t>Term_MP_Desc </a:t>
                      </a:r>
                      <a:r>
                        <a:rPr sz="1600" spc="-5" dirty="0">
                          <a:latin typeface="Arial"/>
                          <a:cs typeface="Arial"/>
                        </a:rPr>
                        <a:t>= 2012-2013</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3"/>
                  </a:ext>
                </a:extLst>
              </a:tr>
              <a:tr h="822960">
                <a:tc>
                  <a:txBody>
                    <a:bodyPr/>
                    <a:lstStyle/>
                    <a:p>
                      <a:pPr marL="84455" marR="146685">
                        <a:lnSpc>
                          <a:spcPct val="98800"/>
                        </a:lnSpc>
                        <a:spcBef>
                          <a:spcPts val="290"/>
                        </a:spcBef>
                      </a:pPr>
                      <a:r>
                        <a:rPr sz="1600" spc="-25" dirty="0">
                          <a:latin typeface="Arial"/>
                          <a:cs typeface="Arial"/>
                        </a:rPr>
                        <a:t>Values </a:t>
                      </a:r>
                      <a:r>
                        <a:rPr sz="1600" spc="-5" dirty="0">
                          <a:latin typeface="Arial"/>
                          <a:cs typeface="Arial"/>
                        </a:rPr>
                        <a:t>Not </a:t>
                      </a:r>
                      <a:r>
                        <a:rPr sz="1600" dirty="0">
                          <a:latin typeface="Arial"/>
                          <a:cs typeface="Arial"/>
                        </a:rPr>
                        <a:t>in  </a:t>
                      </a:r>
                      <a:r>
                        <a:rPr sz="1600" spc="-5" dirty="0">
                          <a:latin typeface="Arial"/>
                          <a:cs typeface="Arial"/>
                        </a:rPr>
                        <a:t>Scholwhs.Location_Markin  g_Period_Code</a:t>
                      </a:r>
                      <a:r>
                        <a:rPr sz="1600" spc="-95" dirty="0">
                          <a:latin typeface="Arial"/>
                          <a:cs typeface="Arial"/>
                        </a:rPr>
                        <a:t> </a:t>
                      </a:r>
                      <a:r>
                        <a:rPr sz="1600" spc="-40" dirty="0">
                          <a:latin typeface="Arial"/>
                          <a:cs typeface="Arial"/>
                        </a:rPr>
                        <a:t>Table</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4455" marR="118110" algn="just">
                        <a:lnSpc>
                          <a:spcPct val="98800"/>
                        </a:lnSpc>
                        <a:spcBef>
                          <a:spcPts val="290"/>
                        </a:spcBef>
                      </a:pPr>
                      <a:r>
                        <a:rPr sz="1600" spc="-5" dirty="0">
                          <a:latin typeface="Arial"/>
                          <a:cs typeface="Arial"/>
                        </a:rPr>
                        <a:t>Location.Location_Id = 000000005, </a:t>
                      </a:r>
                      <a:r>
                        <a:rPr sz="1600" spc="-20" dirty="0">
                          <a:latin typeface="Arial"/>
                          <a:cs typeface="Arial"/>
                        </a:rPr>
                        <a:t>School_Year </a:t>
                      </a:r>
                      <a:r>
                        <a:rPr sz="1600" spc="-5" dirty="0">
                          <a:latin typeface="Arial"/>
                          <a:cs typeface="Arial"/>
                        </a:rPr>
                        <a:t>= 6/30/2013,  </a:t>
                      </a:r>
                      <a:r>
                        <a:rPr sz="1600" spc="-25" dirty="0">
                          <a:latin typeface="Arial"/>
                          <a:cs typeface="Arial"/>
                        </a:rPr>
                        <a:t>Term_Code </a:t>
                      </a:r>
                      <a:r>
                        <a:rPr sz="1600" spc="-5" dirty="0">
                          <a:latin typeface="Arial"/>
                          <a:cs typeface="Arial"/>
                        </a:rPr>
                        <a:t>= Fall </a:t>
                      </a:r>
                      <a:r>
                        <a:rPr sz="1600" spc="-15" dirty="0">
                          <a:latin typeface="Arial"/>
                          <a:cs typeface="Arial"/>
                        </a:rPr>
                        <a:t>Semester, </a:t>
                      </a:r>
                      <a:r>
                        <a:rPr sz="1600" spc="-5" dirty="0">
                          <a:latin typeface="Arial"/>
                          <a:cs typeface="Arial"/>
                        </a:rPr>
                        <a:t>MP_Code = Fourth Nine Weeks,  </a:t>
                      </a:r>
                      <a:r>
                        <a:rPr sz="1600" spc="-20" dirty="0">
                          <a:latin typeface="Arial"/>
                          <a:cs typeface="Arial"/>
                        </a:rPr>
                        <a:t>Term_MP_Desc </a:t>
                      </a:r>
                      <a:r>
                        <a:rPr sz="1600" spc="-5" dirty="0">
                          <a:latin typeface="Arial"/>
                          <a:cs typeface="Arial"/>
                        </a:rPr>
                        <a:t>= 2012-2013</a:t>
                      </a:r>
                      <a:endParaRPr sz="160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4"/>
                  </a:ext>
                </a:extLst>
              </a:tr>
            </a:tbl>
          </a:graphicData>
        </a:graphic>
      </p:graphicFrame>
      <p:sp>
        <p:nvSpPr>
          <p:cNvPr id="12" name="Slide Number Placeholder 11">
            <a:extLst>
              <a:ext uri="{FF2B5EF4-FFF2-40B4-BE49-F238E27FC236}">
                <a16:creationId xmlns:a16="http://schemas.microsoft.com/office/drawing/2014/main" id="{1DE14F1B-0157-4214-93CB-31FE32394DC4}"/>
              </a:ext>
            </a:extLst>
          </p:cNvPr>
          <p:cNvSpPr>
            <a:spLocks noGrp="1"/>
          </p:cNvSpPr>
          <p:nvPr>
            <p:ph type="sldNum" sz="quarter" idx="7"/>
          </p:nvPr>
        </p:nvSpPr>
        <p:spPr/>
        <p:txBody>
          <a:bodyPr/>
          <a:lstStyle/>
          <a:p>
            <a:fld id="{B6F15528-21DE-4FAA-801E-634DDDAF4B2B}" type="slidenum">
              <a:rPr lang="en-US" smtClean="0"/>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240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solidFill>
        </p:spPr>
        <p:txBody>
          <a:bodyPr wrap="square" lIns="0" tIns="0" rIns="0" bIns="0" rtlCol="0"/>
          <a:lstStyle/>
          <a:p>
            <a:endParaRPr/>
          </a:p>
        </p:txBody>
      </p:sp>
      <p:sp>
        <p:nvSpPr>
          <p:cNvPr id="4" name="object 4"/>
          <p:cNvSpPr/>
          <p:nvPr/>
        </p:nvSpPr>
        <p:spPr>
          <a:xfrm>
            <a:off x="0" y="1600200"/>
            <a:ext cx="1295400" cy="990600"/>
          </a:xfrm>
          <a:custGeom>
            <a:avLst/>
            <a:gdLst/>
            <a:ahLst/>
            <a:cxnLst/>
            <a:rect l="l" t="t" r="r" b="b"/>
            <a:pathLst>
              <a:path w="1295400" h="990600">
                <a:moveTo>
                  <a:pt x="0" y="990600"/>
                </a:moveTo>
                <a:lnTo>
                  <a:pt x="1295400" y="990600"/>
                </a:lnTo>
                <a:lnTo>
                  <a:pt x="1295400" y="0"/>
                </a:lnTo>
                <a:lnTo>
                  <a:pt x="0" y="0"/>
                </a:lnTo>
                <a:lnTo>
                  <a:pt x="0" y="990600"/>
                </a:lnTo>
                <a:close/>
              </a:path>
            </a:pathLst>
          </a:custGeom>
          <a:solidFill>
            <a:srgbClr val="F9A451"/>
          </a:solidFill>
        </p:spPr>
        <p:txBody>
          <a:bodyPr wrap="square" lIns="0" tIns="0" rIns="0" bIns="0" rtlCol="0"/>
          <a:lstStyle/>
          <a:p>
            <a:endParaRPr/>
          </a:p>
        </p:txBody>
      </p:sp>
      <p:sp>
        <p:nvSpPr>
          <p:cNvPr id="5" name="object 5"/>
          <p:cNvSpPr/>
          <p:nvPr/>
        </p:nvSpPr>
        <p:spPr>
          <a:xfrm>
            <a:off x="1371600" y="1600200"/>
            <a:ext cx="7772400" cy="990600"/>
          </a:xfrm>
          <a:custGeom>
            <a:avLst/>
            <a:gdLst/>
            <a:ahLst/>
            <a:cxnLst/>
            <a:rect l="l" t="t" r="r" b="b"/>
            <a:pathLst>
              <a:path w="7772400" h="990600">
                <a:moveTo>
                  <a:pt x="0" y="990600"/>
                </a:moveTo>
                <a:lnTo>
                  <a:pt x="7772400" y="990600"/>
                </a:lnTo>
                <a:lnTo>
                  <a:pt x="7772400" y="0"/>
                </a:lnTo>
                <a:lnTo>
                  <a:pt x="0" y="0"/>
                </a:lnTo>
                <a:lnTo>
                  <a:pt x="0" y="990600"/>
                </a:lnTo>
                <a:close/>
              </a:path>
            </a:pathLst>
          </a:custGeom>
          <a:solidFill>
            <a:srgbClr val="0082C8"/>
          </a:solidFill>
        </p:spPr>
        <p:txBody>
          <a:bodyPr wrap="square" lIns="0" tIns="0" rIns="0" bIns="0" rtlCol="0"/>
          <a:lstStyle/>
          <a:p>
            <a:endParaRPr/>
          </a:p>
        </p:txBody>
      </p:sp>
      <p:sp>
        <p:nvSpPr>
          <p:cNvPr id="6" name="object 6"/>
          <p:cNvSpPr/>
          <p:nvPr/>
        </p:nvSpPr>
        <p:spPr>
          <a:xfrm>
            <a:off x="99060" y="1752600"/>
            <a:ext cx="1100327" cy="685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0339" y="1856232"/>
            <a:ext cx="4385310" cy="466090"/>
          </a:xfrm>
          <a:prstGeom prst="rect">
            <a:avLst/>
          </a:prstGeom>
        </p:spPr>
        <p:txBody>
          <a:bodyPr vert="horz" wrap="square" lIns="0" tIns="0" rIns="0" bIns="0" rtlCol="0">
            <a:spAutoFit/>
          </a:bodyPr>
          <a:lstStyle/>
          <a:p>
            <a:pPr marL="12700">
              <a:lnSpc>
                <a:spcPct val="100000"/>
              </a:lnSpc>
            </a:pPr>
            <a:r>
              <a:rPr sz="3000" spc="-5" dirty="0">
                <a:solidFill>
                  <a:srgbClr val="FFFFFF"/>
                </a:solidFill>
              </a:rPr>
              <a:t>Delete Utility</a:t>
            </a:r>
            <a:r>
              <a:rPr sz="3000" spc="-45" dirty="0">
                <a:solidFill>
                  <a:srgbClr val="FFFFFF"/>
                </a:solidFill>
              </a:rPr>
              <a:t> </a:t>
            </a:r>
            <a:r>
              <a:rPr sz="3000" spc="-5" dirty="0">
                <a:solidFill>
                  <a:srgbClr val="FFFFFF"/>
                </a:solidFill>
              </a:rPr>
              <a:t>Navigation</a:t>
            </a:r>
            <a:endParaRPr sz="3000"/>
          </a:p>
        </p:txBody>
      </p:sp>
      <p:sp>
        <p:nvSpPr>
          <p:cNvPr id="9" name="object 9"/>
          <p:cNvSpPr/>
          <p:nvPr/>
        </p:nvSpPr>
        <p:spPr>
          <a:xfrm>
            <a:off x="8305800" y="0"/>
            <a:ext cx="838199" cy="76199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D5224033-6E04-4D17-85BE-A07191AE8B50}"/>
              </a:ext>
            </a:extLst>
          </p:cNvPr>
          <p:cNvSpPr>
            <a:spLocks noGrp="1"/>
          </p:cNvSpPr>
          <p:nvPr>
            <p:ph type="sldNum" sz="quarter" idx="7"/>
          </p:nvPr>
        </p:nvSpPr>
        <p:spPr/>
        <p:txBody>
          <a:bodyPr/>
          <a:lstStyle/>
          <a:p>
            <a:fld id="{B6F15528-21DE-4FAA-801E-634DDDAF4B2B}" type="slidenum">
              <a:rPr lang="en-US" smtClean="0"/>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83739" y="431291"/>
            <a:ext cx="5951855" cy="741680"/>
          </a:xfrm>
          <a:prstGeom prst="rect">
            <a:avLst/>
          </a:prstGeom>
        </p:spPr>
        <p:txBody>
          <a:bodyPr vert="horz" wrap="square" lIns="0" tIns="0" rIns="0" bIns="0" rtlCol="0">
            <a:spAutoFit/>
          </a:bodyPr>
          <a:lstStyle/>
          <a:p>
            <a:pPr marL="12700" marR="5080">
              <a:lnSpc>
                <a:spcPct val="100000"/>
              </a:lnSpc>
            </a:pPr>
            <a:r>
              <a:rPr sz="2400" spc="-5" dirty="0"/>
              <a:t>TSDS High Level End User Process Map:  Delete</a:t>
            </a:r>
            <a:r>
              <a:rPr sz="2400" spc="-60" dirty="0"/>
              <a:t> </a:t>
            </a:r>
            <a:r>
              <a:rPr sz="2400" spc="-5" dirty="0"/>
              <a:t>Utility</a:t>
            </a:r>
            <a:endParaRPr sz="2400"/>
          </a:p>
        </p:txBody>
      </p:sp>
      <p:sp>
        <p:nvSpPr>
          <p:cNvPr id="7" name="object 7"/>
          <p:cNvSpPr/>
          <p:nvPr/>
        </p:nvSpPr>
        <p:spPr>
          <a:xfrm>
            <a:off x="1847088" y="2807207"/>
            <a:ext cx="2161031" cy="193090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937004" y="2895600"/>
            <a:ext cx="1981200" cy="1754505"/>
          </a:xfrm>
          <a:custGeom>
            <a:avLst/>
            <a:gdLst/>
            <a:ahLst/>
            <a:cxnLst/>
            <a:rect l="l" t="t" r="r" b="b"/>
            <a:pathLst>
              <a:path w="1981200" h="1754504">
                <a:moveTo>
                  <a:pt x="0" y="0"/>
                </a:moveTo>
                <a:lnTo>
                  <a:pt x="1981199" y="0"/>
                </a:lnTo>
                <a:lnTo>
                  <a:pt x="1981199" y="1754124"/>
                </a:lnTo>
                <a:lnTo>
                  <a:pt x="0" y="1754124"/>
                </a:lnTo>
                <a:lnTo>
                  <a:pt x="0" y="0"/>
                </a:lnTo>
                <a:close/>
              </a:path>
            </a:pathLst>
          </a:custGeom>
          <a:solidFill>
            <a:srgbClr val="FFFFFF"/>
          </a:solidFill>
        </p:spPr>
        <p:txBody>
          <a:bodyPr wrap="square" lIns="0" tIns="0" rIns="0" bIns="0" rtlCol="0"/>
          <a:lstStyle/>
          <a:p>
            <a:endParaRPr/>
          </a:p>
        </p:txBody>
      </p:sp>
      <p:sp>
        <p:nvSpPr>
          <p:cNvPr id="9" name="object 9"/>
          <p:cNvSpPr txBox="1"/>
          <p:nvPr/>
        </p:nvSpPr>
        <p:spPr>
          <a:xfrm>
            <a:off x="1937004" y="2895600"/>
            <a:ext cx="1981200" cy="1754505"/>
          </a:xfrm>
          <a:prstGeom prst="rect">
            <a:avLst/>
          </a:prstGeom>
          <a:ln w="9144">
            <a:solidFill>
              <a:srgbClr val="EF7A08"/>
            </a:solidFill>
          </a:ln>
        </p:spPr>
        <p:txBody>
          <a:bodyPr vert="horz" wrap="square" lIns="0" tIns="34925" rIns="0" bIns="0" rtlCol="0">
            <a:spAutoFit/>
          </a:bodyPr>
          <a:lstStyle/>
          <a:p>
            <a:pPr marL="104775" marR="96520" indent="-2540" algn="ctr">
              <a:lnSpc>
                <a:spcPct val="100000"/>
              </a:lnSpc>
              <a:spcBef>
                <a:spcPts val="275"/>
              </a:spcBef>
            </a:pPr>
            <a:r>
              <a:rPr sz="1800" spc="-5" dirty="0">
                <a:latin typeface="Arial"/>
                <a:cs typeface="Arial"/>
              </a:rPr>
              <a:t>Once data </a:t>
            </a:r>
            <a:r>
              <a:rPr sz="1800" spc="-15" dirty="0">
                <a:latin typeface="Arial"/>
                <a:cs typeface="Arial"/>
              </a:rPr>
              <a:t>has  </a:t>
            </a:r>
            <a:r>
              <a:rPr sz="1800" spc="-10" dirty="0">
                <a:latin typeface="Arial"/>
                <a:cs typeface="Arial"/>
              </a:rPr>
              <a:t>been loaded </a:t>
            </a:r>
            <a:r>
              <a:rPr sz="1800" spc="-5" dirty="0">
                <a:latin typeface="Arial"/>
                <a:cs typeface="Arial"/>
              </a:rPr>
              <a:t>into  the ODS, certain  </a:t>
            </a:r>
            <a:r>
              <a:rPr sz="1800" spc="-10" dirty="0">
                <a:latin typeface="Arial"/>
                <a:cs typeface="Arial"/>
              </a:rPr>
              <a:t>“deletes” </a:t>
            </a:r>
            <a:r>
              <a:rPr sz="1800" spc="-5" dirty="0">
                <a:latin typeface="Arial"/>
                <a:cs typeface="Arial"/>
              </a:rPr>
              <a:t>can </a:t>
            </a:r>
            <a:r>
              <a:rPr sz="1800" spc="-15" dirty="0">
                <a:latin typeface="Arial"/>
                <a:cs typeface="Arial"/>
              </a:rPr>
              <a:t>be  </a:t>
            </a:r>
            <a:r>
              <a:rPr sz="1800" spc="-10" dirty="0">
                <a:latin typeface="Arial"/>
                <a:cs typeface="Arial"/>
              </a:rPr>
              <a:t>executed through  eDM</a:t>
            </a:r>
            <a:endParaRPr sz="1800">
              <a:latin typeface="Arial"/>
              <a:cs typeface="Arial"/>
            </a:endParaRPr>
          </a:p>
        </p:txBody>
      </p:sp>
      <p:sp>
        <p:nvSpPr>
          <p:cNvPr id="10" name="object 10"/>
          <p:cNvSpPr/>
          <p:nvPr/>
        </p:nvSpPr>
        <p:spPr>
          <a:xfrm>
            <a:off x="5362955" y="2766059"/>
            <a:ext cx="2077211" cy="281939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486400" y="2895600"/>
            <a:ext cx="1845995" cy="2572181"/>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467350" y="2876550"/>
            <a:ext cx="1868805" cy="2598420"/>
          </a:xfrm>
          <a:custGeom>
            <a:avLst/>
            <a:gdLst/>
            <a:ahLst/>
            <a:cxnLst/>
            <a:rect l="l" t="t" r="r" b="b"/>
            <a:pathLst>
              <a:path w="1868804" h="2598420">
                <a:moveTo>
                  <a:pt x="0" y="0"/>
                </a:moveTo>
                <a:lnTo>
                  <a:pt x="1868424" y="0"/>
                </a:lnTo>
                <a:lnTo>
                  <a:pt x="1868424" y="2598420"/>
                </a:lnTo>
                <a:lnTo>
                  <a:pt x="0" y="2598420"/>
                </a:lnTo>
                <a:lnTo>
                  <a:pt x="0" y="0"/>
                </a:lnTo>
                <a:close/>
              </a:path>
            </a:pathLst>
          </a:custGeom>
          <a:ln w="38100">
            <a:solidFill>
              <a:srgbClr val="EF7A08"/>
            </a:solidFill>
          </a:ln>
        </p:spPr>
        <p:txBody>
          <a:bodyPr wrap="square" lIns="0" tIns="0" rIns="0" bIns="0" rtlCol="0"/>
          <a:lstStyle/>
          <a:p>
            <a:endParaRPr/>
          </a:p>
        </p:txBody>
      </p:sp>
      <p:sp>
        <p:nvSpPr>
          <p:cNvPr id="14" name="Slide Number Placeholder 13">
            <a:extLst>
              <a:ext uri="{FF2B5EF4-FFF2-40B4-BE49-F238E27FC236}">
                <a16:creationId xmlns:a16="http://schemas.microsoft.com/office/drawing/2014/main" id="{656F48A2-3FE0-464C-9461-195655D175A3}"/>
              </a:ext>
            </a:extLst>
          </p:cNvPr>
          <p:cNvSpPr>
            <a:spLocks noGrp="1"/>
          </p:cNvSpPr>
          <p:nvPr>
            <p:ph type="sldNum" sz="quarter" idx="7"/>
          </p:nvPr>
        </p:nvSpPr>
        <p:spPr/>
        <p:txBody>
          <a:bodyPr/>
          <a:lstStyle/>
          <a:p>
            <a:fld id="{B6F15528-21DE-4FAA-801E-634DDDAF4B2B}" type="slidenum">
              <a:rPr lang="en-US" smtClean="0"/>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Accessing the Delete</a:t>
            </a:r>
            <a:r>
              <a:rPr spc="30" dirty="0"/>
              <a:t> </a:t>
            </a:r>
            <a:r>
              <a:rPr dirty="0"/>
              <a:t>Utility</a:t>
            </a:r>
          </a:p>
        </p:txBody>
      </p:sp>
      <p:sp>
        <p:nvSpPr>
          <p:cNvPr id="7" name="object 7"/>
          <p:cNvSpPr/>
          <p:nvPr/>
        </p:nvSpPr>
        <p:spPr>
          <a:xfrm>
            <a:off x="0" y="2281427"/>
            <a:ext cx="9144000" cy="330098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6012" y="2377439"/>
            <a:ext cx="8898965" cy="311586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301496" y="3703320"/>
            <a:ext cx="3448811" cy="164744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403603" y="3788664"/>
            <a:ext cx="3244850" cy="1477010"/>
          </a:xfrm>
          <a:custGeom>
            <a:avLst/>
            <a:gdLst/>
            <a:ahLst/>
            <a:cxnLst/>
            <a:rect l="l" t="t" r="r" b="b"/>
            <a:pathLst>
              <a:path w="3244850" h="1477010">
                <a:moveTo>
                  <a:pt x="0" y="0"/>
                </a:moveTo>
                <a:lnTo>
                  <a:pt x="3244596" y="0"/>
                </a:lnTo>
                <a:lnTo>
                  <a:pt x="3244596" y="1476756"/>
                </a:lnTo>
                <a:lnTo>
                  <a:pt x="0" y="1476756"/>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1403603" y="3788664"/>
            <a:ext cx="3244850" cy="1477010"/>
          </a:xfrm>
          <a:prstGeom prst="rect">
            <a:avLst/>
          </a:prstGeom>
          <a:solidFill>
            <a:srgbClr val="FFFFFF"/>
          </a:solidFill>
          <a:ln w="9144">
            <a:solidFill>
              <a:srgbClr val="EF7A08"/>
            </a:solidFill>
          </a:ln>
        </p:spPr>
        <p:txBody>
          <a:bodyPr vert="horz" wrap="square" lIns="0" tIns="34290" rIns="0" bIns="0" rtlCol="0">
            <a:spAutoFit/>
          </a:bodyPr>
          <a:lstStyle/>
          <a:p>
            <a:pPr marL="695960" marR="348615" indent="-234950">
              <a:lnSpc>
                <a:spcPct val="100000"/>
              </a:lnSpc>
              <a:spcBef>
                <a:spcPts val="270"/>
              </a:spcBef>
              <a:buAutoNum type="arabicParenR"/>
              <a:tabLst>
                <a:tab pos="804545" algn="l"/>
              </a:tabLst>
            </a:pPr>
            <a:r>
              <a:rPr sz="1800" dirty="0">
                <a:latin typeface="Arial"/>
                <a:cs typeface="Arial"/>
              </a:rPr>
              <a:t>The </a:t>
            </a:r>
            <a:r>
              <a:rPr sz="1800" spc="-5" dirty="0">
                <a:latin typeface="Arial"/>
                <a:cs typeface="Arial"/>
              </a:rPr>
              <a:t>Delete Utility </a:t>
            </a:r>
            <a:r>
              <a:rPr sz="1800" spc="-10" dirty="0">
                <a:latin typeface="Arial"/>
                <a:cs typeface="Arial"/>
              </a:rPr>
              <a:t>is  </a:t>
            </a:r>
            <a:r>
              <a:rPr sz="1800" spc="-5" dirty="0">
                <a:latin typeface="Arial"/>
                <a:cs typeface="Arial"/>
              </a:rPr>
              <a:t>accessed </a:t>
            </a:r>
            <a:r>
              <a:rPr sz="1800" spc="-10" dirty="0">
                <a:latin typeface="Arial"/>
                <a:cs typeface="Arial"/>
              </a:rPr>
              <a:t>through</a:t>
            </a:r>
            <a:r>
              <a:rPr sz="1800" spc="-30" dirty="0">
                <a:latin typeface="Arial"/>
                <a:cs typeface="Arial"/>
              </a:rPr>
              <a:t> </a:t>
            </a:r>
            <a:r>
              <a:rPr sz="1800" spc="-10" dirty="0">
                <a:latin typeface="Arial"/>
                <a:cs typeface="Arial"/>
              </a:rPr>
              <a:t>the</a:t>
            </a:r>
            <a:endParaRPr sz="1800">
              <a:latin typeface="Arial"/>
              <a:cs typeface="Arial"/>
            </a:endParaRPr>
          </a:p>
          <a:p>
            <a:pPr marL="1198880">
              <a:lnSpc>
                <a:spcPct val="100000"/>
              </a:lnSpc>
            </a:pPr>
            <a:r>
              <a:rPr sz="1800" spc="-10" dirty="0">
                <a:latin typeface="Arial"/>
                <a:cs typeface="Arial"/>
              </a:rPr>
              <a:t>eDM</a:t>
            </a:r>
            <a:r>
              <a:rPr sz="1800" spc="-80" dirty="0">
                <a:latin typeface="Arial"/>
                <a:cs typeface="Arial"/>
              </a:rPr>
              <a:t> </a:t>
            </a:r>
            <a:r>
              <a:rPr sz="1800" spc="-10" dirty="0">
                <a:latin typeface="Arial"/>
                <a:cs typeface="Arial"/>
              </a:rPr>
              <a:t>Menu.</a:t>
            </a:r>
            <a:endParaRPr sz="1800">
              <a:latin typeface="Arial"/>
              <a:cs typeface="Arial"/>
            </a:endParaRPr>
          </a:p>
          <a:p>
            <a:pPr marL="1014094" marR="228600" indent="-780415">
              <a:lnSpc>
                <a:spcPct val="100000"/>
              </a:lnSpc>
              <a:buAutoNum type="arabicParenR" startAt="2"/>
              <a:tabLst>
                <a:tab pos="577215" algn="l"/>
              </a:tabLst>
            </a:pPr>
            <a:r>
              <a:rPr sz="1800" dirty="0">
                <a:latin typeface="Arial"/>
                <a:cs typeface="Arial"/>
              </a:rPr>
              <a:t>The </a:t>
            </a:r>
            <a:r>
              <a:rPr sz="1800" spc="-10" dirty="0">
                <a:latin typeface="Arial"/>
                <a:cs typeface="Arial"/>
              </a:rPr>
              <a:t>Delete </a:t>
            </a:r>
            <a:r>
              <a:rPr sz="1800" spc="-5" dirty="0">
                <a:latin typeface="Arial"/>
                <a:cs typeface="Arial"/>
              </a:rPr>
              <a:t>Utility </a:t>
            </a:r>
            <a:r>
              <a:rPr sz="1800" spc="-15" dirty="0">
                <a:latin typeface="Arial"/>
                <a:cs typeface="Arial"/>
              </a:rPr>
              <a:t>opens  </a:t>
            </a:r>
            <a:r>
              <a:rPr sz="1800" spc="-10" dirty="0">
                <a:latin typeface="Arial"/>
                <a:cs typeface="Arial"/>
              </a:rPr>
              <a:t>up </a:t>
            </a:r>
            <a:r>
              <a:rPr sz="1800" spc="-5" dirty="0">
                <a:latin typeface="Arial"/>
                <a:cs typeface="Arial"/>
              </a:rPr>
              <a:t>in a </a:t>
            </a:r>
            <a:r>
              <a:rPr sz="1800" spc="-10" dirty="0">
                <a:latin typeface="Arial"/>
                <a:cs typeface="Arial"/>
              </a:rPr>
              <a:t>new</a:t>
            </a:r>
            <a:r>
              <a:rPr sz="1800" spc="-45" dirty="0">
                <a:latin typeface="Arial"/>
                <a:cs typeface="Arial"/>
              </a:rPr>
              <a:t> </a:t>
            </a:r>
            <a:r>
              <a:rPr sz="1800" spc="-10" dirty="0">
                <a:latin typeface="Arial"/>
                <a:cs typeface="Arial"/>
              </a:rPr>
              <a:t>tab</a:t>
            </a:r>
            <a:endParaRPr sz="1800">
              <a:latin typeface="Arial"/>
              <a:cs typeface="Arial"/>
            </a:endParaRPr>
          </a:p>
        </p:txBody>
      </p:sp>
      <p:sp>
        <p:nvSpPr>
          <p:cNvPr id="12" name="object 12"/>
          <p:cNvSpPr/>
          <p:nvPr/>
        </p:nvSpPr>
        <p:spPr>
          <a:xfrm>
            <a:off x="773949" y="4220828"/>
            <a:ext cx="623570" cy="353060"/>
          </a:xfrm>
          <a:custGeom>
            <a:avLst/>
            <a:gdLst/>
            <a:ahLst/>
            <a:cxnLst/>
            <a:rect l="l" t="t" r="r" b="b"/>
            <a:pathLst>
              <a:path w="623569" h="353060">
                <a:moveTo>
                  <a:pt x="164515" y="0"/>
                </a:moveTo>
                <a:lnTo>
                  <a:pt x="0" y="188417"/>
                </a:lnTo>
                <a:lnTo>
                  <a:pt x="188404" y="352933"/>
                </a:lnTo>
                <a:lnTo>
                  <a:pt x="182435" y="264706"/>
                </a:lnTo>
                <a:lnTo>
                  <a:pt x="623100" y="234873"/>
                </a:lnTo>
                <a:lnTo>
                  <a:pt x="613169" y="88239"/>
                </a:lnTo>
                <a:lnTo>
                  <a:pt x="170497" y="88239"/>
                </a:lnTo>
                <a:lnTo>
                  <a:pt x="164515" y="0"/>
                </a:lnTo>
                <a:close/>
              </a:path>
              <a:path w="623569" h="353060">
                <a:moveTo>
                  <a:pt x="611149" y="58407"/>
                </a:moveTo>
                <a:lnTo>
                  <a:pt x="170497" y="88239"/>
                </a:lnTo>
                <a:lnTo>
                  <a:pt x="613169" y="88239"/>
                </a:lnTo>
                <a:lnTo>
                  <a:pt x="611149" y="58407"/>
                </a:lnTo>
                <a:close/>
              </a:path>
            </a:pathLst>
          </a:custGeom>
          <a:solidFill>
            <a:srgbClr val="F9A451"/>
          </a:solidFill>
        </p:spPr>
        <p:txBody>
          <a:bodyPr wrap="square" lIns="0" tIns="0" rIns="0" bIns="0" rtlCol="0"/>
          <a:lstStyle/>
          <a:p>
            <a:endParaRPr/>
          </a:p>
        </p:txBody>
      </p:sp>
      <p:sp>
        <p:nvSpPr>
          <p:cNvPr id="14" name="Slide Number Placeholder 13">
            <a:extLst>
              <a:ext uri="{FF2B5EF4-FFF2-40B4-BE49-F238E27FC236}">
                <a16:creationId xmlns:a16="http://schemas.microsoft.com/office/drawing/2014/main" id="{545C78BC-D3A0-4751-B299-DBF3C0A45CD6}"/>
              </a:ext>
            </a:extLst>
          </p:cNvPr>
          <p:cNvSpPr>
            <a:spLocks noGrp="1"/>
          </p:cNvSpPr>
          <p:nvPr>
            <p:ph type="sldNum" sz="quarter" idx="7"/>
          </p:nvPr>
        </p:nvSpPr>
        <p:spPr/>
        <p:txBody>
          <a:bodyPr/>
          <a:lstStyle/>
          <a:p>
            <a:fld id="{B6F15528-21DE-4FAA-801E-634DDDAF4B2B}" type="slidenum">
              <a:rPr lang="en-US" smtClean="0"/>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Delete Utility</a:t>
            </a:r>
            <a:r>
              <a:rPr spc="-30" dirty="0"/>
              <a:t> </a:t>
            </a:r>
            <a:r>
              <a:rPr spc="-5" dirty="0"/>
              <a:t>Homepage</a:t>
            </a:r>
          </a:p>
        </p:txBody>
      </p:sp>
      <p:sp>
        <p:nvSpPr>
          <p:cNvPr id="7" name="object 7"/>
          <p:cNvSpPr/>
          <p:nvPr/>
        </p:nvSpPr>
        <p:spPr>
          <a:xfrm>
            <a:off x="0" y="2667000"/>
            <a:ext cx="8980932" cy="283463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52400" y="2758439"/>
            <a:ext cx="8677615" cy="265184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091684" y="4727447"/>
            <a:ext cx="2161019" cy="136550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181600" y="4809744"/>
            <a:ext cx="1981200" cy="1201420"/>
          </a:xfrm>
          <a:custGeom>
            <a:avLst/>
            <a:gdLst/>
            <a:ahLst/>
            <a:cxnLst/>
            <a:rect l="l" t="t" r="r" b="b"/>
            <a:pathLst>
              <a:path w="1981200" h="1201420">
                <a:moveTo>
                  <a:pt x="0" y="0"/>
                </a:moveTo>
                <a:lnTo>
                  <a:pt x="1981200" y="0"/>
                </a:lnTo>
                <a:lnTo>
                  <a:pt x="1981200" y="1200911"/>
                </a:lnTo>
                <a:lnTo>
                  <a:pt x="0" y="1200911"/>
                </a:lnTo>
                <a:lnTo>
                  <a:pt x="0" y="0"/>
                </a:lnTo>
                <a:close/>
              </a:path>
            </a:pathLst>
          </a:custGeom>
          <a:solidFill>
            <a:srgbClr val="FFFFFF"/>
          </a:solidFill>
        </p:spPr>
        <p:txBody>
          <a:bodyPr wrap="square" lIns="0" tIns="0" rIns="0" bIns="0" rtlCol="0"/>
          <a:lstStyle/>
          <a:p>
            <a:endParaRPr/>
          </a:p>
        </p:txBody>
      </p:sp>
      <p:sp>
        <p:nvSpPr>
          <p:cNvPr id="11" name="object 11"/>
          <p:cNvSpPr txBox="1"/>
          <p:nvPr/>
        </p:nvSpPr>
        <p:spPr>
          <a:xfrm>
            <a:off x="5181600" y="4809744"/>
            <a:ext cx="1981200" cy="1201420"/>
          </a:xfrm>
          <a:prstGeom prst="rect">
            <a:avLst/>
          </a:prstGeom>
          <a:ln w="9144">
            <a:solidFill>
              <a:srgbClr val="EF7A08"/>
            </a:solidFill>
          </a:ln>
        </p:spPr>
        <p:txBody>
          <a:bodyPr vert="horz" wrap="square" lIns="0" tIns="34925" rIns="0" bIns="0" rtlCol="0">
            <a:spAutoFit/>
          </a:bodyPr>
          <a:lstStyle/>
          <a:p>
            <a:pPr marL="116205" marR="108585" indent="223520">
              <a:lnSpc>
                <a:spcPct val="100000"/>
              </a:lnSpc>
              <a:spcBef>
                <a:spcPts val="275"/>
              </a:spcBef>
            </a:pPr>
            <a:r>
              <a:rPr sz="1800" spc="-10" dirty="0">
                <a:latin typeface="Arial"/>
                <a:cs typeface="Arial"/>
              </a:rPr>
              <a:t>2) </a:t>
            </a:r>
            <a:r>
              <a:rPr sz="1800" dirty="0">
                <a:latin typeface="Arial"/>
                <a:cs typeface="Arial"/>
              </a:rPr>
              <a:t>The </a:t>
            </a:r>
            <a:r>
              <a:rPr sz="1800" spc="-10" dirty="0">
                <a:latin typeface="Arial"/>
                <a:cs typeface="Arial"/>
              </a:rPr>
              <a:t>home  page </a:t>
            </a:r>
            <a:r>
              <a:rPr sz="1800" spc="-5" dirty="0">
                <a:latin typeface="Arial"/>
                <a:cs typeface="Arial"/>
              </a:rPr>
              <a:t>lists </a:t>
            </a:r>
            <a:r>
              <a:rPr sz="1800" spc="-10" dirty="0">
                <a:latin typeface="Arial"/>
                <a:cs typeface="Arial"/>
              </a:rPr>
              <a:t>all the  deletes </a:t>
            </a:r>
            <a:r>
              <a:rPr sz="1800" spc="-5" dirty="0">
                <a:latin typeface="Arial"/>
                <a:cs typeface="Arial"/>
              </a:rPr>
              <a:t>that </a:t>
            </a:r>
            <a:r>
              <a:rPr sz="1800" spc="-10" dirty="0">
                <a:latin typeface="Arial"/>
                <a:cs typeface="Arial"/>
              </a:rPr>
              <a:t>have  been</a:t>
            </a:r>
            <a:r>
              <a:rPr sz="1800" spc="-70" dirty="0">
                <a:latin typeface="Arial"/>
                <a:cs typeface="Arial"/>
              </a:rPr>
              <a:t> </a:t>
            </a:r>
            <a:r>
              <a:rPr sz="1800" spc="-10" dirty="0">
                <a:latin typeface="Arial"/>
                <a:cs typeface="Arial"/>
              </a:rPr>
              <a:t>executed</a:t>
            </a:r>
            <a:endParaRPr sz="1800">
              <a:latin typeface="Arial"/>
              <a:cs typeface="Arial"/>
            </a:endParaRPr>
          </a:p>
        </p:txBody>
      </p:sp>
      <p:sp>
        <p:nvSpPr>
          <p:cNvPr id="12" name="object 12"/>
          <p:cNvSpPr/>
          <p:nvPr/>
        </p:nvSpPr>
        <p:spPr>
          <a:xfrm>
            <a:off x="741316" y="4240455"/>
            <a:ext cx="602615" cy="419734"/>
          </a:xfrm>
          <a:custGeom>
            <a:avLst/>
            <a:gdLst/>
            <a:ahLst/>
            <a:cxnLst/>
            <a:rect l="l" t="t" r="r" b="b"/>
            <a:pathLst>
              <a:path w="602615" h="419735">
                <a:moveTo>
                  <a:pt x="91490" y="95351"/>
                </a:moveTo>
                <a:lnTo>
                  <a:pt x="0" y="328155"/>
                </a:lnTo>
                <a:lnTo>
                  <a:pt x="232790" y="419646"/>
                </a:lnTo>
                <a:lnTo>
                  <a:pt x="197472" y="338582"/>
                </a:lnTo>
                <a:lnTo>
                  <a:pt x="569613" y="176428"/>
                </a:lnTo>
                <a:lnTo>
                  <a:pt x="126822" y="176428"/>
                </a:lnTo>
                <a:lnTo>
                  <a:pt x="91490" y="95351"/>
                </a:lnTo>
                <a:close/>
              </a:path>
              <a:path w="602615" h="419735">
                <a:moveTo>
                  <a:pt x="531723" y="0"/>
                </a:moveTo>
                <a:lnTo>
                  <a:pt x="126822" y="176428"/>
                </a:lnTo>
                <a:lnTo>
                  <a:pt x="569613" y="176428"/>
                </a:lnTo>
                <a:lnTo>
                  <a:pt x="602373" y="162153"/>
                </a:lnTo>
                <a:lnTo>
                  <a:pt x="531723" y="0"/>
                </a:lnTo>
                <a:close/>
              </a:path>
            </a:pathLst>
          </a:custGeom>
          <a:solidFill>
            <a:srgbClr val="F9A451"/>
          </a:solidFill>
        </p:spPr>
        <p:txBody>
          <a:bodyPr wrap="square" lIns="0" tIns="0" rIns="0" bIns="0" rtlCol="0"/>
          <a:lstStyle/>
          <a:p>
            <a:endParaRPr/>
          </a:p>
        </p:txBody>
      </p:sp>
      <p:sp>
        <p:nvSpPr>
          <p:cNvPr id="13" name="object 13"/>
          <p:cNvSpPr/>
          <p:nvPr/>
        </p:nvSpPr>
        <p:spPr>
          <a:xfrm>
            <a:off x="1129283" y="3041904"/>
            <a:ext cx="2161031" cy="136550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219200" y="3124200"/>
            <a:ext cx="1981200" cy="1201420"/>
          </a:xfrm>
          <a:custGeom>
            <a:avLst/>
            <a:gdLst/>
            <a:ahLst/>
            <a:cxnLst/>
            <a:rect l="l" t="t" r="r" b="b"/>
            <a:pathLst>
              <a:path w="1981200" h="1201420">
                <a:moveTo>
                  <a:pt x="0" y="0"/>
                </a:moveTo>
                <a:lnTo>
                  <a:pt x="1981200" y="0"/>
                </a:lnTo>
                <a:lnTo>
                  <a:pt x="1981200" y="1200912"/>
                </a:lnTo>
                <a:lnTo>
                  <a:pt x="0" y="1200912"/>
                </a:lnTo>
                <a:lnTo>
                  <a:pt x="0" y="0"/>
                </a:lnTo>
                <a:close/>
              </a:path>
            </a:pathLst>
          </a:custGeom>
          <a:solidFill>
            <a:srgbClr val="FFFFFF"/>
          </a:solidFill>
        </p:spPr>
        <p:txBody>
          <a:bodyPr wrap="square" lIns="0" tIns="0" rIns="0" bIns="0" rtlCol="0"/>
          <a:lstStyle/>
          <a:p>
            <a:endParaRPr/>
          </a:p>
        </p:txBody>
      </p:sp>
      <p:sp>
        <p:nvSpPr>
          <p:cNvPr id="15" name="object 15"/>
          <p:cNvSpPr txBox="1"/>
          <p:nvPr/>
        </p:nvSpPr>
        <p:spPr>
          <a:xfrm>
            <a:off x="1219200" y="3124200"/>
            <a:ext cx="1981200" cy="1201420"/>
          </a:xfrm>
          <a:prstGeom prst="rect">
            <a:avLst/>
          </a:prstGeom>
          <a:solidFill>
            <a:srgbClr val="FFFFFF"/>
          </a:solidFill>
          <a:ln w="9144">
            <a:solidFill>
              <a:srgbClr val="EF7A08"/>
            </a:solidFill>
          </a:ln>
        </p:spPr>
        <p:txBody>
          <a:bodyPr vert="horz" wrap="square" lIns="0" tIns="34925" rIns="0" bIns="0" rtlCol="0">
            <a:spAutoFit/>
          </a:bodyPr>
          <a:lstStyle/>
          <a:p>
            <a:pPr marL="117475" marR="107950" indent="222250">
              <a:lnSpc>
                <a:spcPct val="100000"/>
              </a:lnSpc>
              <a:spcBef>
                <a:spcPts val="275"/>
              </a:spcBef>
            </a:pPr>
            <a:r>
              <a:rPr sz="1800" spc="-10" dirty="0">
                <a:latin typeface="Arial"/>
                <a:cs typeface="Arial"/>
              </a:rPr>
              <a:t>1) </a:t>
            </a:r>
            <a:r>
              <a:rPr sz="1800" dirty="0">
                <a:latin typeface="Arial"/>
                <a:cs typeface="Arial"/>
              </a:rPr>
              <a:t>The </a:t>
            </a:r>
            <a:r>
              <a:rPr sz="1800" spc="-10" dirty="0">
                <a:latin typeface="Arial"/>
                <a:cs typeface="Arial"/>
              </a:rPr>
              <a:t>menu  options </a:t>
            </a:r>
            <a:r>
              <a:rPr sz="1800" spc="-5" dirty="0">
                <a:latin typeface="Arial"/>
                <a:cs typeface="Arial"/>
              </a:rPr>
              <a:t>are </a:t>
            </a:r>
            <a:r>
              <a:rPr sz="1800" dirty="0">
                <a:latin typeface="Arial"/>
                <a:cs typeface="Arial"/>
              </a:rPr>
              <a:t>My  </a:t>
            </a:r>
            <a:r>
              <a:rPr sz="1800" spc="-10" dirty="0">
                <a:latin typeface="Arial"/>
                <a:cs typeface="Arial"/>
              </a:rPr>
              <a:t>Deletes and New  Delete</a:t>
            </a:r>
            <a:r>
              <a:rPr sz="1800" spc="-40" dirty="0">
                <a:latin typeface="Arial"/>
                <a:cs typeface="Arial"/>
              </a:rPr>
              <a:t> </a:t>
            </a:r>
            <a:r>
              <a:rPr sz="1800" spc="-10" dirty="0">
                <a:latin typeface="Arial"/>
                <a:cs typeface="Arial"/>
              </a:rPr>
              <a:t>Request</a:t>
            </a:r>
            <a:endParaRPr sz="1800">
              <a:latin typeface="Arial"/>
              <a:cs typeface="Arial"/>
            </a:endParaRPr>
          </a:p>
        </p:txBody>
      </p:sp>
      <p:sp>
        <p:nvSpPr>
          <p:cNvPr id="17" name="Slide Number Placeholder 16">
            <a:extLst>
              <a:ext uri="{FF2B5EF4-FFF2-40B4-BE49-F238E27FC236}">
                <a16:creationId xmlns:a16="http://schemas.microsoft.com/office/drawing/2014/main" id="{6B6F20BB-F9CB-4325-A16A-371AF68FD039}"/>
              </a:ext>
            </a:extLst>
          </p:cNvPr>
          <p:cNvSpPr>
            <a:spLocks noGrp="1"/>
          </p:cNvSpPr>
          <p:nvPr>
            <p:ph type="sldNum" sz="quarter" idx="7"/>
          </p:nvPr>
        </p:nvSpPr>
        <p:spPr/>
        <p:txBody>
          <a:bodyPr/>
          <a:lstStyle/>
          <a:p>
            <a:fld id="{B6F15528-21DE-4FAA-801E-634DDDAF4B2B}" type="slidenum">
              <a:rPr lang="en-US" smtClean="0"/>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0" y="1525524"/>
            <a:ext cx="9144000" cy="5332730"/>
          </a:xfrm>
          <a:prstGeom prst="rect">
            <a:avLst/>
          </a:prstGeom>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5"/>
              </a:spcBef>
            </a:pPr>
            <a:endParaRPr sz="600">
              <a:latin typeface="Times New Roman"/>
              <a:cs typeface="Times New Roman"/>
            </a:endParaRPr>
          </a:p>
          <a:p>
            <a:pPr marL="4434840">
              <a:lnSpc>
                <a:spcPct val="100000"/>
              </a:lnSpc>
            </a:pPr>
            <a:r>
              <a:rPr sz="800" spc="-5" dirty="0">
                <a:solidFill>
                  <a:srgbClr val="2E6AA6"/>
                </a:solidFill>
                <a:latin typeface="Arial"/>
                <a:cs typeface="Arial"/>
              </a:rPr>
              <a:t>Copyright </a:t>
            </a:r>
            <a:r>
              <a:rPr sz="800" dirty="0">
                <a:solidFill>
                  <a:srgbClr val="2E6AA6"/>
                </a:solidFill>
                <a:latin typeface="Arial"/>
                <a:cs typeface="Arial"/>
              </a:rPr>
              <a:t>© </a:t>
            </a:r>
            <a:r>
              <a:rPr sz="800" spc="-5" dirty="0">
                <a:solidFill>
                  <a:srgbClr val="2E6AA6"/>
                </a:solidFill>
                <a:latin typeface="Arial"/>
                <a:cs typeface="Arial"/>
              </a:rPr>
              <a:t>2013 Texas </a:t>
            </a:r>
            <a:r>
              <a:rPr sz="800" dirty="0">
                <a:solidFill>
                  <a:srgbClr val="2E6AA6"/>
                </a:solidFill>
                <a:latin typeface="Arial"/>
                <a:cs typeface="Arial"/>
              </a:rPr>
              <a:t>Education </a:t>
            </a:r>
            <a:r>
              <a:rPr sz="800" spc="-5" dirty="0">
                <a:solidFill>
                  <a:srgbClr val="2E6AA6"/>
                </a:solidFill>
                <a:latin typeface="Arial"/>
                <a:cs typeface="Arial"/>
              </a:rPr>
              <a:t>Agency. </a:t>
            </a:r>
            <a:r>
              <a:rPr sz="800" dirty="0">
                <a:solidFill>
                  <a:srgbClr val="2E6AA6"/>
                </a:solidFill>
                <a:latin typeface="Arial"/>
                <a:cs typeface="Arial"/>
              </a:rPr>
              <a:t>All </a:t>
            </a:r>
            <a:r>
              <a:rPr sz="800" spc="-5" dirty="0">
                <a:solidFill>
                  <a:srgbClr val="2E6AA6"/>
                </a:solidFill>
                <a:latin typeface="Arial"/>
                <a:cs typeface="Arial"/>
              </a:rPr>
              <a:t>rights reserved. </a:t>
            </a:r>
            <a:r>
              <a:rPr sz="800" dirty="0">
                <a:solidFill>
                  <a:srgbClr val="2E6AA6"/>
                </a:solidFill>
                <a:latin typeface="Arial"/>
                <a:cs typeface="Arial"/>
              </a:rPr>
              <a:t>TEA </a:t>
            </a:r>
            <a:r>
              <a:rPr sz="800" spc="-5" dirty="0">
                <a:solidFill>
                  <a:srgbClr val="2E6AA6"/>
                </a:solidFill>
                <a:latin typeface="Arial"/>
                <a:cs typeface="Arial"/>
              </a:rPr>
              <a:t>confidential and </a:t>
            </a:r>
            <a:r>
              <a:rPr sz="800" spc="55" dirty="0">
                <a:solidFill>
                  <a:srgbClr val="2E6AA6"/>
                </a:solidFill>
                <a:latin typeface="Arial"/>
                <a:cs typeface="Arial"/>
              </a:rPr>
              <a:t> </a:t>
            </a:r>
            <a:r>
              <a:rPr sz="800" spc="-5" dirty="0">
                <a:solidFill>
                  <a:srgbClr val="2E6AA6"/>
                </a:solidFill>
                <a:latin typeface="Arial"/>
                <a:cs typeface="Arial"/>
              </a:rPr>
              <a:t>proprietary.</a:t>
            </a:r>
            <a:endParaRPr sz="800">
              <a:latin typeface="Arial"/>
              <a:cs typeface="Arial"/>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New Delete</a:t>
            </a:r>
            <a:r>
              <a:rPr spc="-25" dirty="0"/>
              <a:t> </a:t>
            </a:r>
            <a:r>
              <a:rPr spc="-5" dirty="0"/>
              <a:t>Request</a:t>
            </a:r>
          </a:p>
        </p:txBody>
      </p:sp>
      <p:sp>
        <p:nvSpPr>
          <p:cNvPr id="8" name="object 8"/>
          <p:cNvSpPr/>
          <p:nvPr/>
        </p:nvSpPr>
        <p:spPr>
          <a:xfrm>
            <a:off x="0" y="1525524"/>
            <a:ext cx="9144000" cy="533247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361694" y="3124961"/>
            <a:ext cx="6460490" cy="3427729"/>
          </a:xfrm>
          <a:custGeom>
            <a:avLst/>
            <a:gdLst/>
            <a:ahLst/>
            <a:cxnLst/>
            <a:rect l="l" t="t" r="r" b="b"/>
            <a:pathLst>
              <a:path w="6460490" h="3427729">
                <a:moveTo>
                  <a:pt x="0" y="0"/>
                </a:moveTo>
                <a:lnTo>
                  <a:pt x="6460235" y="0"/>
                </a:lnTo>
                <a:lnTo>
                  <a:pt x="6460235" y="3427476"/>
                </a:lnTo>
                <a:lnTo>
                  <a:pt x="0" y="3427476"/>
                </a:lnTo>
                <a:lnTo>
                  <a:pt x="0" y="0"/>
                </a:lnTo>
                <a:close/>
              </a:path>
            </a:pathLst>
          </a:custGeom>
          <a:ln w="19812">
            <a:solidFill>
              <a:srgbClr val="EF7A08"/>
            </a:solidFill>
          </a:ln>
        </p:spPr>
        <p:txBody>
          <a:bodyPr wrap="square" lIns="0" tIns="0" rIns="0" bIns="0" rtlCol="0"/>
          <a:lstStyle/>
          <a:p>
            <a:endParaRPr/>
          </a:p>
        </p:txBody>
      </p:sp>
      <p:sp>
        <p:nvSpPr>
          <p:cNvPr id="10" name="object 10"/>
          <p:cNvSpPr/>
          <p:nvPr/>
        </p:nvSpPr>
        <p:spPr>
          <a:xfrm>
            <a:off x="2345435" y="5227320"/>
            <a:ext cx="4261103" cy="108203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2456688" y="5306567"/>
            <a:ext cx="4038600" cy="923925"/>
          </a:xfrm>
          <a:custGeom>
            <a:avLst/>
            <a:gdLst/>
            <a:ahLst/>
            <a:cxnLst/>
            <a:rect l="l" t="t" r="r" b="b"/>
            <a:pathLst>
              <a:path w="4038600" h="923925">
                <a:moveTo>
                  <a:pt x="0" y="0"/>
                </a:moveTo>
                <a:lnTo>
                  <a:pt x="4038600" y="0"/>
                </a:lnTo>
                <a:lnTo>
                  <a:pt x="4038600" y="923543"/>
                </a:lnTo>
                <a:lnTo>
                  <a:pt x="0" y="923543"/>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2456688" y="5306567"/>
            <a:ext cx="4038600" cy="923925"/>
          </a:xfrm>
          <a:prstGeom prst="rect">
            <a:avLst/>
          </a:prstGeom>
          <a:solidFill>
            <a:srgbClr val="FFFFFF"/>
          </a:solidFill>
          <a:ln w="9144">
            <a:solidFill>
              <a:srgbClr val="EF7A08"/>
            </a:solidFill>
          </a:ln>
        </p:spPr>
        <p:txBody>
          <a:bodyPr vert="horz" wrap="square" lIns="0" tIns="34925" rIns="0" bIns="0" rtlCol="0">
            <a:spAutoFit/>
          </a:bodyPr>
          <a:lstStyle/>
          <a:p>
            <a:pPr marL="172720" marR="167640" algn="ctr">
              <a:lnSpc>
                <a:spcPct val="100000"/>
              </a:lnSpc>
              <a:spcBef>
                <a:spcPts val="275"/>
              </a:spcBef>
            </a:pPr>
            <a:r>
              <a:rPr sz="1800" spc="-5" dirty="0">
                <a:latin typeface="Arial"/>
                <a:cs typeface="Arial"/>
              </a:rPr>
              <a:t>Users can see the </a:t>
            </a:r>
            <a:r>
              <a:rPr sz="1800" spc="-10" dirty="0">
                <a:latin typeface="Arial"/>
                <a:cs typeface="Arial"/>
              </a:rPr>
              <a:t>Delete </a:t>
            </a:r>
            <a:r>
              <a:rPr sz="1800" spc="-5" dirty="0">
                <a:latin typeface="Arial"/>
                <a:cs typeface="Arial"/>
              </a:rPr>
              <a:t>Name </a:t>
            </a:r>
            <a:r>
              <a:rPr sz="1800" spc="-15" dirty="0">
                <a:latin typeface="Arial"/>
                <a:cs typeface="Arial"/>
              </a:rPr>
              <a:t>and  </a:t>
            </a:r>
            <a:r>
              <a:rPr sz="1800" spc="-5" dirty="0">
                <a:latin typeface="Arial"/>
                <a:cs typeface="Arial"/>
              </a:rPr>
              <a:t>associated collection for the </a:t>
            </a:r>
            <a:r>
              <a:rPr sz="1800" spc="-10" dirty="0">
                <a:latin typeface="Arial"/>
                <a:cs typeface="Arial"/>
              </a:rPr>
              <a:t>deletes  </a:t>
            </a:r>
            <a:r>
              <a:rPr sz="1800" spc="-5" dirty="0">
                <a:latin typeface="Arial"/>
                <a:cs typeface="Arial"/>
              </a:rPr>
              <a:t>that are currently</a:t>
            </a:r>
            <a:r>
              <a:rPr sz="1800" spc="-30" dirty="0">
                <a:latin typeface="Arial"/>
                <a:cs typeface="Arial"/>
              </a:rPr>
              <a:t> </a:t>
            </a:r>
            <a:r>
              <a:rPr sz="1800" spc="-10" dirty="0">
                <a:latin typeface="Arial"/>
                <a:cs typeface="Arial"/>
              </a:rPr>
              <a:t>available</a:t>
            </a:r>
            <a:endParaRPr sz="1800">
              <a:latin typeface="Arial"/>
              <a:cs typeface="Arial"/>
            </a:endParaRPr>
          </a:p>
        </p:txBody>
      </p:sp>
      <p:sp>
        <p:nvSpPr>
          <p:cNvPr id="13" name="Slide Number Placeholder 12">
            <a:extLst>
              <a:ext uri="{FF2B5EF4-FFF2-40B4-BE49-F238E27FC236}">
                <a16:creationId xmlns:a16="http://schemas.microsoft.com/office/drawing/2014/main" id="{E11D0898-7254-4F23-B731-F114940A1BE0}"/>
              </a:ext>
            </a:extLst>
          </p:cNvPr>
          <p:cNvSpPr>
            <a:spLocks noGrp="1"/>
          </p:cNvSpPr>
          <p:nvPr>
            <p:ph type="sldNum" sz="quarter" idx="7"/>
          </p:nvPr>
        </p:nvSpPr>
        <p:spPr/>
        <p:txBody>
          <a:bodyPr/>
          <a:lstStyle/>
          <a:p>
            <a:fld id="{B6F15528-21DE-4FAA-801E-634DDDAF4B2B}" type="slidenum">
              <a:rPr lang="en-US" smtClean="0"/>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47129" y="6162433"/>
            <a:ext cx="4326890" cy="600710"/>
          </a:xfrm>
          <a:prstGeom prst="rect">
            <a:avLst/>
          </a:prstGeom>
        </p:spPr>
        <p:txBody>
          <a:bodyPr vert="horz" wrap="square" lIns="0" tIns="0" rIns="0" bIns="0" rtlCol="0">
            <a:spAutoFit/>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35"/>
              </a:spcBef>
            </a:pPr>
            <a:endParaRPr sz="850" dirty="0">
              <a:latin typeface="Times New Roman"/>
              <a:cs typeface="Times New Roman"/>
            </a:endParaRPr>
          </a:p>
          <a:p>
            <a:pPr algn="r">
              <a:lnSpc>
                <a:spcPts val="955"/>
              </a:lnSpc>
            </a:pPr>
            <a:r>
              <a:rPr sz="800" spc="-5" dirty="0">
                <a:solidFill>
                  <a:srgbClr val="2E6AA6"/>
                </a:solidFill>
                <a:latin typeface="Arial"/>
                <a:cs typeface="Arial"/>
              </a:rPr>
              <a:t>Copy</a:t>
            </a:r>
            <a:endParaRPr sz="800" dirty="0">
              <a:latin typeface="Arial"/>
              <a:cs typeface="Arial"/>
            </a:endParaRPr>
          </a:p>
        </p:txBody>
      </p:sp>
      <p:sp>
        <p:nvSpPr>
          <p:cNvPr id="6" name="object 6"/>
          <p:cNvSpPr txBox="1"/>
          <p:nvPr/>
        </p:nvSpPr>
        <p:spPr>
          <a:xfrm>
            <a:off x="4671005" y="6162433"/>
            <a:ext cx="4117975" cy="600710"/>
          </a:xfrm>
          <a:prstGeom prst="rect">
            <a:avLst/>
          </a:prstGeom>
        </p:spPr>
        <p:txBody>
          <a:bodyPr vert="horz" wrap="square" lIns="0" tIns="0" rIns="0" bIns="0" rtlCol="0">
            <a:spAutoFit/>
          </a:bodyPr>
          <a:lstStyle/>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35"/>
              </a:spcBef>
            </a:pPr>
            <a:endParaRPr sz="850" dirty="0">
              <a:latin typeface="Times New Roman"/>
              <a:cs typeface="Times New Roman"/>
            </a:endParaRPr>
          </a:p>
          <a:p>
            <a:pPr>
              <a:lnSpc>
                <a:spcPts val="955"/>
              </a:lnSpc>
            </a:pPr>
            <a:r>
              <a:rPr sz="800" spc="-5" dirty="0">
                <a:solidFill>
                  <a:srgbClr val="2E6AA6"/>
                </a:solidFill>
                <a:latin typeface="Arial"/>
                <a:cs typeface="Arial"/>
              </a:rPr>
              <a:t>right </a:t>
            </a:r>
            <a:r>
              <a:rPr sz="800" dirty="0">
                <a:solidFill>
                  <a:srgbClr val="2E6AA6"/>
                </a:solidFill>
                <a:latin typeface="Arial"/>
                <a:cs typeface="Arial"/>
              </a:rPr>
              <a:t>© </a:t>
            </a:r>
            <a:r>
              <a:rPr sz="800" spc="-5" dirty="0">
                <a:solidFill>
                  <a:srgbClr val="2E6AA6"/>
                </a:solidFill>
                <a:latin typeface="Arial"/>
                <a:cs typeface="Arial"/>
              </a:rPr>
              <a:t>2013 Texas </a:t>
            </a:r>
            <a:r>
              <a:rPr sz="800" dirty="0">
                <a:solidFill>
                  <a:srgbClr val="2E6AA6"/>
                </a:solidFill>
                <a:latin typeface="Arial"/>
                <a:cs typeface="Arial"/>
              </a:rPr>
              <a:t>Education </a:t>
            </a:r>
            <a:r>
              <a:rPr sz="800" spc="-5" dirty="0">
                <a:solidFill>
                  <a:srgbClr val="2E6AA6"/>
                </a:solidFill>
                <a:latin typeface="Arial"/>
                <a:cs typeface="Arial"/>
              </a:rPr>
              <a:t>Agency. </a:t>
            </a:r>
            <a:r>
              <a:rPr sz="800" dirty="0">
                <a:solidFill>
                  <a:srgbClr val="2E6AA6"/>
                </a:solidFill>
                <a:latin typeface="Arial"/>
                <a:cs typeface="Arial"/>
              </a:rPr>
              <a:t>All </a:t>
            </a:r>
            <a:r>
              <a:rPr sz="800" spc="-5" dirty="0">
                <a:solidFill>
                  <a:srgbClr val="2E6AA6"/>
                </a:solidFill>
                <a:latin typeface="Arial"/>
                <a:cs typeface="Arial"/>
              </a:rPr>
              <a:t>rights reserved. </a:t>
            </a:r>
            <a:r>
              <a:rPr sz="800" dirty="0">
                <a:solidFill>
                  <a:srgbClr val="2E6AA6"/>
                </a:solidFill>
                <a:latin typeface="Arial"/>
                <a:cs typeface="Arial"/>
              </a:rPr>
              <a:t>TEA </a:t>
            </a:r>
            <a:r>
              <a:rPr sz="800" spc="-5" dirty="0">
                <a:solidFill>
                  <a:srgbClr val="2E6AA6"/>
                </a:solidFill>
                <a:latin typeface="Arial"/>
                <a:cs typeface="Arial"/>
              </a:rPr>
              <a:t>confidential and </a:t>
            </a:r>
            <a:r>
              <a:rPr sz="800" spc="55" dirty="0">
                <a:solidFill>
                  <a:srgbClr val="2E6AA6"/>
                </a:solidFill>
                <a:latin typeface="Arial"/>
                <a:cs typeface="Arial"/>
              </a:rPr>
              <a:t> </a:t>
            </a:r>
            <a:r>
              <a:rPr sz="800" spc="-5" dirty="0">
                <a:solidFill>
                  <a:srgbClr val="2E6AA6"/>
                </a:solidFill>
                <a:latin typeface="Arial"/>
                <a:cs typeface="Arial"/>
              </a:rPr>
              <a:t>proprietary</a:t>
            </a:r>
            <a:endParaRPr sz="800" dirty="0">
              <a:latin typeface="Arial"/>
              <a:cs typeface="Arial"/>
            </a:endParaRPr>
          </a:p>
        </p:txBody>
      </p:sp>
      <p:sp>
        <p:nvSpPr>
          <p:cNvPr id="7" name="object 7"/>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Currently </a:t>
            </a:r>
            <a:r>
              <a:rPr spc="-15" dirty="0"/>
              <a:t>Available</a:t>
            </a:r>
            <a:r>
              <a:rPr spc="-130" dirty="0"/>
              <a:t> </a:t>
            </a:r>
            <a:r>
              <a:rPr dirty="0"/>
              <a:t>Deletes</a:t>
            </a:r>
          </a:p>
        </p:txBody>
      </p:sp>
      <p:graphicFrame>
        <p:nvGraphicFramePr>
          <p:cNvPr id="8" name="object 8"/>
          <p:cNvGraphicFramePr>
            <a:graphicFrameLocks noGrp="1"/>
          </p:cNvGraphicFramePr>
          <p:nvPr>
            <p:extLst>
              <p:ext uri="{D42A27DB-BD31-4B8C-83A1-F6EECF244321}">
                <p14:modId xmlns:p14="http://schemas.microsoft.com/office/powerpoint/2010/main" val="3619722594"/>
              </p:ext>
            </p:extLst>
          </p:nvPr>
        </p:nvGraphicFramePr>
        <p:xfrm>
          <a:off x="391004" y="1729740"/>
          <a:ext cx="8524396" cy="4366260"/>
        </p:xfrm>
        <a:graphic>
          <a:graphicData uri="http://schemas.openxmlformats.org/drawingml/2006/table">
            <a:tbl>
              <a:tblPr firstRow="1" bandRow="1">
                <a:tableStyleId>{2D5ABB26-0587-4C30-8999-92F81FD0307C}</a:tableStyleId>
              </a:tblPr>
              <a:tblGrid>
                <a:gridCol w="4619902">
                  <a:extLst>
                    <a:ext uri="{9D8B030D-6E8A-4147-A177-3AD203B41FA5}">
                      <a16:colId xmlns:a16="http://schemas.microsoft.com/office/drawing/2014/main" val="20000"/>
                    </a:ext>
                  </a:extLst>
                </a:gridCol>
                <a:gridCol w="3904494">
                  <a:extLst>
                    <a:ext uri="{9D8B030D-6E8A-4147-A177-3AD203B41FA5}">
                      <a16:colId xmlns:a16="http://schemas.microsoft.com/office/drawing/2014/main" val="20001"/>
                    </a:ext>
                  </a:extLst>
                </a:gridCol>
              </a:tblGrid>
              <a:tr h="590665">
                <a:tc>
                  <a:txBody>
                    <a:bodyPr/>
                    <a:lstStyle/>
                    <a:p>
                      <a:pPr marL="85090" marR="616585">
                        <a:lnSpc>
                          <a:spcPct val="100000"/>
                        </a:lnSpc>
                        <a:spcBef>
                          <a:spcPts val="165"/>
                        </a:spcBef>
                      </a:pPr>
                      <a:r>
                        <a:rPr lang="en-US" sz="1050" u="sng" spc="-5" dirty="0">
                          <a:latin typeface="Arial"/>
                          <a:cs typeface="Arial"/>
                        </a:rPr>
                        <a:t>2018 Fall1 and 2 – Data Collection</a:t>
                      </a:r>
                      <a:endParaRPr lang="en-US" sz="1050" u="sng" dirty="0">
                        <a:latin typeface="Arial"/>
                        <a:cs typeface="Arial"/>
                      </a:endParaRPr>
                    </a:p>
                    <a:p>
                      <a:pPr marL="85090" marR="616585">
                        <a:lnSpc>
                          <a:spcPct val="100000"/>
                        </a:lnSpc>
                        <a:spcBef>
                          <a:spcPts val="165"/>
                        </a:spcBef>
                      </a:pPr>
                      <a:r>
                        <a:rPr lang="en-US" sz="1050" dirty="0">
                          <a:latin typeface="Arial"/>
                          <a:cs typeface="Arial"/>
                        </a:rPr>
                        <a:t>Delete PEIMS - Staff Category</a:t>
                      </a:r>
                    </a:p>
                    <a:p>
                      <a:pPr marL="85090" marR="616585">
                        <a:lnSpc>
                          <a:spcPct val="100000"/>
                        </a:lnSpc>
                        <a:spcBef>
                          <a:spcPts val="165"/>
                        </a:spcBef>
                      </a:pPr>
                      <a:r>
                        <a:rPr lang="en-US" sz="1050" dirty="0">
                          <a:latin typeface="Arial"/>
                          <a:cs typeface="Arial"/>
                        </a:rPr>
                        <a:t>Delete PEIMS - Student Category</a:t>
                      </a:r>
                    </a:p>
                    <a:p>
                      <a:pPr marL="85090" marR="616585">
                        <a:lnSpc>
                          <a:spcPct val="100000"/>
                        </a:lnSpc>
                        <a:spcBef>
                          <a:spcPts val="165"/>
                        </a:spcBef>
                      </a:pPr>
                      <a:r>
                        <a:rPr lang="en-US" sz="1050" dirty="0">
                          <a:latin typeface="Arial"/>
                          <a:cs typeface="Arial"/>
                        </a:rPr>
                        <a:t>Delete PEIMS Fall - LEA</a:t>
                      </a:r>
                    </a:p>
                    <a:p>
                      <a:pPr marL="85090" marR="616585">
                        <a:lnSpc>
                          <a:spcPct val="100000"/>
                        </a:lnSpc>
                        <a:spcBef>
                          <a:spcPts val="165"/>
                        </a:spcBef>
                      </a:pPr>
                      <a:r>
                        <a:rPr lang="en-US" sz="1050" dirty="0">
                          <a:latin typeface="Arial"/>
                          <a:cs typeface="Arial"/>
                        </a:rPr>
                        <a:t>Delete PEIMS Finance - LEA</a:t>
                      </a:r>
                    </a:p>
                    <a:p>
                      <a:pPr marL="85090" marR="616585">
                        <a:lnSpc>
                          <a:spcPct val="100000"/>
                        </a:lnSpc>
                        <a:spcBef>
                          <a:spcPts val="165"/>
                        </a:spcBef>
                      </a:pPr>
                      <a:r>
                        <a:rPr lang="en-US" sz="1050" dirty="0">
                          <a:latin typeface="Arial"/>
                          <a:cs typeface="Arial"/>
                        </a:rPr>
                        <a:t>Delete Staff Record For PEIMS</a:t>
                      </a:r>
                    </a:p>
                    <a:p>
                      <a:pPr marL="85090" marR="616585">
                        <a:lnSpc>
                          <a:spcPct val="100000"/>
                        </a:lnSpc>
                        <a:spcBef>
                          <a:spcPts val="165"/>
                        </a:spcBef>
                      </a:pPr>
                      <a:r>
                        <a:rPr lang="en-US" sz="1050" dirty="0">
                          <a:latin typeface="Arial"/>
                          <a:cs typeface="Arial"/>
                        </a:rPr>
                        <a:t>Delete Student Record For PEIMS </a:t>
                      </a:r>
                      <a:endParaRPr sz="1050" dirty="0">
                        <a:latin typeface="Arial"/>
                        <a:cs typeface="Arial"/>
                      </a:endParaRPr>
                    </a:p>
                  </a:txBody>
                  <a:tcPr marL="0" marR="0" marT="0" marB="0">
                    <a:lnL w="12700">
                      <a:solidFill>
                        <a:srgbClr val="FCD192"/>
                      </a:solidFill>
                      <a:prstDash val="solid"/>
                    </a:lnL>
                    <a:lnR w="12700" cap="flat" cmpd="sng" algn="ctr">
                      <a:solidFill>
                        <a:srgbClr val="FCD192"/>
                      </a:solidFill>
                      <a:prstDash val="solid"/>
                      <a:round/>
                      <a:headEnd type="none" w="med" len="med"/>
                      <a:tailEnd type="none" w="med" len="med"/>
                    </a:lnR>
                    <a:lnT w="38100">
                      <a:solidFill>
                        <a:srgbClr val="FCD192"/>
                      </a:solidFill>
                      <a:prstDash val="solid"/>
                    </a:lnT>
                    <a:lnB w="12700">
                      <a:solidFill>
                        <a:srgbClr val="FCD192"/>
                      </a:solidFill>
                      <a:prstDash val="solid"/>
                    </a:lnB>
                    <a:solidFill>
                      <a:srgbClr val="CBD8EB"/>
                    </a:solidFill>
                  </a:tcPr>
                </a:tc>
                <a:tc>
                  <a:txBody>
                    <a:bodyPr/>
                    <a:lstStyle/>
                    <a:p>
                      <a:pPr marL="84455" marR="404495" lvl="0" indent="0" defTabSz="914400" eaLnBrk="1" fontAlgn="auto" latinLnBrk="0" hangingPunct="1">
                        <a:lnSpc>
                          <a:spcPct val="100000"/>
                        </a:lnSpc>
                        <a:spcBef>
                          <a:spcPts val="165"/>
                        </a:spcBef>
                        <a:spcAft>
                          <a:spcPts val="0"/>
                        </a:spcAft>
                        <a:buClrTx/>
                        <a:buSzTx/>
                        <a:buFontTx/>
                        <a:buNone/>
                        <a:tabLst/>
                        <a:defRPr/>
                      </a:pPr>
                      <a:r>
                        <a:rPr lang="en-US" sz="1050" u="sng" spc="-5" dirty="0">
                          <a:latin typeface="Arial"/>
                          <a:cs typeface="Arial"/>
                        </a:rPr>
                        <a:t>2018 MDYR1 and 2 – Data Collection</a:t>
                      </a:r>
                      <a:endParaRPr lang="en-US" sz="1050" u="sng" dirty="0">
                        <a:latin typeface="Arial"/>
                        <a:cs typeface="Arial"/>
                      </a:endParaRPr>
                    </a:p>
                    <a:p>
                      <a:pPr marL="84455" marR="404495">
                        <a:lnSpc>
                          <a:spcPct val="100000"/>
                        </a:lnSpc>
                        <a:spcBef>
                          <a:spcPts val="165"/>
                        </a:spcBef>
                      </a:pPr>
                      <a:r>
                        <a:rPr lang="en-US" sz="1050" spc="-5" dirty="0">
                          <a:latin typeface="Arial"/>
                          <a:cs typeface="Arial"/>
                        </a:rPr>
                        <a:t>Delete PEIMS Finance - LEA</a:t>
                      </a:r>
                    </a:p>
                    <a:p>
                      <a:pPr marL="84455" marR="404495">
                        <a:lnSpc>
                          <a:spcPct val="100000"/>
                        </a:lnSpc>
                        <a:spcBef>
                          <a:spcPts val="165"/>
                        </a:spcBef>
                      </a:pPr>
                      <a:r>
                        <a:rPr lang="en-US" sz="1050" spc="-5" dirty="0">
                          <a:latin typeface="Arial"/>
                          <a:cs typeface="Arial"/>
                        </a:rPr>
                        <a:t>Delete PEIMS Mid Year - LEA </a:t>
                      </a:r>
                    </a:p>
                    <a:p>
                      <a:pPr marL="84455" marR="404495">
                        <a:lnSpc>
                          <a:spcPct val="100000"/>
                        </a:lnSpc>
                        <a:spcBef>
                          <a:spcPts val="165"/>
                        </a:spcBef>
                      </a:pPr>
                      <a:endParaRPr sz="1050" dirty="0">
                        <a:latin typeface="Arial"/>
                        <a:cs typeface="Arial"/>
                      </a:endParaRPr>
                    </a:p>
                  </a:txBody>
                  <a:tcPr marL="0" marR="0" marT="0" marB="0">
                    <a:lnL w="12700" cap="flat" cmpd="sng" algn="ctr">
                      <a:solidFill>
                        <a:srgbClr val="FCD192"/>
                      </a:solidFill>
                      <a:prstDash val="solid"/>
                      <a:round/>
                      <a:headEnd type="none" w="med" len="med"/>
                      <a:tailEnd type="none" w="med" len="med"/>
                    </a:lnL>
                    <a:lnR w="12700">
                      <a:solidFill>
                        <a:srgbClr val="FCD192"/>
                      </a:solidFill>
                      <a:prstDash val="solid"/>
                    </a:lnR>
                    <a:lnT w="38100">
                      <a:solidFill>
                        <a:srgbClr val="FCD192"/>
                      </a:solidFill>
                      <a:prstDash val="solid"/>
                    </a:lnT>
                    <a:lnB w="12700">
                      <a:solidFill>
                        <a:srgbClr val="FCD192"/>
                      </a:solidFill>
                      <a:prstDash val="solid"/>
                    </a:lnB>
                    <a:solidFill>
                      <a:srgbClr val="CBD8EB"/>
                    </a:solidFill>
                  </a:tcPr>
                </a:tc>
                <a:extLst>
                  <a:ext uri="{0D108BD9-81ED-4DB2-BD59-A6C34878D82A}">
                    <a16:rowId xmlns:a16="http://schemas.microsoft.com/office/drawing/2014/main" val="10001"/>
                  </a:ext>
                </a:extLst>
              </a:tr>
              <a:tr h="590665">
                <a:tc>
                  <a:txBody>
                    <a:bodyPr/>
                    <a:lstStyle/>
                    <a:p>
                      <a:pPr marL="85090" marR="683260">
                        <a:lnSpc>
                          <a:spcPct val="100000"/>
                        </a:lnSpc>
                        <a:spcBef>
                          <a:spcPts val="265"/>
                        </a:spcBef>
                      </a:pPr>
                      <a:r>
                        <a:rPr lang="en-US" sz="1050" u="sng" spc="-5" dirty="0">
                          <a:latin typeface="Arial"/>
                          <a:cs typeface="Arial"/>
                        </a:rPr>
                        <a:t>2018 SUMR1 and 2 – Data Collection</a:t>
                      </a:r>
                      <a:endParaRPr lang="en-US" sz="1050" spc="-5" dirty="0">
                        <a:latin typeface="Arial"/>
                        <a:cs typeface="Arial"/>
                      </a:endParaRPr>
                    </a:p>
                    <a:p>
                      <a:pPr marL="85090" marR="683260">
                        <a:lnSpc>
                          <a:spcPct val="100000"/>
                        </a:lnSpc>
                        <a:spcBef>
                          <a:spcPts val="265"/>
                        </a:spcBef>
                      </a:pPr>
                      <a:r>
                        <a:rPr lang="en-US" sz="1050" spc="-5" dirty="0">
                          <a:latin typeface="Arial"/>
                          <a:cs typeface="Arial"/>
                        </a:rPr>
                        <a:t>Delete All PEIMS Attendance Data</a:t>
                      </a:r>
                    </a:p>
                    <a:p>
                      <a:pPr marL="85090" marR="683260">
                        <a:lnSpc>
                          <a:spcPct val="100000"/>
                        </a:lnSpc>
                        <a:spcBef>
                          <a:spcPts val="265"/>
                        </a:spcBef>
                      </a:pPr>
                      <a:r>
                        <a:rPr lang="en-US" sz="1050" spc="-5" dirty="0">
                          <a:latin typeface="Arial"/>
                          <a:cs typeface="Arial"/>
                        </a:rPr>
                        <a:t>Delete All PEIMS Attendance Data by Campus</a:t>
                      </a:r>
                    </a:p>
                    <a:p>
                      <a:pPr marL="85090" marR="683260">
                        <a:lnSpc>
                          <a:spcPct val="100000"/>
                        </a:lnSpc>
                        <a:spcBef>
                          <a:spcPts val="265"/>
                        </a:spcBef>
                      </a:pPr>
                      <a:r>
                        <a:rPr lang="en-US" sz="1050" spc="-5" dirty="0">
                          <a:latin typeface="Arial"/>
                          <a:cs typeface="Arial"/>
                        </a:rPr>
                        <a:t>Delete All PEIMS Classroom Link Data</a:t>
                      </a:r>
                    </a:p>
                    <a:p>
                      <a:pPr marL="85090" marR="683260">
                        <a:lnSpc>
                          <a:spcPct val="100000"/>
                        </a:lnSpc>
                        <a:spcBef>
                          <a:spcPts val="265"/>
                        </a:spcBef>
                      </a:pPr>
                      <a:r>
                        <a:rPr lang="en-US" sz="1050" spc="-5" dirty="0">
                          <a:latin typeface="Arial"/>
                          <a:cs typeface="Arial"/>
                        </a:rPr>
                        <a:t>Delete All PEIMS Classroom Link Data for a Specific Class ID</a:t>
                      </a:r>
                    </a:p>
                    <a:p>
                      <a:pPr marL="85090" marR="683260">
                        <a:lnSpc>
                          <a:spcPct val="100000"/>
                        </a:lnSpc>
                        <a:spcBef>
                          <a:spcPts val="265"/>
                        </a:spcBef>
                      </a:pPr>
                      <a:r>
                        <a:rPr lang="en-US" sz="1050" spc="-5" dirty="0">
                          <a:latin typeface="Arial"/>
                          <a:cs typeface="Arial"/>
                        </a:rPr>
                        <a:t>Delete All PEIMS Course Completion Data</a:t>
                      </a:r>
                    </a:p>
                    <a:p>
                      <a:pPr marL="85090" marR="683260">
                        <a:lnSpc>
                          <a:spcPct val="100000"/>
                        </a:lnSpc>
                        <a:spcBef>
                          <a:spcPts val="265"/>
                        </a:spcBef>
                      </a:pPr>
                      <a:r>
                        <a:rPr lang="en-US" sz="1050" spc="-5" dirty="0">
                          <a:latin typeface="Arial"/>
                          <a:cs typeface="Arial"/>
                        </a:rPr>
                        <a:t>Delete All PEIMS Student Program Data</a:t>
                      </a:r>
                    </a:p>
                    <a:p>
                      <a:pPr marL="85090" marR="683260">
                        <a:lnSpc>
                          <a:spcPct val="100000"/>
                        </a:lnSpc>
                        <a:spcBef>
                          <a:spcPts val="265"/>
                        </a:spcBef>
                      </a:pPr>
                      <a:r>
                        <a:rPr lang="en-US" sz="1050" spc="-5" dirty="0">
                          <a:latin typeface="Arial"/>
                          <a:cs typeface="Arial"/>
                        </a:rPr>
                        <a:t>Delete PEIMS - Staff Category</a:t>
                      </a:r>
                    </a:p>
                    <a:p>
                      <a:pPr marL="85090" marR="683260">
                        <a:lnSpc>
                          <a:spcPct val="100000"/>
                        </a:lnSpc>
                        <a:spcBef>
                          <a:spcPts val="265"/>
                        </a:spcBef>
                      </a:pPr>
                      <a:r>
                        <a:rPr lang="en-US" sz="1050" spc="-5" dirty="0">
                          <a:latin typeface="Arial"/>
                          <a:cs typeface="Arial"/>
                        </a:rPr>
                        <a:t>Delete PEIMS - Student Category </a:t>
                      </a:r>
                    </a:p>
                    <a:p>
                      <a:pPr marL="85090" marR="683260">
                        <a:lnSpc>
                          <a:spcPct val="100000"/>
                        </a:lnSpc>
                        <a:spcBef>
                          <a:spcPts val="265"/>
                        </a:spcBef>
                      </a:pPr>
                      <a:r>
                        <a:rPr lang="en-US" sz="1050" spc="-5" dirty="0">
                          <a:latin typeface="Arial"/>
                          <a:cs typeface="Arial"/>
                        </a:rPr>
                        <a:t>Delete PEIMS Attendance Data for a Specific Student</a:t>
                      </a:r>
                    </a:p>
                    <a:p>
                      <a:pPr marL="85090" marR="683260">
                        <a:lnSpc>
                          <a:spcPct val="100000"/>
                        </a:lnSpc>
                        <a:spcBef>
                          <a:spcPts val="265"/>
                        </a:spcBef>
                      </a:pPr>
                      <a:r>
                        <a:rPr lang="en-US" sz="1050" spc="-5" dirty="0">
                          <a:latin typeface="Arial"/>
                          <a:cs typeface="Arial"/>
                        </a:rPr>
                        <a:t>Delete PEIMS Attendance Data for a Specific Student by Campus</a:t>
                      </a:r>
                    </a:p>
                    <a:p>
                      <a:pPr marL="85090" marR="683260">
                        <a:lnSpc>
                          <a:spcPct val="100000"/>
                        </a:lnSpc>
                        <a:spcBef>
                          <a:spcPts val="265"/>
                        </a:spcBef>
                      </a:pPr>
                      <a:r>
                        <a:rPr lang="en-US" sz="1050" spc="-5" dirty="0">
                          <a:latin typeface="Arial"/>
                          <a:cs typeface="Arial"/>
                        </a:rPr>
                        <a:t>Delete PEIMS Course Completion Data for a Specific Student</a:t>
                      </a:r>
                      <a:endParaRPr sz="1050" dirty="0">
                        <a:latin typeface="Arial"/>
                        <a:cs typeface="Arial"/>
                      </a:endParaRPr>
                    </a:p>
                  </a:txBody>
                  <a:tcPr marL="0" marR="0" marT="0" marB="0">
                    <a:lnL w="12700">
                      <a:solidFill>
                        <a:srgbClr val="FCD192"/>
                      </a:solidFill>
                      <a:prstDash val="solid"/>
                    </a:lnL>
                    <a:lnR w="12700" cap="flat" cmpd="sng" algn="ctr">
                      <a:solidFill>
                        <a:srgbClr val="FCD192"/>
                      </a:solidFill>
                      <a:prstDash val="solid"/>
                      <a:round/>
                      <a:headEnd type="none" w="med" len="med"/>
                      <a:tailEnd type="none" w="med" len="med"/>
                    </a:lnR>
                    <a:lnT w="12700" cap="flat" cmpd="sng" algn="ctr">
                      <a:solidFill>
                        <a:srgbClr val="FCD192"/>
                      </a:solidFill>
                      <a:prstDash val="solid"/>
                      <a:round/>
                      <a:headEnd type="none" w="med" len="med"/>
                      <a:tailEnd type="none" w="med" len="med"/>
                    </a:lnT>
                    <a:lnB w="12700">
                      <a:solidFill>
                        <a:srgbClr val="FCD192"/>
                      </a:solidFill>
                      <a:prstDash val="solid"/>
                    </a:lnB>
                    <a:solidFill>
                      <a:srgbClr val="CBD8EB"/>
                    </a:solidFill>
                  </a:tcPr>
                </a:tc>
                <a:tc>
                  <a:txBody>
                    <a:bodyPr/>
                    <a:lstStyle/>
                    <a:p>
                      <a:pPr marL="85090" marR="683260">
                        <a:lnSpc>
                          <a:spcPct val="100000"/>
                        </a:lnSpc>
                        <a:spcBef>
                          <a:spcPts val="265"/>
                        </a:spcBef>
                      </a:pPr>
                      <a:r>
                        <a:rPr lang="en-US" sz="1050" u="sng" spc="-5" dirty="0">
                          <a:latin typeface="Arial"/>
                          <a:cs typeface="Arial"/>
                        </a:rPr>
                        <a:t>2018 SUMR1 and 2 – Data Collection cont.</a:t>
                      </a:r>
                    </a:p>
                    <a:p>
                      <a:pPr marL="85090" marR="683260">
                        <a:lnSpc>
                          <a:spcPct val="100000"/>
                        </a:lnSpc>
                        <a:spcBef>
                          <a:spcPts val="265"/>
                        </a:spcBef>
                      </a:pPr>
                      <a:endParaRPr lang="en-US" sz="1050" spc="-5" dirty="0">
                        <a:latin typeface="Arial"/>
                        <a:cs typeface="Arial"/>
                      </a:endParaRPr>
                    </a:p>
                    <a:p>
                      <a:pPr marL="85090" marR="683260">
                        <a:lnSpc>
                          <a:spcPct val="100000"/>
                        </a:lnSpc>
                        <a:spcBef>
                          <a:spcPts val="265"/>
                        </a:spcBef>
                      </a:pPr>
                      <a:r>
                        <a:rPr lang="en-US" sz="1050" spc="-5" dirty="0">
                          <a:latin typeface="Arial"/>
                          <a:cs typeface="Arial"/>
                        </a:rPr>
                        <a:t>Delete PEIMS Discipline Data for a Specific Student</a:t>
                      </a:r>
                    </a:p>
                    <a:p>
                      <a:pPr marL="85090" marR="683260">
                        <a:lnSpc>
                          <a:spcPct val="100000"/>
                        </a:lnSpc>
                        <a:spcBef>
                          <a:spcPts val="265"/>
                        </a:spcBef>
                      </a:pPr>
                      <a:r>
                        <a:rPr lang="en-US" sz="1050" spc="-5" dirty="0">
                          <a:latin typeface="Arial"/>
                          <a:cs typeface="Arial"/>
                        </a:rPr>
                        <a:t>Delete PEIMS Ed Org Calendar Data</a:t>
                      </a:r>
                    </a:p>
                    <a:p>
                      <a:pPr marL="85090" marR="683260">
                        <a:lnSpc>
                          <a:spcPct val="100000"/>
                        </a:lnSpc>
                        <a:spcBef>
                          <a:spcPts val="265"/>
                        </a:spcBef>
                      </a:pPr>
                      <a:r>
                        <a:rPr lang="en-US" sz="1050" spc="-5" dirty="0">
                          <a:latin typeface="Arial"/>
                          <a:cs typeface="Arial"/>
                        </a:rPr>
                        <a:t>Delete PEIMS Ed Org Calendar Data by Campus</a:t>
                      </a:r>
                    </a:p>
                    <a:p>
                      <a:pPr marL="85090" marR="683260">
                        <a:lnSpc>
                          <a:spcPct val="100000"/>
                        </a:lnSpc>
                        <a:spcBef>
                          <a:spcPts val="265"/>
                        </a:spcBef>
                      </a:pPr>
                      <a:r>
                        <a:rPr lang="en-US" sz="1050" spc="-5" dirty="0">
                          <a:latin typeface="Arial"/>
                          <a:cs typeface="Arial"/>
                        </a:rPr>
                        <a:t>Delete PEIMS Student Program Data by Specific Student</a:t>
                      </a:r>
                    </a:p>
                    <a:p>
                      <a:pPr marL="85090" marR="683260">
                        <a:lnSpc>
                          <a:spcPct val="100000"/>
                        </a:lnSpc>
                        <a:spcBef>
                          <a:spcPts val="265"/>
                        </a:spcBef>
                      </a:pPr>
                      <a:r>
                        <a:rPr lang="en-US" sz="1050" spc="-5" dirty="0">
                          <a:latin typeface="Arial"/>
                          <a:cs typeface="Arial"/>
                        </a:rPr>
                        <a:t>Delete PEIMS Summer - LEA</a:t>
                      </a:r>
                    </a:p>
                    <a:p>
                      <a:pPr marL="85090" marR="683260">
                        <a:lnSpc>
                          <a:spcPct val="100000"/>
                        </a:lnSpc>
                        <a:spcBef>
                          <a:spcPts val="265"/>
                        </a:spcBef>
                      </a:pPr>
                      <a:r>
                        <a:rPr lang="en-US" sz="1050" spc="-5" dirty="0">
                          <a:latin typeface="Arial"/>
                          <a:cs typeface="Arial"/>
                        </a:rPr>
                        <a:t>Delete PEIMS Summer Discipline - LEA</a:t>
                      </a:r>
                    </a:p>
                    <a:p>
                      <a:pPr marL="85090" marR="683260">
                        <a:lnSpc>
                          <a:spcPct val="100000"/>
                        </a:lnSpc>
                        <a:spcBef>
                          <a:spcPts val="265"/>
                        </a:spcBef>
                      </a:pPr>
                      <a:r>
                        <a:rPr lang="en-US" sz="1050" spc="-5" dirty="0">
                          <a:latin typeface="Arial"/>
                          <a:cs typeface="Arial"/>
                        </a:rPr>
                        <a:t>Delete PEIMS Summer Discipline Incident</a:t>
                      </a:r>
                    </a:p>
                    <a:p>
                      <a:pPr marL="85090" marR="683260">
                        <a:lnSpc>
                          <a:spcPct val="100000"/>
                        </a:lnSpc>
                        <a:spcBef>
                          <a:spcPts val="265"/>
                        </a:spcBef>
                      </a:pPr>
                      <a:r>
                        <a:rPr lang="en-US" sz="1050" spc="-5" dirty="0">
                          <a:latin typeface="Arial"/>
                          <a:cs typeface="Arial"/>
                        </a:rPr>
                        <a:t>Delete Staff Record For PEIMS</a:t>
                      </a:r>
                    </a:p>
                    <a:p>
                      <a:pPr marL="85090" marR="683260">
                        <a:lnSpc>
                          <a:spcPct val="100000"/>
                        </a:lnSpc>
                        <a:spcBef>
                          <a:spcPts val="265"/>
                        </a:spcBef>
                      </a:pPr>
                      <a:r>
                        <a:rPr lang="en-US" sz="1050" spc="-5" dirty="0">
                          <a:latin typeface="Arial"/>
                          <a:cs typeface="Arial"/>
                        </a:rPr>
                        <a:t>Delete Student Record For PEIMS </a:t>
                      </a:r>
                    </a:p>
                  </a:txBody>
                  <a:tcPr marL="0" marR="0" marT="0" marB="0">
                    <a:lnL w="12700" cap="flat" cmpd="sng" algn="ctr">
                      <a:solidFill>
                        <a:srgbClr val="FCD192"/>
                      </a:solidFill>
                      <a:prstDash val="solid"/>
                      <a:round/>
                      <a:headEnd type="none" w="med" len="med"/>
                      <a:tailEnd type="none" w="med" len="med"/>
                    </a:lnL>
                    <a:lnR w="12700">
                      <a:solidFill>
                        <a:srgbClr val="FCD192"/>
                      </a:solidFill>
                      <a:prstDash val="solid"/>
                    </a:lnR>
                    <a:lnT w="12700" cap="flat" cmpd="sng" algn="ctr">
                      <a:solidFill>
                        <a:srgbClr val="FCD192"/>
                      </a:solidFill>
                      <a:prstDash val="solid"/>
                      <a:round/>
                      <a:headEnd type="none" w="med" len="med"/>
                      <a:tailEnd type="none" w="med" len="med"/>
                    </a:lnT>
                    <a:lnB w="12700">
                      <a:solidFill>
                        <a:srgbClr val="FCD192"/>
                      </a:solidFill>
                      <a:prstDash val="solid"/>
                    </a:lnB>
                    <a:solidFill>
                      <a:srgbClr val="CBD8EB"/>
                    </a:solidFill>
                  </a:tcPr>
                </a:tc>
                <a:extLst>
                  <a:ext uri="{0D108BD9-81ED-4DB2-BD59-A6C34878D82A}">
                    <a16:rowId xmlns:a16="http://schemas.microsoft.com/office/drawing/2014/main" val="10005"/>
                  </a:ext>
                </a:extLst>
              </a:tr>
              <a:tr h="590664">
                <a:tc>
                  <a:txBody>
                    <a:bodyPr/>
                    <a:lstStyle/>
                    <a:p>
                      <a:pPr marL="85090" marR="503555" lvl="0" indent="0" defTabSz="914400" eaLnBrk="1" fontAlgn="auto" latinLnBrk="0" hangingPunct="1">
                        <a:lnSpc>
                          <a:spcPct val="100000"/>
                        </a:lnSpc>
                        <a:spcBef>
                          <a:spcPts val="265"/>
                        </a:spcBef>
                        <a:spcAft>
                          <a:spcPts val="0"/>
                        </a:spcAft>
                        <a:buClrTx/>
                        <a:buSzTx/>
                        <a:buFontTx/>
                        <a:buNone/>
                        <a:tabLst/>
                        <a:defRPr/>
                      </a:pPr>
                      <a:r>
                        <a:rPr lang="en-US" sz="1050" u="sng" spc="-5" dirty="0">
                          <a:latin typeface="Arial"/>
                          <a:cs typeface="Arial"/>
                        </a:rPr>
                        <a:t>2018 EXYR1 and 2 – Data Collection</a:t>
                      </a:r>
                      <a:endParaRPr lang="en-US" sz="1050" spc="-5" dirty="0">
                        <a:latin typeface="Arial"/>
                        <a:cs typeface="Arial"/>
                      </a:endParaRPr>
                    </a:p>
                    <a:p>
                      <a:pPr marL="85090" marR="503555">
                        <a:lnSpc>
                          <a:spcPct val="100000"/>
                        </a:lnSpc>
                        <a:spcBef>
                          <a:spcPts val="265"/>
                        </a:spcBef>
                      </a:pPr>
                      <a:r>
                        <a:rPr lang="en-US" sz="1050" spc="-5" dirty="0">
                          <a:latin typeface="Arial"/>
                          <a:cs typeface="Arial"/>
                        </a:rPr>
                        <a:t>Delete PEIMS - Student Category Next </a:t>
                      </a:r>
                    </a:p>
                    <a:p>
                      <a:pPr marL="85090" marR="503555">
                        <a:lnSpc>
                          <a:spcPct val="100000"/>
                        </a:lnSpc>
                        <a:spcBef>
                          <a:spcPts val="265"/>
                        </a:spcBef>
                      </a:pPr>
                      <a:r>
                        <a:rPr lang="en-US" sz="1050" spc="-5" dirty="0">
                          <a:latin typeface="Arial"/>
                          <a:cs typeface="Arial"/>
                        </a:rPr>
                        <a:t>Delete PEIMS Extended Year - LEA Next </a:t>
                      </a:r>
                    </a:p>
                    <a:p>
                      <a:pPr marL="85090" marR="503555">
                        <a:lnSpc>
                          <a:spcPct val="100000"/>
                        </a:lnSpc>
                        <a:spcBef>
                          <a:spcPts val="265"/>
                        </a:spcBef>
                      </a:pPr>
                      <a:r>
                        <a:rPr lang="en-US" sz="1050" spc="-5" dirty="0">
                          <a:latin typeface="Arial"/>
                          <a:cs typeface="Arial"/>
                        </a:rPr>
                        <a:t>Delete Student Record For PEIMS </a:t>
                      </a: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tc>
                  <a:txBody>
                    <a:bodyPr/>
                    <a:lstStyle/>
                    <a:p>
                      <a:pPr marL="85090" marR="370840">
                        <a:lnSpc>
                          <a:spcPct val="100000"/>
                        </a:lnSpc>
                        <a:spcBef>
                          <a:spcPts val="265"/>
                        </a:spcBef>
                      </a:pPr>
                      <a:r>
                        <a:rPr lang="en-US" sz="1050" u="sng" spc="-5" dirty="0">
                          <a:latin typeface="Arial"/>
                          <a:cs typeface="Arial"/>
                        </a:rPr>
                        <a:t>2018 TSDS - Data Collection</a:t>
                      </a:r>
                    </a:p>
                    <a:p>
                      <a:pPr marL="85090" marR="370840">
                        <a:lnSpc>
                          <a:spcPct val="100000"/>
                        </a:lnSpc>
                        <a:spcBef>
                          <a:spcPts val="265"/>
                        </a:spcBef>
                      </a:pPr>
                      <a:r>
                        <a:rPr lang="en-US" sz="1050" u="none" dirty="0">
                          <a:latin typeface="Arial"/>
                          <a:cs typeface="Arial"/>
                        </a:rPr>
                        <a:t>Delete all Assessment Data for an LEA</a:t>
                      </a:r>
                      <a:endParaRPr sz="1050" u="none" dirty="0">
                        <a:latin typeface="Arial"/>
                        <a:cs typeface="Arial"/>
                      </a:endParaRPr>
                    </a:p>
                  </a:txBody>
                  <a:tcPr marL="0" marR="0" marT="0" marB="0">
                    <a:lnL w="12700">
                      <a:solidFill>
                        <a:srgbClr val="FCD192"/>
                      </a:solidFill>
                      <a:prstDash val="solid"/>
                    </a:lnL>
                    <a:lnR w="12700">
                      <a:solidFill>
                        <a:srgbClr val="FCD192"/>
                      </a:solidFill>
                      <a:prstDash val="solid"/>
                    </a:lnR>
                    <a:lnT w="12700">
                      <a:solidFill>
                        <a:srgbClr val="FCD192"/>
                      </a:solidFill>
                      <a:prstDash val="solid"/>
                    </a:lnT>
                    <a:lnB w="12700">
                      <a:solidFill>
                        <a:srgbClr val="FCD192"/>
                      </a:solidFill>
                      <a:prstDash val="solid"/>
                    </a:lnB>
                    <a:solidFill>
                      <a:srgbClr val="E7EDF5"/>
                    </a:solidFill>
                  </a:tcPr>
                </a:tc>
                <a:extLst>
                  <a:ext uri="{0D108BD9-81ED-4DB2-BD59-A6C34878D82A}">
                    <a16:rowId xmlns:a16="http://schemas.microsoft.com/office/drawing/2014/main" val="10006"/>
                  </a:ext>
                </a:extLst>
              </a:tr>
            </a:tbl>
          </a:graphicData>
        </a:graphic>
      </p:graphicFrame>
      <p:sp>
        <p:nvSpPr>
          <p:cNvPr id="10" name="Slide Number Placeholder 9">
            <a:extLst>
              <a:ext uri="{FF2B5EF4-FFF2-40B4-BE49-F238E27FC236}">
                <a16:creationId xmlns:a16="http://schemas.microsoft.com/office/drawing/2014/main" id="{E1011D9A-9F30-460C-BAF8-2066868DF01D}"/>
              </a:ext>
            </a:extLst>
          </p:cNvPr>
          <p:cNvSpPr>
            <a:spLocks noGrp="1"/>
          </p:cNvSpPr>
          <p:nvPr>
            <p:ph type="sldNum" sz="quarter" idx="7"/>
          </p:nvPr>
        </p:nvSpPr>
        <p:spPr/>
        <p:txBody>
          <a:bodyPr/>
          <a:lstStyle/>
          <a:p>
            <a:fld id="{B6F15528-21DE-4FAA-801E-634DDDAF4B2B}" type="slidenum">
              <a:rPr lang="en-US" smtClean="0"/>
              <a:t>78</a:t>
            </a:fld>
            <a:endParaRPr lang="en-US"/>
          </a:p>
        </p:txBody>
      </p:sp>
      <p:sp>
        <p:nvSpPr>
          <p:cNvPr id="11" name="TextBox 10">
            <a:extLst>
              <a:ext uri="{FF2B5EF4-FFF2-40B4-BE49-F238E27FC236}">
                <a16:creationId xmlns:a16="http://schemas.microsoft.com/office/drawing/2014/main" id="{1DDC7CC7-EDA0-487E-A793-91E18C64C03C}"/>
              </a:ext>
            </a:extLst>
          </p:cNvPr>
          <p:cNvSpPr txBox="1"/>
          <p:nvPr/>
        </p:nvSpPr>
        <p:spPr>
          <a:xfrm>
            <a:off x="762000" y="6096000"/>
            <a:ext cx="7620000" cy="369332"/>
          </a:xfrm>
          <a:prstGeom prst="rect">
            <a:avLst/>
          </a:prstGeom>
          <a:noFill/>
        </p:spPr>
        <p:txBody>
          <a:bodyPr wrap="square" rtlCol="0">
            <a:spAutoFit/>
          </a:bodyPr>
          <a:lstStyle/>
          <a:p>
            <a:r>
              <a:rPr lang="en-US" dirty="0">
                <a:solidFill>
                  <a:srgbClr val="FF0000"/>
                </a:solidFill>
              </a:rPr>
              <a:t>Refer to: TIMS Knowledge Base Article: 379 eDM: Delete Utility Reload Guide.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0" y="1525524"/>
            <a:ext cx="9144000" cy="5332730"/>
          </a:xfrm>
          <a:prstGeom prst="rect">
            <a:avLst/>
          </a:prstGeom>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5"/>
              </a:spcBef>
            </a:pPr>
            <a:endParaRPr sz="600">
              <a:latin typeface="Times New Roman"/>
              <a:cs typeface="Times New Roman"/>
            </a:endParaRPr>
          </a:p>
          <a:p>
            <a:pPr marL="4434840">
              <a:lnSpc>
                <a:spcPct val="100000"/>
              </a:lnSpc>
            </a:pPr>
            <a:r>
              <a:rPr sz="800" spc="-5" dirty="0">
                <a:solidFill>
                  <a:srgbClr val="2E6AA6"/>
                </a:solidFill>
                <a:latin typeface="Arial"/>
                <a:cs typeface="Arial"/>
              </a:rPr>
              <a:t>Copyright </a:t>
            </a:r>
            <a:r>
              <a:rPr sz="800" dirty="0">
                <a:solidFill>
                  <a:srgbClr val="2E6AA6"/>
                </a:solidFill>
                <a:latin typeface="Arial"/>
                <a:cs typeface="Arial"/>
              </a:rPr>
              <a:t>© </a:t>
            </a:r>
            <a:r>
              <a:rPr sz="800" spc="-5" dirty="0">
                <a:solidFill>
                  <a:srgbClr val="2E6AA6"/>
                </a:solidFill>
                <a:latin typeface="Arial"/>
                <a:cs typeface="Arial"/>
              </a:rPr>
              <a:t>2013 Texas </a:t>
            </a:r>
            <a:r>
              <a:rPr sz="800" dirty="0">
                <a:solidFill>
                  <a:srgbClr val="2E6AA6"/>
                </a:solidFill>
                <a:latin typeface="Arial"/>
                <a:cs typeface="Arial"/>
              </a:rPr>
              <a:t>Education </a:t>
            </a:r>
            <a:r>
              <a:rPr sz="800" spc="-5" dirty="0">
                <a:solidFill>
                  <a:srgbClr val="2E6AA6"/>
                </a:solidFill>
                <a:latin typeface="Arial"/>
                <a:cs typeface="Arial"/>
              </a:rPr>
              <a:t>Agency. </a:t>
            </a:r>
            <a:r>
              <a:rPr sz="800" dirty="0">
                <a:solidFill>
                  <a:srgbClr val="2E6AA6"/>
                </a:solidFill>
                <a:latin typeface="Arial"/>
                <a:cs typeface="Arial"/>
              </a:rPr>
              <a:t>All </a:t>
            </a:r>
            <a:r>
              <a:rPr sz="800" spc="-5" dirty="0">
                <a:solidFill>
                  <a:srgbClr val="2E6AA6"/>
                </a:solidFill>
                <a:latin typeface="Arial"/>
                <a:cs typeface="Arial"/>
              </a:rPr>
              <a:t>rights reserved. </a:t>
            </a:r>
            <a:r>
              <a:rPr sz="800" dirty="0">
                <a:solidFill>
                  <a:srgbClr val="2E6AA6"/>
                </a:solidFill>
                <a:latin typeface="Arial"/>
                <a:cs typeface="Arial"/>
              </a:rPr>
              <a:t>TEA </a:t>
            </a:r>
            <a:r>
              <a:rPr sz="800" spc="-5" dirty="0">
                <a:solidFill>
                  <a:srgbClr val="2E6AA6"/>
                </a:solidFill>
                <a:latin typeface="Arial"/>
                <a:cs typeface="Arial"/>
              </a:rPr>
              <a:t>confidential and </a:t>
            </a:r>
            <a:r>
              <a:rPr sz="800" spc="55" dirty="0">
                <a:solidFill>
                  <a:srgbClr val="2E6AA6"/>
                </a:solidFill>
                <a:latin typeface="Arial"/>
                <a:cs typeface="Arial"/>
              </a:rPr>
              <a:t> </a:t>
            </a:r>
            <a:r>
              <a:rPr sz="800" spc="-5" dirty="0">
                <a:solidFill>
                  <a:srgbClr val="2E6AA6"/>
                </a:solidFill>
                <a:latin typeface="Arial"/>
                <a:cs typeface="Arial"/>
              </a:rPr>
              <a:t>proprietary.</a:t>
            </a:r>
            <a:endParaRPr sz="800">
              <a:latin typeface="Arial"/>
              <a:cs typeface="Arial"/>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New Delete</a:t>
            </a:r>
            <a:r>
              <a:rPr spc="-25" dirty="0"/>
              <a:t> </a:t>
            </a:r>
            <a:r>
              <a:rPr spc="-5" dirty="0"/>
              <a:t>Request</a:t>
            </a:r>
          </a:p>
        </p:txBody>
      </p:sp>
      <p:sp>
        <p:nvSpPr>
          <p:cNvPr id="8" name="object 8"/>
          <p:cNvSpPr/>
          <p:nvPr/>
        </p:nvSpPr>
        <p:spPr>
          <a:xfrm>
            <a:off x="0" y="1525524"/>
            <a:ext cx="9143999" cy="533247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948684" y="3651503"/>
            <a:ext cx="2161019" cy="108051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038600" y="3730752"/>
            <a:ext cx="1981200" cy="922019"/>
          </a:xfrm>
          <a:custGeom>
            <a:avLst/>
            <a:gdLst/>
            <a:ahLst/>
            <a:cxnLst/>
            <a:rect l="l" t="t" r="r" b="b"/>
            <a:pathLst>
              <a:path w="1981200" h="922020">
                <a:moveTo>
                  <a:pt x="0" y="0"/>
                </a:moveTo>
                <a:lnTo>
                  <a:pt x="1981200" y="0"/>
                </a:lnTo>
                <a:lnTo>
                  <a:pt x="1981200" y="922019"/>
                </a:lnTo>
                <a:lnTo>
                  <a:pt x="0" y="922019"/>
                </a:lnTo>
                <a:lnTo>
                  <a:pt x="0" y="0"/>
                </a:lnTo>
                <a:close/>
              </a:path>
            </a:pathLst>
          </a:custGeom>
          <a:solidFill>
            <a:srgbClr val="FFFFFF"/>
          </a:solidFill>
        </p:spPr>
        <p:txBody>
          <a:bodyPr wrap="square" lIns="0" tIns="0" rIns="0" bIns="0" rtlCol="0"/>
          <a:lstStyle/>
          <a:p>
            <a:endParaRPr/>
          </a:p>
        </p:txBody>
      </p:sp>
      <p:sp>
        <p:nvSpPr>
          <p:cNvPr id="11" name="object 11"/>
          <p:cNvSpPr/>
          <p:nvPr/>
        </p:nvSpPr>
        <p:spPr>
          <a:xfrm>
            <a:off x="4038600" y="3730752"/>
            <a:ext cx="1981200" cy="922019"/>
          </a:xfrm>
          <a:custGeom>
            <a:avLst/>
            <a:gdLst/>
            <a:ahLst/>
            <a:cxnLst/>
            <a:rect l="l" t="t" r="r" b="b"/>
            <a:pathLst>
              <a:path w="1981200" h="922020">
                <a:moveTo>
                  <a:pt x="0" y="0"/>
                </a:moveTo>
                <a:lnTo>
                  <a:pt x="1981200" y="0"/>
                </a:lnTo>
                <a:lnTo>
                  <a:pt x="1981200" y="922019"/>
                </a:lnTo>
                <a:lnTo>
                  <a:pt x="0" y="922019"/>
                </a:lnTo>
                <a:lnTo>
                  <a:pt x="0" y="0"/>
                </a:lnTo>
                <a:close/>
              </a:path>
            </a:pathLst>
          </a:custGeom>
          <a:ln w="9144">
            <a:solidFill>
              <a:srgbClr val="EF7A08"/>
            </a:solidFill>
          </a:ln>
        </p:spPr>
        <p:txBody>
          <a:bodyPr wrap="square" lIns="0" tIns="0" rIns="0" bIns="0" rtlCol="0"/>
          <a:lstStyle/>
          <a:p>
            <a:endParaRPr/>
          </a:p>
        </p:txBody>
      </p:sp>
      <p:sp>
        <p:nvSpPr>
          <p:cNvPr id="12" name="object 12"/>
          <p:cNvSpPr txBox="1"/>
          <p:nvPr/>
        </p:nvSpPr>
        <p:spPr>
          <a:xfrm>
            <a:off x="4038600" y="3730752"/>
            <a:ext cx="1981200" cy="922019"/>
          </a:xfrm>
          <a:prstGeom prst="rect">
            <a:avLst/>
          </a:prstGeom>
          <a:ln w="9144">
            <a:solidFill>
              <a:srgbClr val="EF7A08"/>
            </a:solidFill>
          </a:ln>
        </p:spPr>
        <p:txBody>
          <a:bodyPr vert="horz" wrap="square" lIns="0" tIns="34290" rIns="0" bIns="0" rtlCol="0">
            <a:spAutoFit/>
          </a:bodyPr>
          <a:lstStyle/>
          <a:p>
            <a:pPr marL="163195" marR="152400" algn="ctr">
              <a:lnSpc>
                <a:spcPct val="100000"/>
              </a:lnSpc>
              <a:spcBef>
                <a:spcPts val="270"/>
              </a:spcBef>
            </a:pPr>
            <a:r>
              <a:rPr sz="1800" spc="-5" dirty="0">
                <a:latin typeface="Arial"/>
                <a:cs typeface="Arial"/>
              </a:rPr>
              <a:t>Select the</a:t>
            </a:r>
            <a:r>
              <a:rPr sz="1800" spc="-70" dirty="0">
                <a:latin typeface="Arial"/>
                <a:cs typeface="Arial"/>
              </a:rPr>
              <a:t> </a:t>
            </a:r>
            <a:r>
              <a:rPr sz="1800" spc="-10" dirty="0">
                <a:latin typeface="Arial"/>
                <a:cs typeface="Arial"/>
              </a:rPr>
              <a:t>arrow  </a:t>
            </a:r>
            <a:r>
              <a:rPr sz="1800" dirty="0">
                <a:latin typeface="Arial"/>
                <a:cs typeface="Arial"/>
              </a:rPr>
              <a:t>to </a:t>
            </a:r>
            <a:r>
              <a:rPr sz="1800" spc="-10" dirty="0">
                <a:latin typeface="Arial"/>
                <a:cs typeface="Arial"/>
              </a:rPr>
              <a:t>launch the  </a:t>
            </a:r>
            <a:r>
              <a:rPr sz="1800" spc="-5" dirty="0">
                <a:latin typeface="Arial"/>
                <a:cs typeface="Arial"/>
              </a:rPr>
              <a:t>target</a:t>
            </a:r>
            <a:r>
              <a:rPr sz="1800" spc="-75" dirty="0">
                <a:latin typeface="Arial"/>
                <a:cs typeface="Arial"/>
              </a:rPr>
              <a:t> </a:t>
            </a:r>
            <a:r>
              <a:rPr sz="1800" spc="-10" dirty="0">
                <a:latin typeface="Arial"/>
                <a:cs typeface="Arial"/>
              </a:rPr>
              <a:t>delete</a:t>
            </a:r>
            <a:endParaRPr sz="1800">
              <a:latin typeface="Arial"/>
              <a:cs typeface="Arial"/>
            </a:endParaRPr>
          </a:p>
        </p:txBody>
      </p:sp>
      <p:sp>
        <p:nvSpPr>
          <p:cNvPr id="13" name="object 13"/>
          <p:cNvSpPr/>
          <p:nvPr/>
        </p:nvSpPr>
        <p:spPr>
          <a:xfrm>
            <a:off x="6249161" y="3466338"/>
            <a:ext cx="304800" cy="265430"/>
          </a:xfrm>
          <a:custGeom>
            <a:avLst/>
            <a:gdLst/>
            <a:ahLst/>
            <a:cxnLst/>
            <a:rect l="l" t="t" r="r" b="b"/>
            <a:pathLst>
              <a:path w="304800" h="265429">
                <a:moveTo>
                  <a:pt x="0" y="0"/>
                </a:moveTo>
                <a:lnTo>
                  <a:pt x="304799" y="0"/>
                </a:lnTo>
                <a:lnTo>
                  <a:pt x="304799" y="265175"/>
                </a:lnTo>
                <a:lnTo>
                  <a:pt x="0" y="265175"/>
                </a:lnTo>
                <a:lnTo>
                  <a:pt x="0" y="0"/>
                </a:lnTo>
                <a:close/>
              </a:path>
            </a:pathLst>
          </a:custGeom>
          <a:ln w="19812">
            <a:solidFill>
              <a:srgbClr val="EF7A08"/>
            </a:solidFill>
          </a:ln>
        </p:spPr>
        <p:txBody>
          <a:bodyPr wrap="square" lIns="0" tIns="0" rIns="0" bIns="0" rtlCol="0"/>
          <a:lstStyle/>
          <a:p>
            <a:endParaRPr/>
          </a:p>
        </p:txBody>
      </p:sp>
      <p:sp>
        <p:nvSpPr>
          <p:cNvPr id="14" name="object 14"/>
          <p:cNvSpPr/>
          <p:nvPr/>
        </p:nvSpPr>
        <p:spPr>
          <a:xfrm>
            <a:off x="5698360" y="3520714"/>
            <a:ext cx="615950" cy="389890"/>
          </a:xfrm>
          <a:custGeom>
            <a:avLst/>
            <a:gdLst/>
            <a:ahLst/>
            <a:cxnLst/>
            <a:rect l="l" t="t" r="r" b="b"/>
            <a:pathLst>
              <a:path w="615950" h="389889">
                <a:moveTo>
                  <a:pt x="392264" y="0"/>
                </a:moveTo>
                <a:lnTo>
                  <a:pt x="419773" y="84061"/>
                </a:lnTo>
                <a:lnTo>
                  <a:pt x="0" y="221411"/>
                </a:lnTo>
                <a:lnTo>
                  <a:pt x="55003" y="389509"/>
                </a:lnTo>
                <a:lnTo>
                  <a:pt x="474776" y="252158"/>
                </a:lnTo>
                <a:lnTo>
                  <a:pt x="544882" y="252158"/>
                </a:lnTo>
                <a:lnTo>
                  <a:pt x="615378" y="113106"/>
                </a:lnTo>
                <a:lnTo>
                  <a:pt x="392264" y="0"/>
                </a:lnTo>
                <a:close/>
              </a:path>
              <a:path w="615950" h="389889">
                <a:moveTo>
                  <a:pt x="544882" y="252158"/>
                </a:moveTo>
                <a:lnTo>
                  <a:pt x="474776" y="252158"/>
                </a:lnTo>
                <a:lnTo>
                  <a:pt x="502272" y="336207"/>
                </a:lnTo>
                <a:lnTo>
                  <a:pt x="544882" y="252158"/>
                </a:lnTo>
                <a:close/>
              </a:path>
            </a:pathLst>
          </a:custGeom>
          <a:solidFill>
            <a:srgbClr val="F9A451"/>
          </a:solidFill>
        </p:spPr>
        <p:txBody>
          <a:bodyPr wrap="square" lIns="0" tIns="0" rIns="0" bIns="0" rtlCol="0"/>
          <a:lstStyle/>
          <a:p>
            <a:endParaRPr/>
          </a:p>
        </p:txBody>
      </p:sp>
      <p:sp>
        <p:nvSpPr>
          <p:cNvPr id="15" name="Slide Number Placeholder 14">
            <a:extLst>
              <a:ext uri="{FF2B5EF4-FFF2-40B4-BE49-F238E27FC236}">
                <a16:creationId xmlns:a16="http://schemas.microsoft.com/office/drawing/2014/main" id="{CA9C9FBA-DC70-436E-802A-4DA2016163C0}"/>
              </a:ext>
            </a:extLst>
          </p:cNvPr>
          <p:cNvSpPr>
            <a:spLocks noGrp="1"/>
          </p:cNvSpPr>
          <p:nvPr>
            <p:ph type="sldNum" sz="quarter" idx="7"/>
          </p:nvPr>
        </p:nvSpPr>
        <p:spPr/>
        <p:txBody>
          <a:bodyPr/>
          <a:lstStyle/>
          <a:p>
            <a:fld id="{B6F15528-21DE-4FAA-801E-634DDDAF4B2B}" type="slidenum">
              <a:rPr lang="en-US" smtClean="0"/>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933444" y="1584960"/>
            <a:ext cx="5142230" cy="5177790"/>
          </a:xfrm>
          <a:prstGeom prst="rect">
            <a:avLst/>
          </a:prstGeom>
        </p:spPr>
        <p:txBody>
          <a:bodyPr vert="horz" wrap="square" lIns="0" tIns="0" rIns="0" bIns="0" rtlCol="0">
            <a:spAutoFit/>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0"/>
              </a:spcBef>
            </a:pPr>
            <a:endParaRPr sz="1000">
              <a:latin typeface="Times New Roman"/>
              <a:cs typeface="Times New Roman"/>
            </a:endParaRPr>
          </a:p>
          <a:p>
            <a:pPr marL="501015">
              <a:lnSpc>
                <a:spcPts val="955"/>
              </a:lnSpc>
            </a:pPr>
            <a:r>
              <a:rPr sz="800" spc="-5" dirty="0">
                <a:solidFill>
                  <a:srgbClr val="2E6AA6"/>
                </a:solidFill>
                <a:latin typeface="Arial"/>
                <a:cs typeface="Arial"/>
              </a:rPr>
              <a:t>Copyright </a:t>
            </a:r>
            <a:r>
              <a:rPr sz="800" dirty="0">
                <a:solidFill>
                  <a:srgbClr val="2E6AA6"/>
                </a:solidFill>
                <a:latin typeface="Arial"/>
                <a:cs typeface="Arial"/>
              </a:rPr>
              <a:t>© </a:t>
            </a:r>
            <a:r>
              <a:rPr sz="800" spc="-5" dirty="0">
                <a:solidFill>
                  <a:srgbClr val="2E6AA6"/>
                </a:solidFill>
                <a:latin typeface="Arial"/>
                <a:cs typeface="Arial"/>
              </a:rPr>
              <a:t>2013 Texas </a:t>
            </a:r>
            <a:r>
              <a:rPr sz="800" dirty="0">
                <a:solidFill>
                  <a:srgbClr val="2E6AA6"/>
                </a:solidFill>
                <a:latin typeface="Arial"/>
                <a:cs typeface="Arial"/>
              </a:rPr>
              <a:t>Education </a:t>
            </a:r>
            <a:r>
              <a:rPr sz="800" spc="-5" dirty="0">
                <a:solidFill>
                  <a:srgbClr val="2E6AA6"/>
                </a:solidFill>
                <a:latin typeface="Arial"/>
                <a:cs typeface="Arial"/>
              </a:rPr>
              <a:t>Agency. </a:t>
            </a:r>
            <a:r>
              <a:rPr sz="800" dirty="0">
                <a:solidFill>
                  <a:srgbClr val="2E6AA6"/>
                </a:solidFill>
                <a:latin typeface="Arial"/>
                <a:cs typeface="Arial"/>
              </a:rPr>
              <a:t>All </a:t>
            </a:r>
            <a:r>
              <a:rPr sz="800" spc="-5" dirty="0">
                <a:solidFill>
                  <a:srgbClr val="2E6AA6"/>
                </a:solidFill>
                <a:latin typeface="Arial"/>
                <a:cs typeface="Arial"/>
              </a:rPr>
              <a:t>rights reserved. </a:t>
            </a:r>
            <a:r>
              <a:rPr sz="800" dirty="0">
                <a:solidFill>
                  <a:srgbClr val="2E6AA6"/>
                </a:solidFill>
                <a:latin typeface="Arial"/>
                <a:cs typeface="Arial"/>
              </a:rPr>
              <a:t>TEA </a:t>
            </a:r>
            <a:r>
              <a:rPr sz="800" spc="-5" dirty="0">
                <a:solidFill>
                  <a:srgbClr val="2E6AA6"/>
                </a:solidFill>
                <a:latin typeface="Arial"/>
                <a:cs typeface="Arial"/>
              </a:rPr>
              <a:t>confidential and </a:t>
            </a:r>
            <a:r>
              <a:rPr sz="800" spc="55" dirty="0">
                <a:solidFill>
                  <a:srgbClr val="2E6AA6"/>
                </a:solidFill>
                <a:latin typeface="Arial"/>
                <a:cs typeface="Arial"/>
              </a:rPr>
              <a:t> </a:t>
            </a:r>
            <a:r>
              <a:rPr sz="800" spc="-5" dirty="0">
                <a:solidFill>
                  <a:srgbClr val="2E6AA6"/>
                </a:solidFill>
                <a:latin typeface="Arial"/>
                <a:cs typeface="Arial"/>
              </a:rPr>
              <a:t>proprietary.</a:t>
            </a:r>
            <a:endParaRPr sz="800">
              <a:latin typeface="Arial"/>
              <a:cs typeface="Arial"/>
            </a:endParaRPr>
          </a:p>
        </p:txBody>
      </p:sp>
      <p:sp>
        <p:nvSpPr>
          <p:cNvPr id="6" name="object 6"/>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Manual Data</a:t>
            </a:r>
            <a:r>
              <a:rPr spc="-20" dirty="0"/>
              <a:t> </a:t>
            </a:r>
            <a:r>
              <a:rPr spc="-5" dirty="0"/>
              <a:t>Submission</a:t>
            </a:r>
          </a:p>
        </p:txBody>
      </p:sp>
      <p:sp>
        <p:nvSpPr>
          <p:cNvPr id="7" name="object 7"/>
          <p:cNvSpPr/>
          <p:nvPr/>
        </p:nvSpPr>
        <p:spPr>
          <a:xfrm>
            <a:off x="3933444" y="1584960"/>
            <a:ext cx="5141633" cy="513146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66274" y="1298945"/>
            <a:ext cx="3722370" cy="4277325"/>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pPr>
            <a:endParaRPr sz="1350" dirty="0">
              <a:latin typeface="Times New Roman"/>
              <a:cs typeface="Times New Roman"/>
            </a:endParaRPr>
          </a:p>
          <a:p>
            <a:pPr marL="397510" marR="588645" indent="-320040">
              <a:lnSpc>
                <a:spcPct val="106100"/>
              </a:lnSpc>
              <a:buClr>
                <a:srgbClr val="F9A451"/>
              </a:buClr>
              <a:buSzPct val="58333"/>
              <a:buFont typeface="Wingdings"/>
              <a:buChar char=""/>
              <a:tabLst>
                <a:tab pos="398145" algn="l"/>
              </a:tabLst>
            </a:pPr>
            <a:r>
              <a:rPr sz="1800" spc="-5" dirty="0">
                <a:latin typeface="Arial"/>
                <a:cs typeface="Arial"/>
              </a:rPr>
              <a:t>Users can also </a:t>
            </a:r>
            <a:r>
              <a:rPr sz="1800" spc="-10" dirty="0">
                <a:latin typeface="Arial"/>
                <a:cs typeface="Arial"/>
              </a:rPr>
              <a:t>upload files  </a:t>
            </a:r>
            <a:r>
              <a:rPr sz="1800" spc="-5" dirty="0">
                <a:latin typeface="Arial"/>
                <a:cs typeface="Arial"/>
              </a:rPr>
              <a:t>directly </a:t>
            </a:r>
            <a:r>
              <a:rPr sz="1800" dirty="0">
                <a:latin typeface="Arial"/>
                <a:cs typeface="Arial"/>
              </a:rPr>
              <a:t>to</a:t>
            </a:r>
            <a:r>
              <a:rPr sz="1800" spc="-75" dirty="0">
                <a:latin typeface="Arial"/>
                <a:cs typeface="Arial"/>
              </a:rPr>
              <a:t> </a:t>
            </a:r>
            <a:r>
              <a:rPr sz="1800" spc="-10" dirty="0">
                <a:latin typeface="Arial"/>
                <a:cs typeface="Arial"/>
              </a:rPr>
              <a:t>eDM</a:t>
            </a:r>
            <a:endParaRPr sz="1800" dirty="0">
              <a:latin typeface="Arial"/>
              <a:cs typeface="Arial"/>
            </a:endParaRPr>
          </a:p>
          <a:p>
            <a:pPr marL="397510" marR="5080" indent="-320040">
              <a:lnSpc>
                <a:spcPct val="106100"/>
              </a:lnSpc>
              <a:spcBef>
                <a:spcPts val="885"/>
              </a:spcBef>
              <a:buClr>
                <a:srgbClr val="F9A451"/>
              </a:buClr>
              <a:buSzPct val="58333"/>
              <a:buFont typeface="Wingdings"/>
              <a:buChar char=""/>
              <a:tabLst>
                <a:tab pos="398145" algn="l"/>
              </a:tabLst>
            </a:pPr>
            <a:r>
              <a:rPr sz="1800" dirty="0">
                <a:latin typeface="Arial"/>
                <a:cs typeface="Arial"/>
              </a:rPr>
              <a:t>It </a:t>
            </a:r>
            <a:r>
              <a:rPr sz="1800" spc="-5" dirty="0">
                <a:latin typeface="Arial"/>
                <a:cs typeface="Arial"/>
              </a:rPr>
              <a:t>is important </a:t>
            </a:r>
            <a:r>
              <a:rPr sz="1800" dirty="0">
                <a:latin typeface="Arial"/>
                <a:cs typeface="Arial"/>
              </a:rPr>
              <a:t>to </a:t>
            </a:r>
            <a:r>
              <a:rPr sz="1800" spc="-10" dirty="0">
                <a:latin typeface="Arial"/>
                <a:cs typeface="Arial"/>
              </a:rPr>
              <a:t>understand </a:t>
            </a:r>
            <a:r>
              <a:rPr sz="1800" spc="-15" dirty="0">
                <a:latin typeface="Arial"/>
                <a:cs typeface="Arial"/>
              </a:rPr>
              <a:t>how  </a:t>
            </a:r>
            <a:r>
              <a:rPr sz="1800" dirty="0">
                <a:latin typeface="Arial"/>
                <a:cs typeface="Arial"/>
              </a:rPr>
              <a:t>to </a:t>
            </a:r>
            <a:r>
              <a:rPr sz="1800" spc="-10" dirty="0">
                <a:latin typeface="Arial"/>
                <a:cs typeface="Arial"/>
              </a:rPr>
              <a:t>do </a:t>
            </a:r>
            <a:r>
              <a:rPr sz="1800" spc="-5" dirty="0">
                <a:latin typeface="Arial"/>
                <a:cs typeface="Arial"/>
              </a:rPr>
              <a:t>a </a:t>
            </a:r>
            <a:r>
              <a:rPr sz="1800" spc="-10" dirty="0">
                <a:latin typeface="Arial"/>
                <a:cs typeface="Arial"/>
              </a:rPr>
              <a:t>manual </a:t>
            </a:r>
            <a:r>
              <a:rPr sz="1800" spc="-5" dirty="0">
                <a:latin typeface="Arial"/>
                <a:cs typeface="Arial"/>
              </a:rPr>
              <a:t>data</a:t>
            </a:r>
            <a:r>
              <a:rPr sz="1800" spc="10" dirty="0">
                <a:latin typeface="Arial"/>
                <a:cs typeface="Arial"/>
              </a:rPr>
              <a:t> </a:t>
            </a:r>
            <a:r>
              <a:rPr sz="1800" spc="-10" dirty="0">
                <a:latin typeface="Arial"/>
                <a:cs typeface="Arial"/>
              </a:rPr>
              <a:t>submission</a:t>
            </a:r>
            <a:endParaRPr sz="1800" dirty="0">
              <a:latin typeface="Arial"/>
              <a:cs typeface="Arial"/>
            </a:endParaRPr>
          </a:p>
          <a:p>
            <a:pPr marL="397510" marR="80010" indent="-320040">
              <a:lnSpc>
                <a:spcPct val="105800"/>
              </a:lnSpc>
              <a:spcBef>
                <a:spcPts val="905"/>
              </a:spcBef>
              <a:buClr>
                <a:srgbClr val="F9A451"/>
              </a:buClr>
              <a:buSzPct val="58333"/>
              <a:buFont typeface="Wingdings"/>
              <a:buChar char=""/>
              <a:tabLst>
                <a:tab pos="398145" algn="l"/>
              </a:tabLst>
            </a:pPr>
            <a:r>
              <a:rPr sz="1800" spc="-10" dirty="0">
                <a:latin typeface="Arial"/>
                <a:cs typeface="Arial"/>
              </a:rPr>
              <a:t>When </a:t>
            </a:r>
            <a:r>
              <a:rPr sz="1800" spc="-5" dirty="0">
                <a:latin typeface="Arial"/>
                <a:cs typeface="Arial"/>
              </a:rPr>
              <a:t>users </a:t>
            </a:r>
            <a:r>
              <a:rPr sz="1800" spc="-10" dirty="0">
                <a:latin typeface="Arial"/>
                <a:cs typeface="Arial"/>
              </a:rPr>
              <a:t>upload </a:t>
            </a:r>
            <a:r>
              <a:rPr sz="1800" spc="-5" dirty="0">
                <a:latin typeface="Arial"/>
                <a:cs typeface="Arial"/>
              </a:rPr>
              <a:t>directly </a:t>
            </a:r>
            <a:r>
              <a:rPr sz="1800" dirty="0">
                <a:latin typeface="Arial"/>
                <a:cs typeface="Arial"/>
              </a:rPr>
              <a:t>to  </a:t>
            </a:r>
            <a:r>
              <a:rPr sz="1800" spc="-5" dirty="0">
                <a:latin typeface="Arial"/>
                <a:cs typeface="Arial"/>
              </a:rPr>
              <a:t>eDM, the </a:t>
            </a:r>
            <a:r>
              <a:rPr sz="1800" spc="-10" dirty="0">
                <a:latin typeface="Arial"/>
                <a:cs typeface="Arial"/>
              </a:rPr>
              <a:t>system </a:t>
            </a:r>
            <a:r>
              <a:rPr sz="1800" spc="-5" dirty="0">
                <a:latin typeface="Arial"/>
                <a:cs typeface="Arial"/>
              </a:rPr>
              <a:t>can accept zip  files</a:t>
            </a:r>
            <a:endParaRPr sz="1800" dirty="0">
              <a:latin typeface="Arial"/>
              <a:cs typeface="Arial"/>
            </a:endParaRPr>
          </a:p>
          <a:p>
            <a:pPr marL="397510" marR="68580" indent="-320040">
              <a:lnSpc>
                <a:spcPct val="106000"/>
              </a:lnSpc>
              <a:spcBef>
                <a:spcPts val="900"/>
              </a:spcBef>
              <a:buClr>
                <a:srgbClr val="F9A451"/>
              </a:buClr>
              <a:buSzPct val="58333"/>
              <a:buFont typeface="Wingdings"/>
              <a:buChar char=""/>
              <a:tabLst>
                <a:tab pos="398145" algn="l"/>
              </a:tabLst>
            </a:pPr>
            <a:r>
              <a:rPr sz="1800" spc="-25" dirty="0">
                <a:latin typeface="Arial"/>
                <a:cs typeface="Arial"/>
              </a:rPr>
              <a:t>However, </a:t>
            </a:r>
            <a:r>
              <a:rPr sz="1800" spc="-5" dirty="0">
                <a:latin typeface="Arial"/>
                <a:cs typeface="Arial"/>
              </a:rPr>
              <a:t>the data flow </a:t>
            </a:r>
            <a:r>
              <a:rPr sz="1800" spc="-15" dirty="0">
                <a:latin typeface="Arial"/>
                <a:cs typeface="Arial"/>
              </a:rPr>
              <a:t>within  </a:t>
            </a:r>
            <a:r>
              <a:rPr sz="1800" spc="-10" dirty="0">
                <a:latin typeface="Arial"/>
                <a:cs typeface="Arial"/>
              </a:rPr>
              <a:t>eDM </a:t>
            </a:r>
            <a:r>
              <a:rPr sz="1800" spc="-5" dirty="0">
                <a:latin typeface="Arial"/>
                <a:cs typeface="Arial"/>
              </a:rPr>
              <a:t>is </a:t>
            </a:r>
            <a:r>
              <a:rPr sz="1800" spc="-10" dirty="0">
                <a:latin typeface="Arial"/>
                <a:cs typeface="Arial"/>
              </a:rPr>
              <a:t>then not automated, </a:t>
            </a:r>
            <a:r>
              <a:rPr sz="1800" spc="-15" dirty="0">
                <a:latin typeface="Arial"/>
                <a:cs typeface="Arial"/>
              </a:rPr>
              <a:t>and  </a:t>
            </a:r>
            <a:r>
              <a:rPr sz="1800" spc="-5" dirty="0">
                <a:latin typeface="Arial"/>
                <a:cs typeface="Arial"/>
              </a:rPr>
              <a:t>users </a:t>
            </a:r>
            <a:r>
              <a:rPr sz="1800" spc="-15" dirty="0">
                <a:latin typeface="Arial"/>
                <a:cs typeface="Arial"/>
              </a:rPr>
              <a:t>will </a:t>
            </a:r>
            <a:r>
              <a:rPr sz="1800" spc="-10" dirty="0">
                <a:latin typeface="Arial"/>
                <a:cs typeface="Arial"/>
              </a:rPr>
              <a:t>have </a:t>
            </a:r>
            <a:r>
              <a:rPr sz="1800" dirty="0">
                <a:latin typeface="Arial"/>
                <a:cs typeface="Arial"/>
              </a:rPr>
              <a:t>to </a:t>
            </a:r>
            <a:r>
              <a:rPr sz="1800" spc="-10" dirty="0">
                <a:latin typeface="Arial"/>
                <a:cs typeface="Arial"/>
              </a:rPr>
              <a:t>manually  </a:t>
            </a:r>
            <a:r>
              <a:rPr sz="1800" spc="-5" dirty="0">
                <a:latin typeface="Arial"/>
                <a:cs typeface="Arial"/>
              </a:rPr>
              <a:t>promote files from File </a:t>
            </a:r>
            <a:r>
              <a:rPr sz="1800" spc="-10" dirty="0">
                <a:latin typeface="Arial"/>
                <a:cs typeface="Arial"/>
              </a:rPr>
              <a:t>Manager  </a:t>
            </a:r>
            <a:r>
              <a:rPr sz="1800" dirty="0">
                <a:latin typeface="Arial"/>
                <a:cs typeface="Arial"/>
              </a:rPr>
              <a:t>to </a:t>
            </a:r>
            <a:r>
              <a:rPr sz="1800" spc="-5" dirty="0">
                <a:latin typeface="Arial"/>
                <a:cs typeface="Arial"/>
              </a:rPr>
              <a:t>Batch</a:t>
            </a:r>
            <a:r>
              <a:rPr sz="1800" spc="-95" dirty="0">
                <a:latin typeface="Arial"/>
                <a:cs typeface="Arial"/>
              </a:rPr>
              <a:t> </a:t>
            </a:r>
            <a:r>
              <a:rPr sz="1800" spc="-10" dirty="0">
                <a:latin typeface="Arial"/>
                <a:cs typeface="Arial"/>
              </a:rPr>
              <a:t>Manager</a:t>
            </a:r>
            <a:endParaRPr sz="1800" dirty="0">
              <a:latin typeface="Arial"/>
              <a:cs typeface="Arial"/>
            </a:endParaRPr>
          </a:p>
        </p:txBody>
      </p:sp>
      <p:sp>
        <p:nvSpPr>
          <p:cNvPr id="9" name="object 9"/>
          <p:cNvSpPr/>
          <p:nvPr/>
        </p:nvSpPr>
        <p:spPr>
          <a:xfrm>
            <a:off x="6227907" y="2574801"/>
            <a:ext cx="728345" cy="643255"/>
          </a:xfrm>
          <a:custGeom>
            <a:avLst/>
            <a:gdLst/>
            <a:ahLst/>
            <a:cxnLst/>
            <a:rect l="l" t="t" r="r" b="b"/>
            <a:pathLst>
              <a:path w="728345" h="643255">
                <a:moveTo>
                  <a:pt x="134353" y="0"/>
                </a:moveTo>
                <a:lnTo>
                  <a:pt x="0" y="167944"/>
                </a:lnTo>
                <a:lnTo>
                  <a:pt x="192011" y="321563"/>
                </a:lnTo>
                <a:lnTo>
                  <a:pt x="0" y="475170"/>
                </a:lnTo>
                <a:lnTo>
                  <a:pt x="134353" y="643115"/>
                </a:lnTo>
                <a:lnTo>
                  <a:pt x="364159" y="459270"/>
                </a:lnTo>
                <a:lnTo>
                  <a:pt x="708431" y="459270"/>
                </a:lnTo>
                <a:lnTo>
                  <a:pt x="536295" y="321563"/>
                </a:lnTo>
                <a:lnTo>
                  <a:pt x="708432" y="183845"/>
                </a:lnTo>
                <a:lnTo>
                  <a:pt x="364159" y="183845"/>
                </a:lnTo>
                <a:lnTo>
                  <a:pt x="134353" y="0"/>
                </a:lnTo>
                <a:close/>
              </a:path>
              <a:path w="728345" h="643255">
                <a:moveTo>
                  <a:pt x="708431" y="459270"/>
                </a:moveTo>
                <a:lnTo>
                  <a:pt x="364159" y="459270"/>
                </a:lnTo>
                <a:lnTo>
                  <a:pt x="593953" y="643115"/>
                </a:lnTo>
                <a:lnTo>
                  <a:pt x="728306" y="475170"/>
                </a:lnTo>
                <a:lnTo>
                  <a:pt x="708431" y="459270"/>
                </a:lnTo>
                <a:close/>
              </a:path>
              <a:path w="728345" h="643255">
                <a:moveTo>
                  <a:pt x="593953" y="0"/>
                </a:moveTo>
                <a:lnTo>
                  <a:pt x="364159" y="183845"/>
                </a:lnTo>
                <a:lnTo>
                  <a:pt x="708432" y="183845"/>
                </a:lnTo>
                <a:lnTo>
                  <a:pt x="728306" y="167944"/>
                </a:lnTo>
                <a:lnTo>
                  <a:pt x="593953" y="0"/>
                </a:lnTo>
                <a:close/>
              </a:path>
            </a:pathLst>
          </a:custGeom>
          <a:solidFill>
            <a:srgbClr val="0082C8"/>
          </a:solidFill>
        </p:spPr>
        <p:txBody>
          <a:bodyPr wrap="square" lIns="0" tIns="0" rIns="0" bIns="0" rtlCol="0"/>
          <a:lstStyle/>
          <a:p>
            <a:endParaRPr/>
          </a:p>
        </p:txBody>
      </p:sp>
      <p:sp>
        <p:nvSpPr>
          <p:cNvPr id="10" name="object 10"/>
          <p:cNvSpPr/>
          <p:nvPr/>
        </p:nvSpPr>
        <p:spPr>
          <a:xfrm>
            <a:off x="6227907" y="2574801"/>
            <a:ext cx="728345" cy="643255"/>
          </a:xfrm>
          <a:custGeom>
            <a:avLst/>
            <a:gdLst/>
            <a:ahLst/>
            <a:cxnLst/>
            <a:rect l="l" t="t" r="r" b="b"/>
            <a:pathLst>
              <a:path w="728345" h="643255">
                <a:moveTo>
                  <a:pt x="0" y="167944"/>
                </a:moveTo>
                <a:lnTo>
                  <a:pt x="134353" y="0"/>
                </a:lnTo>
                <a:lnTo>
                  <a:pt x="364159" y="183845"/>
                </a:lnTo>
                <a:lnTo>
                  <a:pt x="593953" y="0"/>
                </a:lnTo>
                <a:lnTo>
                  <a:pt x="728306" y="167944"/>
                </a:lnTo>
                <a:lnTo>
                  <a:pt x="536295" y="321563"/>
                </a:lnTo>
                <a:lnTo>
                  <a:pt x="728306" y="475170"/>
                </a:lnTo>
                <a:lnTo>
                  <a:pt x="593953" y="643115"/>
                </a:lnTo>
                <a:lnTo>
                  <a:pt x="364159" y="459270"/>
                </a:lnTo>
                <a:lnTo>
                  <a:pt x="134353" y="643115"/>
                </a:lnTo>
                <a:lnTo>
                  <a:pt x="0" y="475170"/>
                </a:lnTo>
                <a:lnTo>
                  <a:pt x="192011" y="321563"/>
                </a:lnTo>
                <a:lnTo>
                  <a:pt x="0" y="167944"/>
                </a:lnTo>
                <a:close/>
              </a:path>
            </a:pathLst>
          </a:custGeom>
          <a:ln w="19812">
            <a:solidFill>
              <a:srgbClr val="005E92"/>
            </a:solidFill>
          </a:ln>
        </p:spPr>
        <p:txBody>
          <a:bodyPr wrap="square" lIns="0" tIns="0" rIns="0" bIns="0" rtlCol="0"/>
          <a:lstStyle/>
          <a:p>
            <a:endParaRPr/>
          </a:p>
        </p:txBody>
      </p:sp>
      <p:sp>
        <p:nvSpPr>
          <p:cNvPr id="11" name="Slide Number Placeholder 10">
            <a:extLst>
              <a:ext uri="{FF2B5EF4-FFF2-40B4-BE49-F238E27FC236}">
                <a16:creationId xmlns:a16="http://schemas.microsoft.com/office/drawing/2014/main" id="{42942BDE-C9D2-46E1-BEC9-6A6C5DF73F40}"/>
              </a:ext>
            </a:extLst>
          </p:cNvPr>
          <p:cNvSpPr>
            <a:spLocks noGrp="1"/>
          </p:cNvSpPr>
          <p:nvPr>
            <p:ph type="sldNum" sz="quarter" idx="7"/>
          </p:nvPr>
        </p:nvSpPr>
        <p:spPr/>
        <p:txBody>
          <a:bodyPr/>
          <a:lstStyle/>
          <a:p>
            <a:fld id="{B6F15528-21DE-4FAA-801E-634DDDAF4B2B}" type="slidenum">
              <a:rPr lang="en-US" smtClean="0"/>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Add </a:t>
            </a:r>
            <a:r>
              <a:rPr spc="-5" dirty="0"/>
              <a:t>Comments and Preview</a:t>
            </a:r>
            <a:r>
              <a:rPr spc="50" dirty="0"/>
              <a:t> </a:t>
            </a:r>
            <a:r>
              <a:rPr spc="-5" dirty="0"/>
              <a:t>Delete</a:t>
            </a:r>
          </a:p>
        </p:txBody>
      </p:sp>
      <p:sp>
        <p:nvSpPr>
          <p:cNvPr id="7" name="object 7"/>
          <p:cNvSpPr/>
          <p:nvPr/>
        </p:nvSpPr>
        <p:spPr>
          <a:xfrm>
            <a:off x="1164336" y="3035808"/>
            <a:ext cx="6815315" cy="246278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295400" y="3124200"/>
            <a:ext cx="6556463" cy="229409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296161" y="3201161"/>
            <a:ext cx="6553200" cy="457200"/>
          </a:xfrm>
          <a:custGeom>
            <a:avLst/>
            <a:gdLst/>
            <a:ahLst/>
            <a:cxnLst/>
            <a:rect l="l" t="t" r="r" b="b"/>
            <a:pathLst>
              <a:path w="6553200" h="457200">
                <a:moveTo>
                  <a:pt x="0" y="0"/>
                </a:moveTo>
                <a:lnTo>
                  <a:pt x="6553200" y="0"/>
                </a:lnTo>
                <a:lnTo>
                  <a:pt x="6553200" y="457200"/>
                </a:lnTo>
                <a:lnTo>
                  <a:pt x="0" y="457200"/>
                </a:lnTo>
                <a:lnTo>
                  <a:pt x="0" y="0"/>
                </a:lnTo>
                <a:close/>
              </a:path>
            </a:pathLst>
          </a:custGeom>
          <a:ln w="19812">
            <a:solidFill>
              <a:srgbClr val="EF7A08"/>
            </a:solidFill>
          </a:ln>
        </p:spPr>
        <p:txBody>
          <a:bodyPr wrap="square" lIns="0" tIns="0" rIns="0" bIns="0" rtlCol="0"/>
          <a:lstStyle/>
          <a:p>
            <a:endParaRPr/>
          </a:p>
        </p:txBody>
      </p:sp>
      <p:sp>
        <p:nvSpPr>
          <p:cNvPr id="10" name="object 10"/>
          <p:cNvSpPr/>
          <p:nvPr/>
        </p:nvSpPr>
        <p:spPr>
          <a:xfrm>
            <a:off x="1945124" y="2786423"/>
            <a:ext cx="583565" cy="447040"/>
          </a:xfrm>
          <a:custGeom>
            <a:avLst/>
            <a:gdLst/>
            <a:ahLst/>
            <a:cxnLst/>
            <a:rect l="l" t="t" r="r" b="b"/>
            <a:pathLst>
              <a:path w="583564" h="447039">
                <a:moveTo>
                  <a:pt x="86194" y="0"/>
                </a:moveTo>
                <a:lnTo>
                  <a:pt x="0" y="154444"/>
                </a:lnTo>
                <a:lnTo>
                  <a:pt x="385673" y="369684"/>
                </a:lnTo>
                <a:lnTo>
                  <a:pt x="342582" y="446913"/>
                </a:lnTo>
                <a:lnTo>
                  <a:pt x="583222" y="378663"/>
                </a:lnTo>
                <a:lnTo>
                  <a:pt x="536874" y="215239"/>
                </a:lnTo>
                <a:lnTo>
                  <a:pt x="471868" y="215239"/>
                </a:lnTo>
                <a:lnTo>
                  <a:pt x="86194" y="0"/>
                </a:lnTo>
                <a:close/>
              </a:path>
              <a:path w="583564" h="447039">
                <a:moveTo>
                  <a:pt x="514972" y="138010"/>
                </a:moveTo>
                <a:lnTo>
                  <a:pt x="471868" y="215239"/>
                </a:lnTo>
                <a:lnTo>
                  <a:pt x="536874" y="215239"/>
                </a:lnTo>
                <a:lnTo>
                  <a:pt x="514972" y="138010"/>
                </a:lnTo>
                <a:close/>
              </a:path>
            </a:pathLst>
          </a:custGeom>
          <a:solidFill>
            <a:srgbClr val="F9A451"/>
          </a:solidFill>
        </p:spPr>
        <p:txBody>
          <a:bodyPr wrap="square" lIns="0" tIns="0" rIns="0" bIns="0" rtlCol="0"/>
          <a:lstStyle/>
          <a:p>
            <a:endParaRPr/>
          </a:p>
        </p:txBody>
      </p:sp>
      <p:sp>
        <p:nvSpPr>
          <p:cNvPr id="11" name="object 11"/>
          <p:cNvSpPr/>
          <p:nvPr/>
        </p:nvSpPr>
        <p:spPr>
          <a:xfrm>
            <a:off x="138684" y="1901951"/>
            <a:ext cx="2161031" cy="108203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28600" y="1981200"/>
            <a:ext cx="1981200" cy="923925"/>
          </a:xfrm>
          <a:custGeom>
            <a:avLst/>
            <a:gdLst/>
            <a:ahLst/>
            <a:cxnLst/>
            <a:rect l="l" t="t" r="r" b="b"/>
            <a:pathLst>
              <a:path w="1981200" h="923925">
                <a:moveTo>
                  <a:pt x="0" y="0"/>
                </a:moveTo>
                <a:lnTo>
                  <a:pt x="1981200" y="0"/>
                </a:lnTo>
                <a:lnTo>
                  <a:pt x="1981200" y="923544"/>
                </a:lnTo>
                <a:lnTo>
                  <a:pt x="0" y="923544"/>
                </a:lnTo>
                <a:lnTo>
                  <a:pt x="0" y="0"/>
                </a:lnTo>
                <a:close/>
              </a:path>
            </a:pathLst>
          </a:custGeom>
          <a:solidFill>
            <a:srgbClr val="FFFFFF"/>
          </a:solidFill>
        </p:spPr>
        <p:txBody>
          <a:bodyPr wrap="square" lIns="0" tIns="0" rIns="0" bIns="0" rtlCol="0"/>
          <a:lstStyle/>
          <a:p>
            <a:endParaRPr/>
          </a:p>
        </p:txBody>
      </p:sp>
      <p:sp>
        <p:nvSpPr>
          <p:cNvPr id="13" name="object 13"/>
          <p:cNvSpPr txBox="1"/>
          <p:nvPr/>
        </p:nvSpPr>
        <p:spPr>
          <a:xfrm>
            <a:off x="228600" y="1981200"/>
            <a:ext cx="1981200" cy="923925"/>
          </a:xfrm>
          <a:prstGeom prst="rect">
            <a:avLst/>
          </a:prstGeom>
          <a:ln w="9144">
            <a:solidFill>
              <a:srgbClr val="EF7A08"/>
            </a:solidFill>
          </a:ln>
        </p:spPr>
        <p:txBody>
          <a:bodyPr vert="horz" wrap="square" lIns="0" tIns="34925" rIns="0" bIns="0" rtlCol="0">
            <a:spAutoFit/>
          </a:bodyPr>
          <a:lstStyle/>
          <a:p>
            <a:pPr marL="433070" marR="281305" indent="-146685">
              <a:lnSpc>
                <a:spcPct val="100000"/>
              </a:lnSpc>
              <a:spcBef>
                <a:spcPts val="275"/>
              </a:spcBef>
            </a:pPr>
            <a:r>
              <a:rPr sz="1800" spc="-10" dirty="0">
                <a:latin typeface="Arial"/>
                <a:cs typeface="Arial"/>
              </a:rPr>
              <a:t>1) Review the  Delete </a:t>
            </a:r>
            <a:r>
              <a:rPr sz="1800" spc="-15" dirty="0">
                <a:latin typeface="Arial"/>
                <a:cs typeface="Arial"/>
              </a:rPr>
              <a:t>and  </a:t>
            </a:r>
            <a:r>
              <a:rPr sz="1800" spc="-10" dirty="0">
                <a:latin typeface="Arial"/>
                <a:cs typeface="Arial"/>
              </a:rPr>
              <a:t>description</a:t>
            </a:r>
            <a:endParaRPr sz="1800">
              <a:latin typeface="Arial"/>
              <a:cs typeface="Arial"/>
            </a:endParaRPr>
          </a:p>
        </p:txBody>
      </p:sp>
      <p:sp>
        <p:nvSpPr>
          <p:cNvPr id="14" name="object 14"/>
          <p:cNvSpPr/>
          <p:nvPr/>
        </p:nvSpPr>
        <p:spPr>
          <a:xfrm>
            <a:off x="6158484" y="3992879"/>
            <a:ext cx="2161030" cy="108203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248400" y="4072128"/>
            <a:ext cx="1981200" cy="923925"/>
          </a:xfrm>
          <a:custGeom>
            <a:avLst/>
            <a:gdLst/>
            <a:ahLst/>
            <a:cxnLst/>
            <a:rect l="l" t="t" r="r" b="b"/>
            <a:pathLst>
              <a:path w="1981200" h="923925">
                <a:moveTo>
                  <a:pt x="0" y="0"/>
                </a:moveTo>
                <a:lnTo>
                  <a:pt x="1981200" y="0"/>
                </a:lnTo>
                <a:lnTo>
                  <a:pt x="1981200" y="923544"/>
                </a:lnTo>
                <a:lnTo>
                  <a:pt x="0" y="923544"/>
                </a:lnTo>
                <a:lnTo>
                  <a:pt x="0" y="0"/>
                </a:lnTo>
                <a:close/>
              </a:path>
            </a:pathLst>
          </a:custGeom>
          <a:solidFill>
            <a:srgbClr val="FFFFFF"/>
          </a:solidFill>
        </p:spPr>
        <p:txBody>
          <a:bodyPr wrap="square" lIns="0" tIns="0" rIns="0" bIns="0" rtlCol="0"/>
          <a:lstStyle/>
          <a:p>
            <a:endParaRPr/>
          </a:p>
        </p:txBody>
      </p:sp>
      <p:sp>
        <p:nvSpPr>
          <p:cNvPr id="16" name="object 16"/>
          <p:cNvSpPr txBox="1"/>
          <p:nvPr/>
        </p:nvSpPr>
        <p:spPr>
          <a:xfrm>
            <a:off x="6248400" y="4072128"/>
            <a:ext cx="1981200" cy="923925"/>
          </a:xfrm>
          <a:prstGeom prst="rect">
            <a:avLst/>
          </a:prstGeom>
          <a:solidFill>
            <a:srgbClr val="FFFFFF"/>
          </a:solidFill>
          <a:ln w="9143">
            <a:solidFill>
              <a:srgbClr val="EF7A08"/>
            </a:solidFill>
          </a:ln>
        </p:spPr>
        <p:txBody>
          <a:bodyPr vert="horz" wrap="square" lIns="0" tIns="34925" rIns="0" bIns="0" rtlCol="0">
            <a:spAutoFit/>
          </a:bodyPr>
          <a:lstStyle/>
          <a:p>
            <a:pPr marL="282575" marR="274320" indent="372745">
              <a:lnSpc>
                <a:spcPct val="100000"/>
              </a:lnSpc>
              <a:spcBef>
                <a:spcPts val="275"/>
              </a:spcBef>
            </a:pPr>
            <a:r>
              <a:rPr sz="1800" spc="-10" dirty="0">
                <a:latin typeface="Arial"/>
                <a:cs typeface="Arial"/>
              </a:rPr>
              <a:t>2) Add  </a:t>
            </a:r>
            <a:r>
              <a:rPr sz="1800" spc="-15" dirty="0">
                <a:latin typeface="Arial"/>
                <a:cs typeface="Arial"/>
              </a:rPr>
              <a:t>ad</a:t>
            </a:r>
            <a:r>
              <a:rPr sz="1800" spc="-5" dirty="0">
                <a:latin typeface="Arial"/>
                <a:cs typeface="Arial"/>
              </a:rPr>
              <a:t>m</a:t>
            </a:r>
            <a:r>
              <a:rPr sz="1800" spc="-10" dirty="0">
                <a:latin typeface="Arial"/>
                <a:cs typeface="Arial"/>
              </a:rPr>
              <a:t>i</a:t>
            </a:r>
            <a:r>
              <a:rPr sz="1800" spc="-15" dirty="0">
                <a:latin typeface="Arial"/>
                <a:cs typeface="Arial"/>
              </a:rPr>
              <a:t>n</a:t>
            </a:r>
            <a:r>
              <a:rPr sz="1800" spc="-10" dirty="0">
                <a:latin typeface="Arial"/>
                <a:cs typeface="Arial"/>
              </a:rPr>
              <a:t>i</a:t>
            </a:r>
            <a:r>
              <a:rPr sz="1800" dirty="0">
                <a:latin typeface="Arial"/>
                <a:cs typeface="Arial"/>
              </a:rPr>
              <a:t>str</a:t>
            </a:r>
            <a:r>
              <a:rPr sz="1800" spc="-10" dirty="0">
                <a:latin typeface="Arial"/>
                <a:cs typeface="Arial"/>
              </a:rPr>
              <a:t>a</a:t>
            </a:r>
            <a:r>
              <a:rPr sz="1800" dirty="0">
                <a:latin typeface="Arial"/>
                <a:cs typeface="Arial"/>
              </a:rPr>
              <a:t>t</a:t>
            </a:r>
            <a:r>
              <a:rPr sz="1800" spc="-10" dirty="0">
                <a:latin typeface="Arial"/>
                <a:cs typeface="Arial"/>
              </a:rPr>
              <a:t>i</a:t>
            </a:r>
            <a:r>
              <a:rPr sz="1800" dirty="0">
                <a:latin typeface="Arial"/>
                <a:cs typeface="Arial"/>
              </a:rPr>
              <a:t>v</a:t>
            </a:r>
            <a:r>
              <a:rPr sz="1800" spc="-5" dirty="0">
                <a:latin typeface="Arial"/>
                <a:cs typeface="Arial"/>
              </a:rPr>
              <a:t>e</a:t>
            </a:r>
            <a:endParaRPr sz="1800">
              <a:latin typeface="Arial"/>
              <a:cs typeface="Arial"/>
            </a:endParaRPr>
          </a:p>
          <a:p>
            <a:pPr marL="459105">
              <a:lnSpc>
                <a:spcPct val="100000"/>
              </a:lnSpc>
            </a:pPr>
            <a:r>
              <a:rPr sz="1800" spc="-5" dirty="0">
                <a:latin typeface="Arial"/>
                <a:cs typeface="Arial"/>
              </a:rPr>
              <a:t>comments</a:t>
            </a:r>
            <a:endParaRPr sz="1800">
              <a:latin typeface="Arial"/>
              <a:cs typeface="Arial"/>
            </a:endParaRPr>
          </a:p>
        </p:txBody>
      </p:sp>
      <p:sp>
        <p:nvSpPr>
          <p:cNvPr id="17" name="object 17"/>
          <p:cNvSpPr/>
          <p:nvPr/>
        </p:nvSpPr>
        <p:spPr>
          <a:xfrm>
            <a:off x="5633741" y="4325277"/>
            <a:ext cx="624840" cy="351155"/>
          </a:xfrm>
          <a:custGeom>
            <a:avLst/>
            <a:gdLst/>
            <a:ahLst/>
            <a:cxnLst/>
            <a:rect l="l" t="t" r="r" b="b"/>
            <a:pathLst>
              <a:path w="624839" h="351154">
                <a:moveTo>
                  <a:pt x="152082" y="0"/>
                </a:moveTo>
                <a:lnTo>
                  <a:pt x="0" y="198589"/>
                </a:lnTo>
                <a:lnTo>
                  <a:pt x="198589" y="350672"/>
                </a:lnTo>
                <a:lnTo>
                  <a:pt x="186969" y="263004"/>
                </a:lnTo>
                <a:lnTo>
                  <a:pt x="624801" y="204927"/>
                </a:lnTo>
                <a:lnTo>
                  <a:pt x="609250" y="87668"/>
                </a:lnTo>
                <a:lnTo>
                  <a:pt x="163703" y="87668"/>
                </a:lnTo>
                <a:lnTo>
                  <a:pt x="152082" y="0"/>
                </a:lnTo>
                <a:close/>
              </a:path>
              <a:path w="624839" h="351154">
                <a:moveTo>
                  <a:pt x="601548" y="29591"/>
                </a:moveTo>
                <a:lnTo>
                  <a:pt x="163703" y="87668"/>
                </a:lnTo>
                <a:lnTo>
                  <a:pt x="609250" y="87668"/>
                </a:lnTo>
                <a:lnTo>
                  <a:pt x="601548" y="29591"/>
                </a:lnTo>
                <a:close/>
              </a:path>
            </a:pathLst>
          </a:custGeom>
          <a:solidFill>
            <a:srgbClr val="F9A451"/>
          </a:solidFill>
        </p:spPr>
        <p:txBody>
          <a:bodyPr wrap="square" lIns="0" tIns="0" rIns="0" bIns="0" rtlCol="0"/>
          <a:lstStyle/>
          <a:p>
            <a:endParaRPr/>
          </a:p>
        </p:txBody>
      </p:sp>
      <p:sp>
        <p:nvSpPr>
          <p:cNvPr id="18" name="object 18"/>
          <p:cNvSpPr/>
          <p:nvPr/>
        </p:nvSpPr>
        <p:spPr>
          <a:xfrm>
            <a:off x="2323760" y="5092148"/>
            <a:ext cx="612140" cy="400050"/>
          </a:xfrm>
          <a:custGeom>
            <a:avLst/>
            <a:gdLst/>
            <a:ahLst/>
            <a:cxnLst/>
            <a:rect l="l" t="t" r="r" b="b"/>
            <a:pathLst>
              <a:path w="612139" h="400050">
                <a:moveTo>
                  <a:pt x="605940" y="249440"/>
                </a:moveTo>
                <a:lnTo>
                  <a:pt x="136169" y="249440"/>
                </a:lnTo>
                <a:lnTo>
                  <a:pt x="551434" y="399884"/>
                </a:lnTo>
                <a:lnTo>
                  <a:pt x="605940" y="249440"/>
                </a:lnTo>
                <a:close/>
              </a:path>
              <a:path w="612139" h="400050">
                <a:moveTo>
                  <a:pt x="226542" y="0"/>
                </a:moveTo>
                <a:lnTo>
                  <a:pt x="0" y="106057"/>
                </a:lnTo>
                <a:lnTo>
                  <a:pt x="106045" y="332600"/>
                </a:lnTo>
                <a:lnTo>
                  <a:pt x="136169" y="249440"/>
                </a:lnTo>
                <a:lnTo>
                  <a:pt x="605940" y="249440"/>
                </a:lnTo>
                <a:lnTo>
                  <a:pt x="611682" y="233591"/>
                </a:lnTo>
                <a:lnTo>
                  <a:pt x="196418" y="83146"/>
                </a:lnTo>
                <a:lnTo>
                  <a:pt x="226542" y="0"/>
                </a:lnTo>
                <a:close/>
              </a:path>
            </a:pathLst>
          </a:custGeom>
          <a:solidFill>
            <a:srgbClr val="F9A451"/>
          </a:solidFill>
        </p:spPr>
        <p:txBody>
          <a:bodyPr wrap="square" lIns="0" tIns="0" rIns="0" bIns="0" rtlCol="0"/>
          <a:lstStyle/>
          <a:p>
            <a:endParaRPr/>
          </a:p>
        </p:txBody>
      </p:sp>
      <p:sp>
        <p:nvSpPr>
          <p:cNvPr id="19" name="object 19"/>
          <p:cNvSpPr/>
          <p:nvPr/>
        </p:nvSpPr>
        <p:spPr>
          <a:xfrm>
            <a:off x="2729483" y="5177028"/>
            <a:ext cx="2161031" cy="798575"/>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2819400" y="5253228"/>
            <a:ext cx="1981200" cy="646430"/>
          </a:xfrm>
          <a:custGeom>
            <a:avLst/>
            <a:gdLst/>
            <a:ahLst/>
            <a:cxnLst/>
            <a:rect l="l" t="t" r="r" b="b"/>
            <a:pathLst>
              <a:path w="1981200" h="646429">
                <a:moveTo>
                  <a:pt x="0" y="0"/>
                </a:moveTo>
                <a:lnTo>
                  <a:pt x="1981200" y="0"/>
                </a:lnTo>
                <a:lnTo>
                  <a:pt x="1981200" y="646176"/>
                </a:lnTo>
                <a:lnTo>
                  <a:pt x="0" y="646176"/>
                </a:lnTo>
                <a:lnTo>
                  <a:pt x="0" y="0"/>
                </a:lnTo>
                <a:close/>
              </a:path>
            </a:pathLst>
          </a:custGeom>
          <a:solidFill>
            <a:srgbClr val="FFFFFF"/>
          </a:solidFill>
        </p:spPr>
        <p:txBody>
          <a:bodyPr wrap="square" lIns="0" tIns="0" rIns="0" bIns="0" rtlCol="0"/>
          <a:lstStyle/>
          <a:p>
            <a:endParaRPr/>
          </a:p>
        </p:txBody>
      </p:sp>
      <p:sp>
        <p:nvSpPr>
          <p:cNvPr id="21" name="object 21"/>
          <p:cNvSpPr txBox="1"/>
          <p:nvPr/>
        </p:nvSpPr>
        <p:spPr>
          <a:xfrm>
            <a:off x="2819400" y="5253228"/>
            <a:ext cx="1981200" cy="646430"/>
          </a:xfrm>
          <a:prstGeom prst="rect">
            <a:avLst/>
          </a:prstGeom>
          <a:ln w="9143">
            <a:solidFill>
              <a:srgbClr val="EF7A08"/>
            </a:solidFill>
          </a:ln>
        </p:spPr>
        <p:txBody>
          <a:bodyPr vert="horz" wrap="square" lIns="0" tIns="34925" rIns="0" bIns="0" rtlCol="0">
            <a:spAutoFit/>
          </a:bodyPr>
          <a:lstStyle/>
          <a:p>
            <a:pPr marL="655955" marR="437515" indent="-207645">
              <a:lnSpc>
                <a:spcPct val="100000"/>
              </a:lnSpc>
              <a:spcBef>
                <a:spcPts val="275"/>
              </a:spcBef>
            </a:pPr>
            <a:r>
              <a:rPr sz="1800" spc="-5" dirty="0">
                <a:latin typeface="Arial"/>
                <a:cs typeface="Arial"/>
              </a:rPr>
              <a:t>3) Preview  </a:t>
            </a:r>
            <a:r>
              <a:rPr sz="1800" spc="-10" dirty="0">
                <a:latin typeface="Arial"/>
                <a:cs typeface="Arial"/>
              </a:rPr>
              <a:t>Delete</a:t>
            </a:r>
            <a:endParaRPr sz="1800">
              <a:latin typeface="Arial"/>
              <a:cs typeface="Arial"/>
            </a:endParaRPr>
          </a:p>
        </p:txBody>
      </p:sp>
      <p:sp>
        <p:nvSpPr>
          <p:cNvPr id="23" name="Slide Number Placeholder 22">
            <a:extLst>
              <a:ext uri="{FF2B5EF4-FFF2-40B4-BE49-F238E27FC236}">
                <a16:creationId xmlns:a16="http://schemas.microsoft.com/office/drawing/2014/main" id="{0E645490-5ECC-4B44-843C-011B6F879F40}"/>
              </a:ext>
            </a:extLst>
          </p:cNvPr>
          <p:cNvSpPr>
            <a:spLocks noGrp="1"/>
          </p:cNvSpPr>
          <p:nvPr>
            <p:ph type="sldNum" sz="quarter" idx="7"/>
          </p:nvPr>
        </p:nvSpPr>
        <p:spPr/>
        <p:txBody>
          <a:bodyPr/>
          <a:lstStyle/>
          <a:p>
            <a:fld id="{B6F15528-21DE-4FAA-801E-634DDDAF4B2B}" type="slidenum">
              <a:rPr lang="en-US" smtClean="0"/>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Delete</a:t>
            </a:r>
            <a:r>
              <a:rPr spc="-50" dirty="0"/>
              <a:t> </a:t>
            </a:r>
            <a:r>
              <a:rPr spc="-5" dirty="0"/>
              <a:t>Summary</a:t>
            </a:r>
          </a:p>
        </p:txBody>
      </p:sp>
      <p:sp>
        <p:nvSpPr>
          <p:cNvPr id="7" name="object 7"/>
          <p:cNvSpPr/>
          <p:nvPr/>
        </p:nvSpPr>
        <p:spPr>
          <a:xfrm>
            <a:off x="333755" y="2496311"/>
            <a:ext cx="8577071" cy="302361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81583" y="2590800"/>
            <a:ext cx="8291563" cy="283666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82345" y="4344161"/>
            <a:ext cx="8205470" cy="914400"/>
          </a:xfrm>
          <a:custGeom>
            <a:avLst/>
            <a:gdLst/>
            <a:ahLst/>
            <a:cxnLst/>
            <a:rect l="l" t="t" r="r" b="b"/>
            <a:pathLst>
              <a:path w="8205470" h="914400">
                <a:moveTo>
                  <a:pt x="0" y="0"/>
                </a:moveTo>
                <a:lnTo>
                  <a:pt x="8205216" y="0"/>
                </a:lnTo>
                <a:lnTo>
                  <a:pt x="8205216" y="914400"/>
                </a:lnTo>
                <a:lnTo>
                  <a:pt x="0" y="914400"/>
                </a:lnTo>
                <a:lnTo>
                  <a:pt x="0" y="0"/>
                </a:lnTo>
                <a:close/>
              </a:path>
            </a:pathLst>
          </a:custGeom>
          <a:ln w="19812">
            <a:solidFill>
              <a:srgbClr val="EF7A08"/>
            </a:solidFill>
          </a:ln>
        </p:spPr>
        <p:txBody>
          <a:bodyPr wrap="square" lIns="0" tIns="0" rIns="0" bIns="0" rtlCol="0"/>
          <a:lstStyle/>
          <a:p>
            <a:endParaRPr/>
          </a:p>
        </p:txBody>
      </p:sp>
      <p:sp>
        <p:nvSpPr>
          <p:cNvPr id="10" name="object 10"/>
          <p:cNvSpPr/>
          <p:nvPr/>
        </p:nvSpPr>
        <p:spPr>
          <a:xfrm>
            <a:off x="6435002" y="4928413"/>
            <a:ext cx="605155" cy="415925"/>
          </a:xfrm>
          <a:custGeom>
            <a:avLst/>
            <a:gdLst/>
            <a:ahLst/>
            <a:cxnLst/>
            <a:rect l="l" t="t" r="r" b="b"/>
            <a:pathLst>
              <a:path w="605154" h="415925">
                <a:moveTo>
                  <a:pt x="373100" y="0"/>
                </a:moveTo>
                <a:lnTo>
                  <a:pt x="407301" y="81546"/>
                </a:lnTo>
                <a:lnTo>
                  <a:pt x="0" y="252361"/>
                </a:lnTo>
                <a:lnTo>
                  <a:pt x="68402" y="415467"/>
                </a:lnTo>
                <a:lnTo>
                  <a:pt x="475703" y="244665"/>
                </a:lnTo>
                <a:lnTo>
                  <a:pt x="543263" y="244665"/>
                </a:lnTo>
                <a:lnTo>
                  <a:pt x="604608" y="94703"/>
                </a:lnTo>
                <a:lnTo>
                  <a:pt x="373100" y="0"/>
                </a:lnTo>
                <a:close/>
              </a:path>
              <a:path w="605154" h="415925">
                <a:moveTo>
                  <a:pt x="543263" y="244665"/>
                </a:moveTo>
                <a:lnTo>
                  <a:pt x="475703" y="244665"/>
                </a:lnTo>
                <a:lnTo>
                  <a:pt x="509905" y="326212"/>
                </a:lnTo>
                <a:lnTo>
                  <a:pt x="543263" y="244665"/>
                </a:lnTo>
                <a:close/>
              </a:path>
            </a:pathLst>
          </a:custGeom>
          <a:solidFill>
            <a:srgbClr val="F9A451"/>
          </a:solidFill>
        </p:spPr>
        <p:txBody>
          <a:bodyPr wrap="square" lIns="0" tIns="0" rIns="0" bIns="0" rtlCol="0"/>
          <a:lstStyle/>
          <a:p>
            <a:endParaRPr/>
          </a:p>
        </p:txBody>
      </p:sp>
      <p:sp>
        <p:nvSpPr>
          <p:cNvPr id="11" name="object 11"/>
          <p:cNvSpPr/>
          <p:nvPr/>
        </p:nvSpPr>
        <p:spPr>
          <a:xfrm>
            <a:off x="3712464" y="4949952"/>
            <a:ext cx="2938271" cy="136397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810000" y="5032247"/>
            <a:ext cx="2743200" cy="1199515"/>
          </a:xfrm>
          <a:custGeom>
            <a:avLst/>
            <a:gdLst/>
            <a:ahLst/>
            <a:cxnLst/>
            <a:rect l="l" t="t" r="r" b="b"/>
            <a:pathLst>
              <a:path w="2743200" h="1199514">
                <a:moveTo>
                  <a:pt x="0" y="0"/>
                </a:moveTo>
                <a:lnTo>
                  <a:pt x="2743200" y="0"/>
                </a:lnTo>
                <a:lnTo>
                  <a:pt x="2743200" y="1199388"/>
                </a:lnTo>
                <a:lnTo>
                  <a:pt x="0" y="1199388"/>
                </a:lnTo>
                <a:lnTo>
                  <a:pt x="0" y="0"/>
                </a:lnTo>
                <a:close/>
              </a:path>
            </a:pathLst>
          </a:custGeom>
          <a:solidFill>
            <a:srgbClr val="FFFFFF"/>
          </a:solidFill>
        </p:spPr>
        <p:txBody>
          <a:bodyPr wrap="square" lIns="0" tIns="0" rIns="0" bIns="0" rtlCol="0"/>
          <a:lstStyle/>
          <a:p>
            <a:endParaRPr/>
          </a:p>
        </p:txBody>
      </p:sp>
      <p:sp>
        <p:nvSpPr>
          <p:cNvPr id="13" name="object 13"/>
          <p:cNvSpPr/>
          <p:nvPr/>
        </p:nvSpPr>
        <p:spPr>
          <a:xfrm>
            <a:off x="3810000" y="5032247"/>
            <a:ext cx="2743200" cy="1199515"/>
          </a:xfrm>
          <a:custGeom>
            <a:avLst/>
            <a:gdLst/>
            <a:ahLst/>
            <a:cxnLst/>
            <a:rect l="l" t="t" r="r" b="b"/>
            <a:pathLst>
              <a:path w="2743200" h="1199514">
                <a:moveTo>
                  <a:pt x="0" y="0"/>
                </a:moveTo>
                <a:lnTo>
                  <a:pt x="2743200" y="0"/>
                </a:lnTo>
                <a:lnTo>
                  <a:pt x="2743200" y="1199388"/>
                </a:lnTo>
                <a:lnTo>
                  <a:pt x="0" y="1199388"/>
                </a:lnTo>
                <a:lnTo>
                  <a:pt x="0" y="0"/>
                </a:lnTo>
                <a:close/>
              </a:path>
            </a:pathLst>
          </a:custGeom>
          <a:ln w="9144">
            <a:solidFill>
              <a:srgbClr val="EF7A08"/>
            </a:solidFill>
          </a:ln>
        </p:spPr>
        <p:txBody>
          <a:bodyPr wrap="square" lIns="0" tIns="0" rIns="0" bIns="0" rtlCol="0"/>
          <a:lstStyle/>
          <a:p>
            <a:endParaRPr/>
          </a:p>
        </p:txBody>
      </p:sp>
      <p:sp>
        <p:nvSpPr>
          <p:cNvPr id="14" name="object 14"/>
          <p:cNvSpPr txBox="1"/>
          <p:nvPr/>
        </p:nvSpPr>
        <p:spPr>
          <a:xfrm>
            <a:off x="4032478" y="5071530"/>
            <a:ext cx="2295525" cy="1108075"/>
          </a:xfrm>
          <a:prstGeom prst="rect">
            <a:avLst/>
          </a:prstGeom>
        </p:spPr>
        <p:txBody>
          <a:bodyPr vert="horz" wrap="square" lIns="0" tIns="0" rIns="0" bIns="0" rtlCol="0">
            <a:spAutoFit/>
          </a:bodyPr>
          <a:lstStyle/>
          <a:p>
            <a:pPr marL="12700" marR="5080" indent="3175" algn="ctr">
              <a:lnSpc>
                <a:spcPct val="100000"/>
              </a:lnSpc>
            </a:pPr>
            <a:r>
              <a:rPr sz="1800" dirty="0">
                <a:latin typeface="Arial"/>
                <a:cs typeface="Arial"/>
              </a:rPr>
              <a:t>The </a:t>
            </a:r>
            <a:r>
              <a:rPr sz="1800" spc="-10" dirty="0">
                <a:latin typeface="Arial"/>
                <a:cs typeface="Arial"/>
              </a:rPr>
              <a:t>Delete </a:t>
            </a:r>
            <a:r>
              <a:rPr sz="1800" spc="-5" dirty="0">
                <a:latin typeface="Arial"/>
                <a:cs typeface="Arial"/>
              </a:rPr>
              <a:t>Summary  </a:t>
            </a:r>
            <a:r>
              <a:rPr sz="1800" spc="-15" dirty="0">
                <a:latin typeface="Arial"/>
                <a:cs typeface="Arial"/>
              </a:rPr>
              <a:t>shows </a:t>
            </a:r>
            <a:r>
              <a:rPr sz="1800" spc="-10" dirty="0">
                <a:latin typeface="Arial"/>
                <a:cs typeface="Arial"/>
              </a:rPr>
              <a:t>how many  </a:t>
            </a:r>
            <a:r>
              <a:rPr sz="1800" spc="-5" dirty="0">
                <a:latin typeface="Arial"/>
                <a:cs typeface="Arial"/>
              </a:rPr>
              <a:t>records </a:t>
            </a:r>
            <a:r>
              <a:rPr sz="1800" spc="-15" dirty="0">
                <a:latin typeface="Arial"/>
                <a:cs typeface="Arial"/>
              </a:rPr>
              <a:t>will </a:t>
            </a:r>
            <a:r>
              <a:rPr sz="1800" spc="-10" dirty="0">
                <a:latin typeface="Arial"/>
                <a:cs typeface="Arial"/>
              </a:rPr>
              <a:t>be deleted  </a:t>
            </a:r>
            <a:r>
              <a:rPr sz="1800" spc="-5" dirty="0">
                <a:latin typeface="Arial"/>
                <a:cs typeface="Arial"/>
              </a:rPr>
              <a:t>from </a:t>
            </a:r>
            <a:r>
              <a:rPr sz="1800" spc="-10" dirty="0">
                <a:latin typeface="Arial"/>
                <a:cs typeface="Arial"/>
              </a:rPr>
              <a:t>each</a:t>
            </a:r>
            <a:r>
              <a:rPr sz="1800" spc="-50" dirty="0">
                <a:latin typeface="Arial"/>
                <a:cs typeface="Arial"/>
              </a:rPr>
              <a:t> </a:t>
            </a:r>
            <a:r>
              <a:rPr sz="1800" spc="-10" dirty="0">
                <a:latin typeface="Arial"/>
                <a:cs typeface="Arial"/>
              </a:rPr>
              <a:t>table</a:t>
            </a:r>
            <a:endParaRPr sz="1800">
              <a:latin typeface="Arial"/>
              <a:cs typeface="Arial"/>
            </a:endParaRPr>
          </a:p>
        </p:txBody>
      </p:sp>
      <p:sp>
        <p:nvSpPr>
          <p:cNvPr id="16" name="Slide Number Placeholder 15">
            <a:extLst>
              <a:ext uri="{FF2B5EF4-FFF2-40B4-BE49-F238E27FC236}">
                <a16:creationId xmlns:a16="http://schemas.microsoft.com/office/drawing/2014/main" id="{F86AEB37-2E87-4C63-B06E-217200CF0666}"/>
              </a:ext>
            </a:extLst>
          </p:cNvPr>
          <p:cNvSpPr>
            <a:spLocks noGrp="1"/>
          </p:cNvSpPr>
          <p:nvPr>
            <p:ph type="sldNum" sz="quarter" idx="7"/>
          </p:nvPr>
        </p:nvSpPr>
        <p:spPr/>
        <p:txBody>
          <a:bodyPr/>
          <a:lstStyle/>
          <a:p>
            <a:fld id="{B6F15528-21DE-4FAA-801E-634DDDAF4B2B}" type="slidenum">
              <a:rPr lang="en-US" smtClean="0"/>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10" dirty="0"/>
              <a:t>Rows </a:t>
            </a:r>
            <a:r>
              <a:rPr dirty="0"/>
              <a:t>to </a:t>
            </a:r>
            <a:r>
              <a:rPr spc="-5" dirty="0"/>
              <a:t>be </a:t>
            </a:r>
            <a:r>
              <a:rPr dirty="0"/>
              <a:t>Deleted </a:t>
            </a:r>
            <a:r>
              <a:rPr spc="-5" dirty="0"/>
              <a:t>by</a:t>
            </a:r>
            <a:r>
              <a:rPr spc="-15" dirty="0"/>
              <a:t> </a:t>
            </a:r>
            <a:r>
              <a:rPr spc="-45" dirty="0"/>
              <a:t>Table</a:t>
            </a:r>
          </a:p>
        </p:txBody>
      </p:sp>
      <p:sp>
        <p:nvSpPr>
          <p:cNvPr id="7" name="object 7"/>
          <p:cNvSpPr/>
          <p:nvPr/>
        </p:nvSpPr>
        <p:spPr>
          <a:xfrm>
            <a:off x="76200" y="2029967"/>
            <a:ext cx="9019019" cy="404774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28600" y="2133600"/>
            <a:ext cx="8721445" cy="384780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990600" y="2514600"/>
            <a:ext cx="914400" cy="2362200"/>
          </a:xfrm>
          <a:custGeom>
            <a:avLst/>
            <a:gdLst/>
            <a:ahLst/>
            <a:cxnLst/>
            <a:rect l="l" t="t" r="r" b="b"/>
            <a:pathLst>
              <a:path w="914400" h="2362200">
                <a:moveTo>
                  <a:pt x="0" y="0"/>
                </a:moveTo>
                <a:lnTo>
                  <a:pt x="914400" y="0"/>
                </a:lnTo>
                <a:lnTo>
                  <a:pt x="914400" y="2362200"/>
                </a:lnTo>
                <a:lnTo>
                  <a:pt x="0" y="2362200"/>
                </a:lnTo>
                <a:lnTo>
                  <a:pt x="0" y="0"/>
                </a:lnTo>
                <a:close/>
              </a:path>
            </a:pathLst>
          </a:custGeom>
          <a:solidFill>
            <a:srgbClr val="FFFFFF"/>
          </a:solidFill>
        </p:spPr>
        <p:txBody>
          <a:bodyPr wrap="square" lIns="0" tIns="0" rIns="0" bIns="0" rtlCol="0"/>
          <a:lstStyle/>
          <a:p>
            <a:endParaRPr/>
          </a:p>
        </p:txBody>
      </p:sp>
      <p:sp>
        <p:nvSpPr>
          <p:cNvPr id="10" name="object 10"/>
          <p:cNvSpPr/>
          <p:nvPr/>
        </p:nvSpPr>
        <p:spPr>
          <a:xfrm>
            <a:off x="3012114" y="2206570"/>
            <a:ext cx="622935" cy="359410"/>
          </a:xfrm>
          <a:custGeom>
            <a:avLst/>
            <a:gdLst/>
            <a:ahLst/>
            <a:cxnLst/>
            <a:rect l="l" t="t" r="r" b="b"/>
            <a:pathLst>
              <a:path w="622935" h="359410">
                <a:moveTo>
                  <a:pt x="605666" y="258330"/>
                </a:moveTo>
                <a:lnTo>
                  <a:pt x="152057" y="258330"/>
                </a:lnTo>
                <a:lnTo>
                  <a:pt x="582104" y="358990"/>
                </a:lnTo>
                <a:lnTo>
                  <a:pt x="605666" y="258330"/>
                </a:lnTo>
                <a:close/>
              </a:path>
              <a:path w="622935" h="359410">
                <a:moveTo>
                  <a:pt x="212521" y="0"/>
                </a:moveTo>
                <a:lnTo>
                  <a:pt x="0" y="131902"/>
                </a:lnTo>
                <a:lnTo>
                  <a:pt x="131902" y="344436"/>
                </a:lnTo>
                <a:lnTo>
                  <a:pt x="152057" y="258330"/>
                </a:lnTo>
                <a:lnTo>
                  <a:pt x="605666" y="258330"/>
                </a:lnTo>
                <a:lnTo>
                  <a:pt x="622414" y="186778"/>
                </a:lnTo>
                <a:lnTo>
                  <a:pt x="192366" y="86105"/>
                </a:lnTo>
                <a:lnTo>
                  <a:pt x="212521" y="0"/>
                </a:lnTo>
                <a:close/>
              </a:path>
            </a:pathLst>
          </a:custGeom>
          <a:solidFill>
            <a:srgbClr val="F9A451"/>
          </a:solidFill>
        </p:spPr>
        <p:txBody>
          <a:bodyPr wrap="square" lIns="0" tIns="0" rIns="0" bIns="0" rtlCol="0"/>
          <a:lstStyle/>
          <a:p>
            <a:endParaRPr/>
          </a:p>
        </p:txBody>
      </p:sp>
      <p:sp>
        <p:nvSpPr>
          <p:cNvPr id="11" name="object 11"/>
          <p:cNvSpPr/>
          <p:nvPr/>
        </p:nvSpPr>
        <p:spPr>
          <a:xfrm>
            <a:off x="3407664" y="2196083"/>
            <a:ext cx="2938271" cy="108203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3505200" y="2275332"/>
            <a:ext cx="2743200" cy="923925"/>
          </a:xfrm>
          <a:custGeom>
            <a:avLst/>
            <a:gdLst/>
            <a:ahLst/>
            <a:cxnLst/>
            <a:rect l="l" t="t" r="r" b="b"/>
            <a:pathLst>
              <a:path w="2743200" h="923925">
                <a:moveTo>
                  <a:pt x="0" y="0"/>
                </a:moveTo>
                <a:lnTo>
                  <a:pt x="2743200" y="0"/>
                </a:lnTo>
                <a:lnTo>
                  <a:pt x="2743200" y="923543"/>
                </a:lnTo>
                <a:lnTo>
                  <a:pt x="0" y="923543"/>
                </a:lnTo>
                <a:lnTo>
                  <a:pt x="0" y="0"/>
                </a:lnTo>
                <a:close/>
              </a:path>
            </a:pathLst>
          </a:custGeom>
          <a:solidFill>
            <a:srgbClr val="FFFFFF"/>
          </a:solidFill>
        </p:spPr>
        <p:txBody>
          <a:bodyPr wrap="square" lIns="0" tIns="0" rIns="0" bIns="0" rtlCol="0"/>
          <a:lstStyle/>
          <a:p>
            <a:endParaRPr/>
          </a:p>
        </p:txBody>
      </p:sp>
      <p:sp>
        <p:nvSpPr>
          <p:cNvPr id="13" name="object 13"/>
          <p:cNvSpPr txBox="1"/>
          <p:nvPr/>
        </p:nvSpPr>
        <p:spPr>
          <a:xfrm>
            <a:off x="3505200" y="2275332"/>
            <a:ext cx="2743200" cy="923925"/>
          </a:xfrm>
          <a:prstGeom prst="rect">
            <a:avLst/>
          </a:prstGeom>
          <a:solidFill>
            <a:srgbClr val="FFFFFF"/>
          </a:solidFill>
          <a:ln w="9144">
            <a:solidFill>
              <a:srgbClr val="EF7A08"/>
            </a:solidFill>
          </a:ln>
        </p:spPr>
        <p:txBody>
          <a:bodyPr vert="horz" wrap="square" lIns="0" tIns="34925" rIns="0" bIns="0" rtlCol="0">
            <a:spAutoFit/>
          </a:bodyPr>
          <a:lstStyle/>
          <a:p>
            <a:pPr marL="350520" marR="260985" indent="-82550">
              <a:lnSpc>
                <a:spcPct val="100000"/>
              </a:lnSpc>
              <a:spcBef>
                <a:spcPts val="275"/>
              </a:spcBef>
            </a:pPr>
            <a:r>
              <a:rPr sz="1800" spc="-10" dirty="0">
                <a:latin typeface="Arial"/>
                <a:cs typeface="Arial"/>
              </a:rPr>
              <a:t>Review </a:t>
            </a:r>
            <a:r>
              <a:rPr sz="1800" spc="-5" dirty="0">
                <a:latin typeface="Arial"/>
                <a:cs typeface="Arial"/>
              </a:rPr>
              <a:t>the records in  the </a:t>
            </a:r>
            <a:r>
              <a:rPr sz="1800" spc="-10" dirty="0">
                <a:latin typeface="Arial"/>
                <a:cs typeface="Arial"/>
              </a:rPr>
              <a:t>preview pane </a:t>
            </a:r>
            <a:r>
              <a:rPr sz="1800" spc="-15" dirty="0">
                <a:latin typeface="Arial"/>
                <a:cs typeface="Arial"/>
              </a:rPr>
              <a:t>or  download </a:t>
            </a:r>
            <a:r>
              <a:rPr sz="1800" spc="-5" dirty="0">
                <a:latin typeface="Arial"/>
                <a:cs typeface="Arial"/>
              </a:rPr>
              <a:t>into</a:t>
            </a:r>
            <a:r>
              <a:rPr sz="1800" spc="20" dirty="0">
                <a:latin typeface="Arial"/>
                <a:cs typeface="Arial"/>
              </a:rPr>
              <a:t> </a:t>
            </a:r>
            <a:r>
              <a:rPr sz="1800" spc="-10" dirty="0">
                <a:latin typeface="Arial"/>
                <a:cs typeface="Arial"/>
              </a:rPr>
              <a:t>Excel</a:t>
            </a:r>
            <a:endParaRPr sz="1800">
              <a:latin typeface="Arial"/>
              <a:cs typeface="Arial"/>
            </a:endParaRPr>
          </a:p>
        </p:txBody>
      </p:sp>
      <p:sp>
        <p:nvSpPr>
          <p:cNvPr id="15" name="Slide Number Placeholder 14">
            <a:extLst>
              <a:ext uri="{FF2B5EF4-FFF2-40B4-BE49-F238E27FC236}">
                <a16:creationId xmlns:a16="http://schemas.microsoft.com/office/drawing/2014/main" id="{4106CBDA-E1FB-4EF1-BEFF-EE7FF3D4F314}"/>
              </a:ext>
            </a:extLst>
          </p:cNvPr>
          <p:cNvSpPr>
            <a:spLocks noGrp="1"/>
          </p:cNvSpPr>
          <p:nvPr>
            <p:ph type="sldNum" sz="quarter" idx="7"/>
          </p:nvPr>
        </p:nvSpPr>
        <p:spPr/>
        <p:txBody>
          <a:bodyPr/>
          <a:lstStyle/>
          <a:p>
            <a:fld id="{B6F15528-21DE-4FAA-801E-634DDDAF4B2B}" type="slidenum">
              <a:rPr lang="en-US" smtClean="0"/>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Description of the</a:t>
            </a:r>
            <a:r>
              <a:rPr dirty="0"/>
              <a:t> Delete</a:t>
            </a:r>
          </a:p>
        </p:txBody>
      </p:sp>
      <p:sp>
        <p:nvSpPr>
          <p:cNvPr id="6" name="object 6"/>
          <p:cNvSpPr txBox="1"/>
          <p:nvPr/>
        </p:nvSpPr>
        <p:spPr>
          <a:xfrm>
            <a:off x="161670" y="1298945"/>
            <a:ext cx="8281670" cy="2456180"/>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pPr>
            <a:endParaRPr sz="1300" dirty="0">
              <a:latin typeface="Times New Roman"/>
              <a:cs typeface="Times New Roman"/>
            </a:endParaRPr>
          </a:p>
          <a:p>
            <a:pPr marL="782955" indent="-320040">
              <a:lnSpc>
                <a:spcPct val="100000"/>
              </a:lnSpc>
              <a:spcBef>
                <a:spcPts val="790"/>
              </a:spcBef>
              <a:buClr>
                <a:srgbClr val="F9A451"/>
              </a:buClr>
              <a:buSzPct val="58333"/>
              <a:buFont typeface="Wingdings"/>
              <a:buChar char=""/>
              <a:tabLst>
                <a:tab pos="783590" algn="l"/>
              </a:tabLst>
            </a:pPr>
            <a:r>
              <a:rPr sz="1800" spc="-5" dirty="0">
                <a:latin typeface="Arial"/>
                <a:cs typeface="Arial"/>
              </a:rPr>
              <a:t>Data </a:t>
            </a:r>
            <a:r>
              <a:rPr sz="1800" spc="-15" dirty="0">
                <a:latin typeface="Arial"/>
                <a:cs typeface="Arial"/>
              </a:rPr>
              <a:t>will </a:t>
            </a:r>
            <a:r>
              <a:rPr sz="1800" spc="-10" dirty="0">
                <a:latin typeface="Arial"/>
                <a:cs typeface="Arial"/>
              </a:rPr>
              <a:t>only be deleted </a:t>
            </a:r>
            <a:r>
              <a:rPr sz="1800" spc="-5" dirty="0">
                <a:latin typeface="Arial"/>
                <a:cs typeface="Arial"/>
              </a:rPr>
              <a:t>from the </a:t>
            </a:r>
            <a:r>
              <a:rPr sz="1800" spc="-10" dirty="0">
                <a:latin typeface="Arial"/>
                <a:cs typeface="Arial"/>
              </a:rPr>
              <a:t>area </a:t>
            </a:r>
            <a:r>
              <a:rPr sz="1800" spc="-5" dirty="0">
                <a:latin typeface="Arial"/>
                <a:cs typeface="Arial"/>
              </a:rPr>
              <a:t>specified in the</a:t>
            </a:r>
            <a:r>
              <a:rPr sz="1800" spc="180" dirty="0">
                <a:latin typeface="Arial"/>
                <a:cs typeface="Arial"/>
              </a:rPr>
              <a:t> </a:t>
            </a:r>
            <a:r>
              <a:rPr sz="1800" spc="-10" dirty="0">
                <a:latin typeface="Arial"/>
                <a:cs typeface="Arial"/>
              </a:rPr>
              <a:t>delete.</a:t>
            </a:r>
            <a:endParaRPr sz="1800" dirty="0">
              <a:latin typeface="Arial"/>
              <a:cs typeface="Arial"/>
            </a:endParaRPr>
          </a:p>
          <a:p>
            <a:pPr marL="782955" marR="5080" indent="-320040" algn="just">
              <a:lnSpc>
                <a:spcPct val="105900"/>
              </a:lnSpc>
              <a:spcBef>
                <a:spcPts val="905"/>
              </a:spcBef>
              <a:buClr>
                <a:srgbClr val="F9A451"/>
              </a:buClr>
              <a:buSzPct val="58333"/>
              <a:buFont typeface="Wingdings"/>
              <a:buChar char=""/>
              <a:tabLst>
                <a:tab pos="783590" algn="l"/>
              </a:tabLst>
            </a:pPr>
            <a:r>
              <a:rPr sz="1800" spc="-5" dirty="0">
                <a:latin typeface="Arial"/>
                <a:cs typeface="Arial"/>
              </a:rPr>
              <a:t>For </a:t>
            </a:r>
            <a:r>
              <a:rPr sz="1800" spc="-10" dirty="0">
                <a:latin typeface="Arial"/>
                <a:cs typeface="Arial"/>
              </a:rPr>
              <a:t>example </a:t>
            </a:r>
            <a:r>
              <a:rPr sz="1800" spc="-5" dirty="0">
                <a:latin typeface="Arial"/>
                <a:cs typeface="Arial"/>
              </a:rPr>
              <a:t>if the </a:t>
            </a:r>
            <a:r>
              <a:rPr sz="1800" spc="-10" dirty="0">
                <a:latin typeface="Arial"/>
                <a:cs typeface="Arial"/>
              </a:rPr>
              <a:t>Delete </a:t>
            </a:r>
            <a:r>
              <a:rPr sz="1800" spc="-5" dirty="0">
                <a:latin typeface="Arial"/>
                <a:cs typeface="Arial"/>
              </a:rPr>
              <a:t>is for </a:t>
            </a:r>
            <a:r>
              <a:rPr sz="1800" spc="-35" dirty="0">
                <a:latin typeface="Arial"/>
                <a:cs typeface="Arial"/>
              </a:rPr>
              <a:t>Teacher </a:t>
            </a:r>
            <a:r>
              <a:rPr sz="1800" spc="-5" dirty="0">
                <a:latin typeface="Arial"/>
                <a:cs typeface="Arial"/>
              </a:rPr>
              <a:t>Section Association the </a:t>
            </a:r>
            <a:r>
              <a:rPr sz="1800" spc="-10" dirty="0">
                <a:latin typeface="Arial"/>
                <a:cs typeface="Arial"/>
              </a:rPr>
              <a:t>command  </a:t>
            </a:r>
            <a:r>
              <a:rPr sz="1800" spc="-15" dirty="0">
                <a:latin typeface="Arial"/>
                <a:cs typeface="Arial"/>
              </a:rPr>
              <a:t>will </a:t>
            </a:r>
            <a:r>
              <a:rPr sz="1800" spc="-10" dirty="0">
                <a:latin typeface="Arial"/>
                <a:cs typeface="Arial"/>
              </a:rPr>
              <a:t>delete all </a:t>
            </a:r>
            <a:r>
              <a:rPr sz="1800" spc="-35" dirty="0">
                <a:latin typeface="Arial"/>
                <a:cs typeface="Arial"/>
              </a:rPr>
              <a:t>Teacher </a:t>
            </a:r>
            <a:r>
              <a:rPr sz="1800" spc="-5" dirty="0">
                <a:latin typeface="Arial"/>
                <a:cs typeface="Arial"/>
              </a:rPr>
              <a:t>Section Associations records that </a:t>
            </a:r>
            <a:r>
              <a:rPr sz="1800" spc="-15" dirty="0">
                <a:latin typeface="Arial"/>
                <a:cs typeface="Arial"/>
              </a:rPr>
              <a:t>were </a:t>
            </a:r>
            <a:r>
              <a:rPr sz="1800" spc="-10" dirty="0">
                <a:latin typeface="Arial"/>
                <a:cs typeface="Arial"/>
              </a:rPr>
              <a:t>loaded </a:t>
            </a:r>
            <a:r>
              <a:rPr sz="1800" spc="-5" dirty="0">
                <a:latin typeface="Arial"/>
                <a:cs typeface="Arial"/>
              </a:rPr>
              <a:t>from  </a:t>
            </a:r>
            <a:r>
              <a:rPr sz="1800" spc="-10" dirty="0">
                <a:latin typeface="Arial"/>
                <a:cs typeface="Arial"/>
              </a:rPr>
              <a:t>Staff </a:t>
            </a:r>
            <a:r>
              <a:rPr sz="1800" spc="-5" dirty="0">
                <a:latin typeface="Arial"/>
                <a:cs typeface="Arial"/>
              </a:rPr>
              <a:t>Association </a:t>
            </a:r>
            <a:r>
              <a:rPr sz="1800" spc="-10" dirty="0">
                <a:latin typeface="Arial"/>
                <a:cs typeface="Arial"/>
              </a:rPr>
              <a:t>Interchange </a:t>
            </a:r>
            <a:r>
              <a:rPr sz="1800" spc="-5" dirty="0">
                <a:latin typeface="Arial"/>
                <a:cs typeface="Arial"/>
              </a:rPr>
              <a:t>files </a:t>
            </a:r>
            <a:r>
              <a:rPr sz="1800" spc="-10" dirty="0">
                <a:latin typeface="Arial"/>
                <a:cs typeface="Arial"/>
              </a:rPr>
              <a:t>but no other </a:t>
            </a:r>
            <a:r>
              <a:rPr sz="1800" spc="-5" dirty="0">
                <a:latin typeface="Arial"/>
                <a:cs typeface="Arial"/>
              </a:rPr>
              <a:t>data in that </a:t>
            </a:r>
            <a:r>
              <a:rPr sz="1800" spc="-10" dirty="0">
                <a:latin typeface="Arial"/>
                <a:cs typeface="Arial"/>
              </a:rPr>
              <a:t>interchange for  </a:t>
            </a:r>
            <a:r>
              <a:rPr sz="1800" spc="-5" dirty="0">
                <a:latin typeface="Arial"/>
                <a:cs typeface="Arial"/>
              </a:rPr>
              <a:t>the</a:t>
            </a:r>
            <a:r>
              <a:rPr sz="1800" spc="-105" dirty="0">
                <a:latin typeface="Arial"/>
                <a:cs typeface="Arial"/>
              </a:rPr>
              <a:t> </a:t>
            </a:r>
            <a:r>
              <a:rPr sz="1800" spc="-5" dirty="0">
                <a:latin typeface="Arial"/>
                <a:cs typeface="Arial"/>
              </a:rPr>
              <a:t>LEA.</a:t>
            </a:r>
            <a:endParaRPr sz="1800" dirty="0">
              <a:latin typeface="Arial"/>
              <a:cs typeface="Arial"/>
            </a:endParaRPr>
          </a:p>
          <a:p>
            <a:pPr marL="782955" indent="-320040">
              <a:lnSpc>
                <a:spcPct val="100000"/>
              </a:lnSpc>
              <a:spcBef>
                <a:spcPts val="1030"/>
              </a:spcBef>
              <a:buClr>
                <a:srgbClr val="F9A451"/>
              </a:buClr>
              <a:buSzPct val="58333"/>
              <a:buFont typeface="Wingdings"/>
              <a:buChar char=""/>
              <a:tabLst>
                <a:tab pos="783590" algn="l"/>
              </a:tabLst>
            </a:pPr>
            <a:r>
              <a:rPr sz="1800" spc="-5" dirty="0">
                <a:latin typeface="Arial"/>
                <a:cs typeface="Arial"/>
              </a:rPr>
              <a:t>User must </a:t>
            </a:r>
            <a:r>
              <a:rPr sz="1800" spc="-10" dirty="0">
                <a:latin typeface="Arial"/>
                <a:cs typeface="Arial"/>
              </a:rPr>
              <a:t>have </a:t>
            </a:r>
            <a:r>
              <a:rPr sz="1800" spc="-5" dirty="0">
                <a:latin typeface="Arial"/>
                <a:cs typeface="Arial"/>
              </a:rPr>
              <a:t>ODS Data </a:t>
            </a:r>
            <a:r>
              <a:rPr sz="1800" spc="-10" dirty="0">
                <a:latin typeface="Arial"/>
                <a:cs typeface="Arial"/>
              </a:rPr>
              <a:t>Loader </a:t>
            </a:r>
            <a:r>
              <a:rPr sz="1800" spc="-5" dirty="0">
                <a:latin typeface="Arial"/>
                <a:cs typeface="Arial"/>
              </a:rPr>
              <a:t>role </a:t>
            </a:r>
            <a:r>
              <a:rPr sz="1800" dirty="0">
                <a:latin typeface="Arial"/>
                <a:cs typeface="Arial"/>
              </a:rPr>
              <a:t>to </a:t>
            </a:r>
            <a:r>
              <a:rPr sz="1800" spc="-10" dirty="0">
                <a:latin typeface="Arial"/>
                <a:cs typeface="Arial"/>
              </a:rPr>
              <a:t>have </a:t>
            </a:r>
            <a:r>
              <a:rPr sz="1800" spc="-5" dirty="0">
                <a:latin typeface="Arial"/>
                <a:cs typeface="Arial"/>
              </a:rPr>
              <a:t>access </a:t>
            </a:r>
            <a:r>
              <a:rPr sz="1800" dirty="0">
                <a:latin typeface="Arial"/>
                <a:cs typeface="Arial"/>
              </a:rPr>
              <a:t>to </a:t>
            </a:r>
            <a:r>
              <a:rPr sz="1800" spc="-10" dirty="0">
                <a:latin typeface="Arial"/>
                <a:cs typeface="Arial"/>
              </a:rPr>
              <a:t>Delete</a:t>
            </a:r>
            <a:r>
              <a:rPr sz="1800" spc="135" dirty="0">
                <a:latin typeface="Arial"/>
                <a:cs typeface="Arial"/>
              </a:rPr>
              <a:t> </a:t>
            </a:r>
            <a:r>
              <a:rPr sz="1800" spc="-25" dirty="0">
                <a:latin typeface="Arial"/>
                <a:cs typeface="Arial"/>
              </a:rPr>
              <a:t>Utility.</a:t>
            </a:r>
            <a:endParaRPr sz="1800" dirty="0">
              <a:latin typeface="Arial"/>
              <a:cs typeface="Arial"/>
            </a:endParaRPr>
          </a:p>
        </p:txBody>
      </p:sp>
      <p:sp>
        <p:nvSpPr>
          <p:cNvPr id="8" name="Slide Number Placeholder 7">
            <a:extLst>
              <a:ext uri="{FF2B5EF4-FFF2-40B4-BE49-F238E27FC236}">
                <a16:creationId xmlns:a16="http://schemas.microsoft.com/office/drawing/2014/main" id="{8A4E4A90-609D-4F42-A5DC-FF9AB2A09A9F}"/>
              </a:ext>
            </a:extLst>
          </p:cNvPr>
          <p:cNvSpPr>
            <a:spLocks noGrp="1"/>
          </p:cNvSpPr>
          <p:nvPr>
            <p:ph type="sldNum" sz="quarter" idx="7"/>
          </p:nvPr>
        </p:nvSpPr>
        <p:spPr/>
        <p:txBody>
          <a:bodyPr/>
          <a:lstStyle/>
          <a:p>
            <a:fld id="{B6F15528-21DE-4FAA-801E-634DDDAF4B2B}" type="slidenum">
              <a:rPr lang="en-US" smtClean="0"/>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Confirm or Cancel the Delete</a:t>
            </a:r>
            <a:r>
              <a:rPr spc="70" dirty="0"/>
              <a:t> </a:t>
            </a:r>
            <a:r>
              <a:rPr spc="-5" dirty="0"/>
              <a:t>Request</a:t>
            </a:r>
          </a:p>
        </p:txBody>
      </p:sp>
      <p:sp>
        <p:nvSpPr>
          <p:cNvPr id="7" name="object 7"/>
          <p:cNvSpPr/>
          <p:nvPr/>
        </p:nvSpPr>
        <p:spPr>
          <a:xfrm>
            <a:off x="333755" y="2481071"/>
            <a:ext cx="8577071" cy="302361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81583" y="2575560"/>
            <a:ext cx="8291563" cy="283665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395215" y="4038600"/>
            <a:ext cx="353695" cy="619125"/>
          </a:xfrm>
          <a:custGeom>
            <a:avLst/>
            <a:gdLst/>
            <a:ahLst/>
            <a:cxnLst/>
            <a:rect l="l" t="t" r="r" b="b"/>
            <a:pathLst>
              <a:path w="353695" h="619125">
                <a:moveTo>
                  <a:pt x="265175" y="176784"/>
                </a:moveTo>
                <a:lnTo>
                  <a:pt x="88391" y="176784"/>
                </a:lnTo>
                <a:lnTo>
                  <a:pt x="88391" y="618744"/>
                </a:lnTo>
                <a:lnTo>
                  <a:pt x="265175" y="618744"/>
                </a:lnTo>
                <a:lnTo>
                  <a:pt x="265175" y="176784"/>
                </a:lnTo>
                <a:close/>
              </a:path>
              <a:path w="353695" h="619125">
                <a:moveTo>
                  <a:pt x="176783" y="0"/>
                </a:moveTo>
                <a:lnTo>
                  <a:pt x="0" y="176784"/>
                </a:lnTo>
                <a:lnTo>
                  <a:pt x="353567" y="176784"/>
                </a:lnTo>
                <a:lnTo>
                  <a:pt x="176783" y="0"/>
                </a:lnTo>
                <a:close/>
              </a:path>
            </a:pathLst>
          </a:custGeom>
          <a:solidFill>
            <a:srgbClr val="F9A451"/>
          </a:solidFill>
        </p:spPr>
        <p:txBody>
          <a:bodyPr wrap="square" lIns="0" tIns="0" rIns="0" bIns="0" rtlCol="0"/>
          <a:lstStyle/>
          <a:p>
            <a:endParaRPr/>
          </a:p>
        </p:txBody>
      </p:sp>
      <p:sp>
        <p:nvSpPr>
          <p:cNvPr id="10" name="object 10"/>
          <p:cNvSpPr/>
          <p:nvPr/>
        </p:nvSpPr>
        <p:spPr>
          <a:xfrm>
            <a:off x="2170176" y="4466844"/>
            <a:ext cx="4803635" cy="1365503"/>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286000" y="4549140"/>
            <a:ext cx="4572000" cy="1201420"/>
          </a:xfrm>
          <a:custGeom>
            <a:avLst/>
            <a:gdLst/>
            <a:ahLst/>
            <a:cxnLst/>
            <a:rect l="l" t="t" r="r" b="b"/>
            <a:pathLst>
              <a:path w="4572000" h="1201420">
                <a:moveTo>
                  <a:pt x="0" y="0"/>
                </a:moveTo>
                <a:lnTo>
                  <a:pt x="4572000" y="0"/>
                </a:lnTo>
                <a:lnTo>
                  <a:pt x="4572000" y="1200912"/>
                </a:lnTo>
                <a:lnTo>
                  <a:pt x="0" y="1200912"/>
                </a:lnTo>
                <a:lnTo>
                  <a:pt x="0" y="0"/>
                </a:lnTo>
                <a:close/>
              </a:path>
            </a:pathLst>
          </a:custGeom>
          <a:solidFill>
            <a:srgbClr val="FFFFFF"/>
          </a:solidFill>
        </p:spPr>
        <p:txBody>
          <a:bodyPr wrap="square" lIns="0" tIns="0" rIns="0" bIns="0" rtlCol="0"/>
          <a:lstStyle/>
          <a:p>
            <a:endParaRPr/>
          </a:p>
        </p:txBody>
      </p:sp>
      <p:sp>
        <p:nvSpPr>
          <p:cNvPr id="12" name="object 12"/>
          <p:cNvSpPr txBox="1"/>
          <p:nvPr/>
        </p:nvSpPr>
        <p:spPr>
          <a:xfrm>
            <a:off x="2286000" y="4549140"/>
            <a:ext cx="4572000" cy="1201420"/>
          </a:xfrm>
          <a:prstGeom prst="rect">
            <a:avLst/>
          </a:prstGeom>
          <a:ln w="9144">
            <a:solidFill>
              <a:srgbClr val="EF7A08"/>
            </a:solidFill>
          </a:ln>
        </p:spPr>
        <p:txBody>
          <a:bodyPr vert="horz" wrap="square" lIns="0" tIns="35560" rIns="0" bIns="0" rtlCol="0">
            <a:spAutoFit/>
          </a:bodyPr>
          <a:lstStyle/>
          <a:p>
            <a:pPr marL="128270" marR="122555" algn="ctr">
              <a:lnSpc>
                <a:spcPct val="100000"/>
              </a:lnSpc>
              <a:spcBef>
                <a:spcPts val="280"/>
              </a:spcBef>
              <a:tabLst>
                <a:tab pos="940435" algn="l"/>
              </a:tabLst>
            </a:pPr>
            <a:r>
              <a:rPr sz="1800" spc="-5" dirty="0">
                <a:latin typeface="Arial"/>
                <a:cs typeface="Arial"/>
              </a:rPr>
              <a:t>Once the records </a:t>
            </a:r>
            <a:r>
              <a:rPr sz="1800" spc="-10" dirty="0">
                <a:latin typeface="Arial"/>
                <a:cs typeface="Arial"/>
              </a:rPr>
              <a:t>have been reviewed, the  user </a:t>
            </a:r>
            <a:r>
              <a:rPr sz="1800" spc="-5" dirty="0">
                <a:latin typeface="Arial"/>
                <a:cs typeface="Arial"/>
              </a:rPr>
              <a:t>can </a:t>
            </a:r>
            <a:r>
              <a:rPr sz="1800" spc="-10" dirty="0">
                <a:latin typeface="Arial"/>
                <a:cs typeface="Arial"/>
              </a:rPr>
              <a:t>elect </a:t>
            </a:r>
            <a:r>
              <a:rPr sz="1800" dirty="0">
                <a:latin typeface="Arial"/>
                <a:cs typeface="Arial"/>
              </a:rPr>
              <a:t>to </a:t>
            </a:r>
            <a:r>
              <a:rPr sz="1800" spc="-5" dirty="0">
                <a:latin typeface="Arial"/>
                <a:cs typeface="Arial"/>
              </a:rPr>
              <a:t>Confirm </a:t>
            </a:r>
            <a:r>
              <a:rPr sz="1800" spc="-10" dirty="0">
                <a:latin typeface="Arial"/>
                <a:cs typeface="Arial"/>
              </a:rPr>
              <a:t>or Cancel the  delete.	</a:t>
            </a:r>
            <a:r>
              <a:rPr sz="1800" spc="-5" dirty="0">
                <a:latin typeface="Arial"/>
                <a:cs typeface="Arial"/>
              </a:rPr>
              <a:t>Confirming the </a:t>
            </a:r>
            <a:r>
              <a:rPr sz="1800" spc="-10" dirty="0">
                <a:latin typeface="Arial"/>
                <a:cs typeface="Arial"/>
              </a:rPr>
              <a:t>delete</a:t>
            </a:r>
            <a:r>
              <a:rPr sz="1800" spc="5" dirty="0">
                <a:latin typeface="Arial"/>
                <a:cs typeface="Arial"/>
              </a:rPr>
              <a:t> </a:t>
            </a:r>
            <a:r>
              <a:rPr sz="1800" spc="-10" dirty="0">
                <a:latin typeface="Arial"/>
                <a:cs typeface="Arial"/>
              </a:rPr>
              <a:t>sends</a:t>
            </a:r>
            <a:r>
              <a:rPr sz="1800" spc="5" dirty="0">
                <a:latin typeface="Arial"/>
                <a:cs typeface="Arial"/>
              </a:rPr>
              <a:t> </a:t>
            </a:r>
            <a:r>
              <a:rPr sz="1800" spc="-10" dirty="0">
                <a:latin typeface="Arial"/>
                <a:cs typeface="Arial"/>
              </a:rPr>
              <a:t>the </a:t>
            </a:r>
            <a:r>
              <a:rPr sz="1800" spc="-15" dirty="0">
                <a:latin typeface="Arial"/>
                <a:cs typeface="Arial"/>
              </a:rPr>
              <a:t> </a:t>
            </a:r>
            <a:r>
              <a:rPr sz="1800" spc="-5" dirty="0">
                <a:latin typeface="Arial"/>
                <a:cs typeface="Arial"/>
              </a:rPr>
              <a:t>command </a:t>
            </a:r>
            <a:r>
              <a:rPr sz="1800" dirty="0">
                <a:latin typeface="Arial"/>
                <a:cs typeface="Arial"/>
              </a:rPr>
              <a:t>to</a:t>
            </a:r>
            <a:r>
              <a:rPr sz="1800" spc="-75" dirty="0">
                <a:latin typeface="Arial"/>
                <a:cs typeface="Arial"/>
              </a:rPr>
              <a:t> </a:t>
            </a:r>
            <a:r>
              <a:rPr sz="1800" spc="-10" dirty="0">
                <a:latin typeface="Arial"/>
                <a:cs typeface="Arial"/>
              </a:rPr>
              <a:t>execute.</a:t>
            </a:r>
            <a:endParaRPr sz="1800">
              <a:latin typeface="Arial"/>
              <a:cs typeface="Arial"/>
            </a:endParaRPr>
          </a:p>
        </p:txBody>
      </p:sp>
      <p:sp>
        <p:nvSpPr>
          <p:cNvPr id="13" name="object 13"/>
          <p:cNvSpPr/>
          <p:nvPr/>
        </p:nvSpPr>
        <p:spPr>
          <a:xfrm>
            <a:off x="2515361" y="3687317"/>
            <a:ext cx="4114800" cy="352425"/>
          </a:xfrm>
          <a:custGeom>
            <a:avLst/>
            <a:gdLst/>
            <a:ahLst/>
            <a:cxnLst/>
            <a:rect l="l" t="t" r="r" b="b"/>
            <a:pathLst>
              <a:path w="4114800" h="352425">
                <a:moveTo>
                  <a:pt x="0" y="0"/>
                </a:moveTo>
                <a:lnTo>
                  <a:pt x="4114799" y="0"/>
                </a:lnTo>
                <a:lnTo>
                  <a:pt x="4114799" y="352043"/>
                </a:lnTo>
                <a:lnTo>
                  <a:pt x="0" y="352043"/>
                </a:lnTo>
                <a:lnTo>
                  <a:pt x="0" y="0"/>
                </a:lnTo>
                <a:close/>
              </a:path>
            </a:pathLst>
          </a:custGeom>
          <a:ln w="19811">
            <a:solidFill>
              <a:srgbClr val="EF7A08"/>
            </a:solidFill>
          </a:ln>
        </p:spPr>
        <p:txBody>
          <a:bodyPr wrap="square" lIns="0" tIns="0" rIns="0" bIns="0" rtlCol="0"/>
          <a:lstStyle/>
          <a:p>
            <a:endParaRPr/>
          </a:p>
        </p:txBody>
      </p:sp>
      <p:sp>
        <p:nvSpPr>
          <p:cNvPr id="15" name="Slide Number Placeholder 14">
            <a:extLst>
              <a:ext uri="{FF2B5EF4-FFF2-40B4-BE49-F238E27FC236}">
                <a16:creationId xmlns:a16="http://schemas.microsoft.com/office/drawing/2014/main" id="{05686B84-931F-4D64-B031-C3014AA5D850}"/>
              </a:ext>
            </a:extLst>
          </p:cNvPr>
          <p:cNvSpPr>
            <a:spLocks noGrp="1"/>
          </p:cNvSpPr>
          <p:nvPr>
            <p:ph type="sldNum" sz="quarter" idx="7"/>
          </p:nvPr>
        </p:nvSpPr>
        <p:spPr/>
        <p:txBody>
          <a:bodyPr/>
          <a:lstStyle/>
          <a:p>
            <a:fld id="{B6F15528-21DE-4FAA-801E-634DDDAF4B2B}" type="slidenum">
              <a:rPr lang="en-US" smtClean="0"/>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Confirmation</a:t>
            </a:r>
            <a:r>
              <a:rPr spc="-40" dirty="0"/>
              <a:t> </a:t>
            </a:r>
            <a:r>
              <a:rPr spc="-5" dirty="0"/>
              <a:t>Page</a:t>
            </a:r>
          </a:p>
        </p:txBody>
      </p:sp>
      <p:sp>
        <p:nvSpPr>
          <p:cNvPr id="7" name="object 7"/>
          <p:cNvSpPr/>
          <p:nvPr/>
        </p:nvSpPr>
        <p:spPr>
          <a:xfrm>
            <a:off x="0" y="2127504"/>
            <a:ext cx="9076943" cy="181051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6200" y="2209800"/>
            <a:ext cx="8855151" cy="1648581"/>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01650" y="4133118"/>
            <a:ext cx="7861300" cy="1692910"/>
          </a:xfrm>
          <a:prstGeom prst="rect">
            <a:avLst/>
          </a:prstGeom>
        </p:spPr>
        <p:txBody>
          <a:bodyPr vert="horz" wrap="square" lIns="0" tIns="0" rIns="0" bIns="0" rtlCol="0">
            <a:spAutoFit/>
          </a:bodyPr>
          <a:lstStyle/>
          <a:p>
            <a:pPr marL="332740" marR="132080" indent="-320040">
              <a:lnSpc>
                <a:spcPct val="106100"/>
              </a:lnSpc>
              <a:buClr>
                <a:srgbClr val="F9A451"/>
              </a:buClr>
              <a:buSzPct val="58333"/>
              <a:buFont typeface="Wingdings"/>
              <a:buChar char=""/>
              <a:tabLst>
                <a:tab pos="332740" algn="l"/>
              </a:tabLst>
            </a:pPr>
            <a:r>
              <a:rPr sz="1800" spc="-5" dirty="0">
                <a:latin typeface="Arial"/>
                <a:cs typeface="Arial"/>
              </a:rPr>
              <a:t>Once the </a:t>
            </a:r>
            <a:r>
              <a:rPr sz="1800" spc="-10" dirty="0">
                <a:latin typeface="Arial"/>
                <a:cs typeface="Arial"/>
              </a:rPr>
              <a:t>Delete Request has been </a:t>
            </a:r>
            <a:r>
              <a:rPr sz="1800" spc="-5" dirty="0">
                <a:latin typeface="Arial"/>
                <a:cs typeface="Arial"/>
              </a:rPr>
              <a:t>submitted a confirmation </a:t>
            </a:r>
            <a:r>
              <a:rPr sz="1800" spc="-10" dirty="0">
                <a:latin typeface="Arial"/>
                <a:cs typeface="Arial"/>
              </a:rPr>
              <a:t>page </a:t>
            </a:r>
            <a:r>
              <a:rPr sz="1800" spc="-15" dirty="0">
                <a:latin typeface="Arial"/>
                <a:cs typeface="Arial"/>
              </a:rPr>
              <a:t>will be  </a:t>
            </a:r>
            <a:r>
              <a:rPr sz="1800" spc="-10" dirty="0">
                <a:latin typeface="Arial"/>
                <a:cs typeface="Arial"/>
              </a:rPr>
              <a:t>displayed</a:t>
            </a:r>
            <a:endParaRPr sz="1800">
              <a:latin typeface="Arial"/>
              <a:cs typeface="Arial"/>
            </a:endParaRPr>
          </a:p>
          <a:p>
            <a:pPr marL="332740" indent="-320040">
              <a:lnSpc>
                <a:spcPct val="100000"/>
              </a:lnSpc>
              <a:spcBef>
                <a:spcPts val="1030"/>
              </a:spcBef>
              <a:buClr>
                <a:srgbClr val="F9A451"/>
              </a:buClr>
              <a:buSzPct val="58333"/>
              <a:buFont typeface="Wingdings"/>
              <a:buChar char=""/>
              <a:tabLst>
                <a:tab pos="332740" algn="l"/>
              </a:tabLst>
            </a:pPr>
            <a:r>
              <a:rPr sz="1800" dirty="0">
                <a:latin typeface="Arial"/>
                <a:cs typeface="Arial"/>
              </a:rPr>
              <a:t>The  </a:t>
            </a:r>
            <a:r>
              <a:rPr sz="1800" spc="-10" dirty="0">
                <a:latin typeface="Arial"/>
                <a:cs typeface="Arial"/>
              </a:rPr>
              <a:t>delete </a:t>
            </a:r>
            <a:r>
              <a:rPr sz="1800" spc="-15" dirty="0">
                <a:latin typeface="Arial"/>
                <a:cs typeface="Arial"/>
              </a:rPr>
              <a:t>will </a:t>
            </a:r>
            <a:r>
              <a:rPr sz="1800" spc="-10" dirty="0">
                <a:latin typeface="Arial"/>
                <a:cs typeface="Arial"/>
              </a:rPr>
              <a:t>appear on </a:t>
            </a:r>
            <a:r>
              <a:rPr sz="1800" spc="-5" dirty="0">
                <a:latin typeface="Arial"/>
                <a:cs typeface="Arial"/>
              </a:rPr>
              <a:t>the </a:t>
            </a:r>
            <a:r>
              <a:rPr sz="1800" spc="-10" dirty="0">
                <a:latin typeface="Arial"/>
                <a:cs typeface="Arial"/>
              </a:rPr>
              <a:t>home page </a:t>
            </a:r>
            <a:r>
              <a:rPr sz="1800" spc="-15" dirty="0">
                <a:latin typeface="Arial"/>
                <a:cs typeface="Arial"/>
              </a:rPr>
              <a:t>with </a:t>
            </a:r>
            <a:r>
              <a:rPr sz="1800" spc="-5" dirty="0">
                <a:latin typeface="Arial"/>
                <a:cs typeface="Arial"/>
              </a:rPr>
              <a:t>a status of</a:t>
            </a:r>
            <a:r>
              <a:rPr sz="1800" spc="215" dirty="0">
                <a:latin typeface="Arial"/>
                <a:cs typeface="Arial"/>
              </a:rPr>
              <a:t> </a:t>
            </a:r>
            <a:r>
              <a:rPr sz="1800" spc="-10" dirty="0">
                <a:latin typeface="Arial"/>
                <a:cs typeface="Arial"/>
              </a:rPr>
              <a:t>pending</a:t>
            </a:r>
            <a:endParaRPr sz="1800">
              <a:latin typeface="Arial"/>
              <a:cs typeface="Arial"/>
            </a:endParaRPr>
          </a:p>
          <a:p>
            <a:pPr marL="332740" marR="5080" indent="-320040">
              <a:lnSpc>
                <a:spcPct val="105600"/>
              </a:lnSpc>
              <a:spcBef>
                <a:spcPts val="910"/>
              </a:spcBef>
              <a:buClr>
                <a:srgbClr val="F9A451"/>
              </a:buClr>
              <a:buSzPct val="58333"/>
              <a:buFont typeface="Wingdings"/>
              <a:buChar char=""/>
              <a:tabLst>
                <a:tab pos="332740" algn="l"/>
              </a:tabLst>
            </a:pPr>
            <a:r>
              <a:rPr sz="1800" dirty="0">
                <a:latin typeface="Arial"/>
                <a:cs typeface="Arial"/>
              </a:rPr>
              <a:t>It </a:t>
            </a:r>
            <a:r>
              <a:rPr sz="1800" spc="-5" dirty="0">
                <a:latin typeface="Arial"/>
                <a:cs typeface="Arial"/>
              </a:rPr>
              <a:t>may take </a:t>
            </a:r>
            <a:r>
              <a:rPr sz="1800" spc="-10" dirty="0">
                <a:latin typeface="Arial"/>
                <a:cs typeface="Arial"/>
              </a:rPr>
              <a:t>up </a:t>
            </a:r>
            <a:r>
              <a:rPr sz="1800" dirty="0">
                <a:latin typeface="Arial"/>
                <a:cs typeface="Arial"/>
              </a:rPr>
              <a:t>to </a:t>
            </a:r>
            <a:r>
              <a:rPr sz="1800" spc="-5" dirty="0">
                <a:latin typeface="Arial"/>
                <a:cs typeface="Arial"/>
              </a:rPr>
              <a:t>ten </a:t>
            </a:r>
            <a:r>
              <a:rPr sz="1800" spc="-10" dirty="0">
                <a:latin typeface="Arial"/>
                <a:cs typeface="Arial"/>
              </a:rPr>
              <a:t>minutes </a:t>
            </a:r>
            <a:r>
              <a:rPr sz="1800" dirty="0">
                <a:latin typeface="Arial"/>
                <a:cs typeface="Arial"/>
              </a:rPr>
              <a:t>to </a:t>
            </a:r>
            <a:r>
              <a:rPr sz="1800" spc="-10" dirty="0">
                <a:latin typeface="Arial"/>
                <a:cs typeface="Arial"/>
              </a:rPr>
              <a:t>execute </a:t>
            </a:r>
            <a:r>
              <a:rPr sz="1800" spc="-5" dirty="0">
                <a:latin typeface="Arial"/>
                <a:cs typeface="Arial"/>
              </a:rPr>
              <a:t>the </a:t>
            </a:r>
            <a:r>
              <a:rPr sz="1800" spc="-10" dirty="0">
                <a:latin typeface="Arial"/>
                <a:cs typeface="Arial"/>
              </a:rPr>
              <a:t>Delete Request depending </a:t>
            </a:r>
            <a:r>
              <a:rPr sz="1800" spc="-15" dirty="0">
                <a:latin typeface="Arial"/>
                <a:cs typeface="Arial"/>
              </a:rPr>
              <a:t>on  </a:t>
            </a:r>
            <a:r>
              <a:rPr sz="1800" spc="-5" dirty="0">
                <a:latin typeface="Arial"/>
                <a:cs typeface="Arial"/>
              </a:rPr>
              <a:t>the volume of </a:t>
            </a:r>
            <a:r>
              <a:rPr sz="1800" spc="-20" dirty="0">
                <a:latin typeface="Arial"/>
                <a:cs typeface="Arial"/>
              </a:rPr>
              <a:t>activity, </a:t>
            </a:r>
            <a:r>
              <a:rPr sz="1800" spc="-10" dirty="0">
                <a:latin typeface="Arial"/>
                <a:cs typeface="Arial"/>
              </a:rPr>
              <a:t>but </a:t>
            </a:r>
            <a:r>
              <a:rPr sz="1800" spc="-20" dirty="0">
                <a:latin typeface="Arial"/>
                <a:cs typeface="Arial"/>
              </a:rPr>
              <a:t>what </a:t>
            </a:r>
            <a:r>
              <a:rPr sz="1800" spc="-10" dirty="0">
                <a:latin typeface="Arial"/>
                <a:cs typeface="Arial"/>
              </a:rPr>
              <a:t>has been seen </a:t>
            </a:r>
            <a:r>
              <a:rPr sz="1800" spc="-5" dirty="0">
                <a:latin typeface="Arial"/>
                <a:cs typeface="Arial"/>
              </a:rPr>
              <a:t>is </a:t>
            </a:r>
            <a:r>
              <a:rPr sz="1800" spc="-10" dirty="0">
                <a:latin typeface="Arial"/>
                <a:cs typeface="Arial"/>
              </a:rPr>
              <a:t>under </a:t>
            </a:r>
            <a:r>
              <a:rPr sz="1800" spc="-5" dirty="0">
                <a:latin typeface="Arial"/>
                <a:cs typeface="Arial"/>
              </a:rPr>
              <a:t>4</a:t>
            </a:r>
            <a:r>
              <a:rPr sz="1800" spc="240" dirty="0">
                <a:latin typeface="Arial"/>
                <a:cs typeface="Arial"/>
              </a:rPr>
              <a:t> </a:t>
            </a:r>
            <a:r>
              <a:rPr sz="1800" spc="-10" dirty="0">
                <a:latin typeface="Arial"/>
                <a:cs typeface="Arial"/>
              </a:rPr>
              <a:t>minutes</a:t>
            </a:r>
            <a:endParaRPr sz="1800">
              <a:latin typeface="Arial"/>
              <a:cs typeface="Arial"/>
            </a:endParaRPr>
          </a:p>
        </p:txBody>
      </p:sp>
      <p:sp>
        <p:nvSpPr>
          <p:cNvPr id="11" name="Slide Number Placeholder 10">
            <a:extLst>
              <a:ext uri="{FF2B5EF4-FFF2-40B4-BE49-F238E27FC236}">
                <a16:creationId xmlns:a16="http://schemas.microsoft.com/office/drawing/2014/main" id="{F8B377F4-ADC3-45DC-B545-22E04D24B7BD}"/>
              </a:ext>
            </a:extLst>
          </p:cNvPr>
          <p:cNvSpPr>
            <a:spLocks noGrp="1"/>
          </p:cNvSpPr>
          <p:nvPr>
            <p:ph type="sldNum" sz="quarter" idx="7"/>
          </p:nvPr>
        </p:nvSpPr>
        <p:spPr/>
        <p:txBody>
          <a:bodyPr/>
          <a:lstStyle/>
          <a:p>
            <a:fld id="{B6F15528-21DE-4FAA-801E-634DDDAF4B2B}" type="slidenum">
              <a:rPr lang="en-US" smtClean="0"/>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pc="-5" dirty="0"/>
              <a:t>Error Message: Batch</a:t>
            </a:r>
            <a:r>
              <a:rPr spc="55" dirty="0"/>
              <a:t> </a:t>
            </a:r>
            <a:r>
              <a:rPr spc="-5" dirty="0"/>
              <a:t>Processing</a:t>
            </a:r>
          </a:p>
        </p:txBody>
      </p:sp>
      <p:sp>
        <p:nvSpPr>
          <p:cNvPr id="7" name="object 7"/>
          <p:cNvSpPr/>
          <p:nvPr/>
        </p:nvSpPr>
        <p:spPr>
          <a:xfrm>
            <a:off x="27432" y="2191511"/>
            <a:ext cx="9116567" cy="220065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90500" y="2286000"/>
            <a:ext cx="8803434" cy="201638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85928" y="2281427"/>
            <a:ext cx="8810625" cy="2021205"/>
          </a:xfrm>
          <a:custGeom>
            <a:avLst/>
            <a:gdLst/>
            <a:ahLst/>
            <a:cxnLst/>
            <a:rect l="l" t="t" r="r" b="b"/>
            <a:pathLst>
              <a:path w="8810625" h="2021204">
                <a:moveTo>
                  <a:pt x="0" y="0"/>
                </a:moveTo>
                <a:lnTo>
                  <a:pt x="8810244" y="0"/>
                </a:lnTo>
                <a:lnTo>
                  <a:pt x="8810244" y="2020824"/>
                </a:lnTo>
                <a:lnTo>
                  <a:pt x="0" y="2020824"/>
                </a:lnTo>
                <a:lnTo>
                  <a:pt x="0" y="0"/>
                </a:lnTo>
                <a:close/>
              </a:path>
            </a:pathLst>
          </a:custGeom>
          <a:ln w="9143">
            <a:solidFill>
              <a:srgbClr val="FFFFFF"/>
            </a:solidFill>
          </a:ln>
        </p:spPr>
        <p:txBody>
          <a:bodyPr wrap="square" lIns="0" tIns="0" rIns="0" bIns="0" rtlCol="0"/>
          <a:lstStyle/>
          <a:p>
            <a:endParaRPr/>
          </a:p>
        </p:txBody>
      </p:sp>
      <p:sp>
        <p:nvSpPr>
          <p:cNvPr id="10" name="object 10"/>
          <p:cNvSpPr txBox="1"/>
          <p:nvPr/>
        </p:nvSpPr>
        <p:spPr>
          <a:xfrm>
            <a:off x="501650" y="4611623"/>
            <a:ext cx="7993380" cy="1560830"/>
          </a:xfrm>
          <a:prstGeom prst="rect">
            <a:avLst/>
          </a:prstGeom>
        </p:spPr>
        <p:txBody>
          <a:bodyPr vert="horz" wrap="square" lIns="0" tIns="0" rIns="0" bIns="0" rtlCol="0">
            <a:spAutoFit/>
          </a:bodyPr>
          <a:lstStyle/>
          <a:p>
            <a:pPr marL="416559" marR="5080" indent="-403860">
              <a:lnSpc>
                <a:spcPct val="100000"/>
              </a:lnSpc>
              <a:buClr>
                <a:srgbClr val="F9A451"/>
              </a:buClr>
              <a:buSzPct val="58333"/>
              <a:buFont typeface="Wingdings"/>
              <a:buChar char=""/>
              <a:tabLst>
                <a:tab pos="416559" algn="l"/>
              </a:tabLst>
            </a:pPr>
            <a:r>
              <a:rPr sz="1800" dirty="0">
                <a:latin typeface="Arial"/>
                <a:cs typeface="Arial"/>
              </a:rPr>
              <a:t>The </a:t>
            </a:r>
            <a:r>
              <a:rPr sz="1800" spc="-10" dirty="0">
                <a:latin typeface="Arial"/>
                <a:cs typeface="Arial"/>
              </a:rPr>
              <a:t>user cannot delete while </a:t>
            </a:r>
            <a:r>
              <a:rPr sz="1800" spc="-5" dirty="0">
                <a:latin typeface="Arial"/>
                <a:cs typeface="Arial"/>
              </a:rPr>
              <a:t>a batch is in </a:t>
            </a:r>
            <a:r>
              <a:rPr sz="1800" spc="-10" dirty="0">
                <a:latin typeface="Arial"/>
                <a:cs typeface="Arial"/>
              </a:rPr>
              <a:t>queue or </a:t>
            </a:r>
            <a:r>
              <a:rPr sz="1800" spc="-5" dirty="0">
                <a:latin typeface="Arial"/>
                <a:cs typeface="Arial"/>
              </a:rPr>
              <a:t>processing for </a:t>
            </a:r>
            <a:r>
              <a:rPr sz="1800" spc="-10" dirty="0">
                <a:latin typeface="Arial"/>
                <a:cs typeface="Arial"/>
              </a:rPr>
              <a:t>that  collection</a:t>
            </a:r>
            <a:endParaRPr sz="1800">
              <a:latin typeface="Arial"/>
              <a:cs typeface="Arial"/>
            </a:endParaRPr>
          </a:p>
          <a:p>
            <a:pPr marL="416559" indent="-403860">
              <a:lnSpc>
                <a:spcPct val="100000"/>
              </a:lnSpc>
              <a:spcBef>
                <a:spcPts val="695"/>
              </a:spcBef>
              <a:buClr>
                <a:srgbClr val="F9A451"/>
              </a:buClr>
              <a:buSzPct val="58333"/>
              <a:buFont typeface="Wingdings"/>
              <a:buChar char=""/>
              <a:tabLst>
                <a:tab pos="416559" algn="l"/>
              </a:tabLst>
            </a:pPr>
            <a:r>
              <a:rPr sz="1800" dirty="0">
                <a:latin typeface="Arial"/>
                <a:cs typeface="Arial"/>
              </a:rPr>
              <a:t>If </a:t>
            </a:r>
            <a:r>
              <a:rPr sz="1800" spc="-5" dirty="0">
                <a:latin typeface="Arial"/>
                <a:cs typeface="Arial"/>
              </a:rPr>
              <a:t>the </a:t>
            </a:r>
            <a:r>
              <a:rPr sz="1800" spc="-10" dirty="0">
                <a:latin typeface="Arial"/>
                <a:cs typeface="Arial"/>
              </a:rPr>
              <a:t>user </a:t>
            </a:r>
            <a:r>
              <a:rPr sz="1800" spc="-5" dirty="0">
                <a:latin typeface="Arial"/>
                <a:cs typeface="Arial"/>
              </a:rPr>
              <a:t>attempts a </a:t>
            </a:r>
            <a:r>
              <a:rPr sz="1800" spc="-10" dirty="0">
                <a:latin typeface="Arial"/>
                <a:cs typeface="Arial"/>
              </a:rPr>
              <a:t>delete </a:t>
            </a:r>
            <a:r>
              <a:rPr sz="1800" spc="-5" dirty="0">
                <a:latin typeface="Arial"/>
                <a:cs typeface="Arial"/>
              </a:rPr>
              <a:t>they </a:t>
            </a:r>
            <a:r>
              <a:rPr sz="1800" spc="-15" dirty="0">
                <a:latin typeface="Arial"/>
                <a:cs typeface="Arial"/>
              </a:rPr>
              <a:t>will </a:t>
            </a:r>
            <a:r>
              <a:rPr sz="1800" spc="-5" dirty="0">
                <a:latin typeface="Arial"/>
                <a:cs typeface="Arial"/>
              </a:rPr>
              <a:t>receive </a:t>
            </a:r>
            <a:r>
              <a:rPr sz="1800" spc="-10" dirty="0">
                <a:latin typeface="Arial"/>
                <a:cs typeface="Arial"/>
              </a:rPr>
              <a:t>an </a:t>
            </a:r>
            <a:r>
              <a:rPr sz="1800" spc="-5" dirty="0">
                <a:latin typeface="Arial"/>
                <a:cs typeface="Arial"/>
              </a:rPr>
              <a:t>error</a:t>
            </a:r>
            <a:r>
              <a:rPr sz="1800" spc="185" dirty="0">
                <a:latin typeface="Arial"/>
                <a:cs typeface="Arial"/>
              </a:rPr>
              <a:t> </a:t>
            </a:r>
            <a:r>
              <a:rPr sz="1800" spc="-10" dirty="0">
                <a:latin typeface="Arial"/>
                <a:cs typeface="Arial"/>
              </a:rPr>
              <a:t>message</a:t>
            </a:r>
            <a:endParaRPr sz="1800">
              <a:latin typeface="Arial"/>
              <a:cs typeface="Arial"/>
            </a:endParaRPr>
          </a:p>
          <a:p>
            <a:pPr marL="416559" marR="5080" indent="-403860">
              <a:lnSpc>
                <a:spcPct val="100000"/>
              </a:lnSpc>
              <a:spcBef>
                <a:spcPts val="705"/>
              </a:spcBef>
              <a:buClr>
                <a:srgbClr val="F9A451"/>
              </a:buClr>
              <a:buSzPct val="58333"/>
              <a:buFont typeface="Wingdings"/>
              <a:buChar char=""/>
              <a:tabLst>
                <a:tab pos="416559" algn="l"/>
                <a:tab pos="1499870" algn="l"/>
                <a:tab pos="2429510" algn="l"/>
                <a:tab pos="2927985" algn="l"/>
                <a:tab pos="3312160" algn="l"/>
                <a:tab pos="4547870" algn="l"/>
                <a:tab pos="4792980" algn="l"/>
                <a:tab pos="5050790" algn="l"/>
                <a:tab pos="5840095" algn="l"/>
                <a:tab pos="6974205" algn="l"/>
                <a:tab pos="7472680" algn="l"/>
              </a:tabLst>
            </a:pPr>
            <a:r>
              <a:rPr sz="1800" spc="-10" dirty="0">
                <a:latin typeface="Arial"/>
                <a:cs typeface="Arial"/>
              </a:rPr>
              <a:t>H</a:t>
            </a:r>
            <a:r>
              <a:rPr sz="1800" spc="5" dirty="0">
                <a:latin typeface="Arial"/>
                <a:cs typeface="Arial"/>
              </a:rPr>
              <a:t>o</a:t>
            </a:r>
            <a:r>
              <a:rPr sz="1800" spc="-35" dirty="0">
                <a:latin typeface="Arial"/>
                <a:cs typeface="Arial"/>
              </a:rPr>
              <a:t>w</a:t>
            </a:r>
            <a:r>
              <a:rPr sz="1800" spc="-15" dirty="0">
                <a:latin typeface="Arial"/>
                <a:cs typeface="Arial"/>
              </a:rPr>
              <a:t>e</a:t>
            </a:r>
            <a:r>
              <a:rPr sz="1800" spc="0" dirty="0">
                <a:latin typeface="Arial"/>
                <a:cs typeface="Arial"/>
              </a:rPr>
              <a:t>v</a:t>
            </a:r>
            <a:r>
              <a:rPr sz="1800" spc="-15" dirty="0">
                <a:latin typeface="Arial"/>
                <a:cs typeface="Arial"/>
              </a:rPr>
              <a:t>e</a:t>
            </a:r>
            <a:r>
              <a:rPr sz="1800" spc="-105" dirty="0">
                <a:latin typeface="Arial"/>
                <a:cs typeface="Arial"/>
              </a:rPr>
              <a:t>r</a:t>
            </a:r>
            <a:r>
              <a:rPr sz="1800" dirty="0">
                <a:latin typeface="Arial"/>
                <a:cs typeface="Arial"/>
              </a:rPr>
              <a:t>,	</a:t>
            </a:r>
            <a:r>
              <a:rPr sz="1800" spc="-10" dirty="0">
                <a:latin typeface="Arial"/>
                <a:cs typeface="Arial"/>
              </a:rPr>
              <a:t>ba</a:t>
            </a:r>
            <a:r>
              <a:rPr sz="1800" dirty="0">
                <a:latin typeface="Arial"/>
                <a:cs typeface="Arial"/>
              </a:rPr>
              <a:t>tc</a:t>
            </a:r>
            <a:r>
              <a:rPr sz="1800" spc="-15" dirty="0">
                <a:latin typeface="Arial"/>
                <a:cs typeface="Arial"/>
              </a:rPr>
              <a:t>he</a:t>
            </a:r>
            <a:r>
              <a:rPr sz="1800" spc="-5" dirty="0">
                <a:latin typeface="Arial"/>
                <a:cs typeface="Arial"/>
              </a:rPr>
              <a:t>s</a:t>
            </a:r>
            <a:r>
              <a:rPr sz="1800" dirty="0">
                <a:latin typeface="Arial"/>
                <a:cs typeface="Arial"/>
              </a:rPr>
              <a:t>	c</a:t>
            </a:r>
            <a:r>
              <a:rPr sz="1800" spc="-15" dirty="0">
                <a:latin typeface="Arial"/>
                <a:cs typeface="Arial"/>
              </a:rPr>
              <a:t>a</a:t>
            </a:r>
            <a:r>
              <a:rPr sz="1800" spc="-5" dirty="0">
                <a:latin typeface="Arial"/>
                <a:cs typeface="Arial"/>
              </a:rPr>
              <a:t>n</a:t>
            </a:r>
            <a:r>
              <a:rPr sz="1800" dirty="0">
                <a:latin typeface="Arial"/>
                <a:cs typeface="Arial"/>
              </a:rPr>
              <a:t>	</a:t>
            </a:r>
            <a:r>
              <a:rPr sz="1800" spc="-15" dirty="0">
                <a:latin typeface="Arial"/>
                <a:cs typeface="Arial"/>
              </a:rPr>
              <a:t>b</a:t>
            </a:r>
            <a:r>
              <a:rPr sz="1800" spc="-5" dirty="0">
                <a:latin typeface="Arial"/>
                <a:cs typeface="Arial"/>
              </a:rPr>
              <a:t>e</a:t>
            </a:r>
            <a:r>
              <a:rPr sz="1800" dirty="0">
                <a:latin typeface="Arial"/>
                <a:cs typeface="Arial"/>
              </a:rPr>
              <a:t>	p</a:t>
            </a:r>
            <a:r>
              <a:rPr sz="1800" spc="-5" dirty="0">
                <a:latin typeface="Arial"/>
                <a:cs typeface="Arial"/>
              </a:rPr>
              <a:t>r</a:t>
            </a:r>
            <a:r>
              <a:rPr sz="1800" spc="-10" dirty="0">
                <a:latin typeface="Arial"/>
                <a:cs typeface="Arial"/>
              </a:rPr>
              <a:t>o</a:t>
            </a:r>
            <a:r>
              <a:rPr sz="1800" spc="-5" dirty="0">
                <a:latin typeface="Arial"/>
                <a:cs typeface="Arial"/>
              </a:rPr>
              <a:t>c</a:t>
            </a:r>
            <a:r>
              <a:rPr sz="1800" spc="-10" dirty="0">
                <a:latin typeface="Arial"/>
                <a:cs typeface="Arial"/>
              </a:rPr>
              <a:t>e</a:t>
            </a:r>
            <a:r>
              <a:rPr sz="1800" spc="-5" dirty="0">
                <a:latin typeface="Arial"/>
                <a:cs typeface="Arial"/>
              </a:rPr>
              <a:t>ssi</a:t>
            </a:r>
            <a:r>
              <a:rPr sz="1800" dirty="0">
                <a:latin typeface="Arial"/>
                <a:cs typeface="Arial"/>
              </a:rPr>
              <a:t>n</a:t>
            </a:r>
            <a:r>
              <a:rPr sz="1800" spc="-5" dirty="0">
                <a:latin typeface="Arial"/>
                <a:cs typeface="Arial"/>
              </a:rPr>
              <a:t>g</a:t>
            </a:r>
            <a:r>
              <a:rPr sz="1800" dirty="0">
                <a:latin typeface="Arial"/>
                <a:cs typeface="Arial"/>
              </a:rPr>
              <a:t>	</a:t>
            </a:r>
            <a:r>
              <a:rPr sz="1800" spc="-5" dirty="0">
                <a:latin typeface="Arial"/>
                <a:cs typeface="Arial"/>
              </a:rPr>
              <a:t>i</a:t>
            </a:r>
            <a:r>
              <a:rPr sz="1800" dirty="0">
                <a:latin typeface="Arial"/>
                <a:cs typeface="Arial"/>
              </a:rPr>
              <a:t>f	</a:t>
            </a:r>
            <a:r>
              <a:rPr sz="1800" spc="-5" dirty="0">
                <a:latin typeface="Arial"/>
                <a:cs typeface="Arial"/>
              </a:rPr>
              <a:t>a</a:t>
            </a:r>
            <a:r>
              <a:rPr sz="1800" dirty="0">
                <a:latin typeface="Arial"/>
                <a:cs typeface="Arial"/>
              </a:rPr>
              <a:t>	</a:t>
            </a:r>
            <a:r>
              <a:rPr sz="1800" spc="-10" dirty="0">
                <a:latin typeface="Arial"/>
                <a:cs typeface="Arial"/>
              </a:rPr>
              <a:t>D</a:t>
            </a:r>
            <a:r>
              <a:rPr sz="1800" spc="-15" dirty="0">
                <a:latin typeface="Arial"/>
                <a:cs typeface="Arial"/>
              </a:rPr>
              <a:t>e</a:t>
            </a:r>
            <a:r>
              <a:rPr sz="1800" spc="-10" dirty="0">
                <a:latin typeface="Arial"/>
                <a:cs typeface="Arial"/>
              </a:rPr>
              <a:t>le</a:t>
            </a:r>
            <a:r>
              <a:rPr sz="1800" dirty="0">
                <a:latin typeface="Arial"/>
                <a:cs typeface="Arial"/>
              </a:rPr>
              <a:t>t</a:t>
            </a:r>
            <a:r>
              <a:rPr sz="1800" spc="-5" dirty="0">
                <a:latin typeface="Arial"/>
                <a:cs typeface="Arial"/>
              </a:rPr>
              <a:t>e</a:t>
            </a:r>
            <a:r>
              <a:rPr sz="1800" dirty="0">
                <a:latin typeface="Arial"/>
                <a:cs typeface="Arial"/>
              </a:rPr>
              <a:t>	c</a:t>
            </a:r>
            <a:r>
              <a:rPr sz="1800" spc="-15" dirty="0">
                <a:latin typeface="Arial"/>
                <a:cs typeface="Arial"/>
              </a:rPr>
              <a:t>o</a:t>
            </a:r>
            <a:r>
              <a:rPr sz="1800" spc="-5" dirty="0">
                <a:latin typeface="Arial"/>
                <a:cs typeface="Arial"/>
              </a:rPr>
              <a:t>m</a:t>
            </a:r>
            <a:r>
              <a:rPr sz="1800" spc="10" dirty="0">
                <a:latin typeface="Arial"/>
                <a:cs typeface="Arial"/>
              </a:rPr>
              <a:t>m</a:t>
            </a:r>
            <a:r>
              <a:rPr sz="1800" spc="-15" dirty="0">
                <a:latin typeface="Arial"/>
                <a:cs typeface="Arial"/>
              </a:rPr>
              <a:t>an</a:t>
            </a:r>
            <a:r>
              <a:rPr sz="1800" spc="-5" dirty="0">
                <a:latin typeface="Arial"/>
                <a:cs typeface="Arial"/>
              </a:rPr>
              <a:t>d</a:t>
            </a:r>
            <a:r>
              <a:rPr sz="1800" dirty="0">
                <a:latin typeface="Arial"/>
                <a:cs typeface="Arial"/>
              </a:rPr>
              <a:t>	</a:t>
            </a:r>
            <a:r>
              <a:rPr sz="1800" spc="-15" dirty="0">
                <a:latin typeface="Arial"/>
                <a:cs typeface="Arial"/>
              </a:rPr>
              <a:t>ha</a:t>
            </a:r>
            <a:r>
              <a:rPr sz="1800" spc="-5" dirty="0">
                <a:latin typeface="Arial"/>
                <a:cs typeface="Arial"/>
              </a:rPr>
              <a:t>s</a:t>
            </a:r>
            <a:r>
              <a:rPr sz="1800" dirty="0">
                <a:latin typeface="Arial"/>
                <a:cs typeface="Arial"/>
              </a:rPr>
              <a:t>	b</a:t>
            </a:r>
            <a:r>
              <a:rPr sz="1800" spc="-15" dirty="0">
                <a:latin typeface="Arial"/>
                <a:cs typeface="Arial"/>
              </a:rPr>
              <a:t>een  </a:t>
            </a:r>
            <a:r>
              <a:rPr sz="1800" spc="-10" dirty="0">
                <a:latin typeface="Arial"/>
                <a:cs typeface="Arial"/>
              </a:rPr>
              <a:t>executed</a:t>
            </a:r>
            <a:endParaRPr sz="1800">
              <a:latin typeface="Arial"/>
              <a:cs typeface="Arial"/>
            </a:endParaRPr>
          </a:p>
        </p:txBody>
      </p:sp>
      <p:sp>
        <p:nvSpPr>
          <p:cNvPr id="12" name="Slide Number Placeholder 11">
            <a:extLst>
              <a:ext uri="{FF2B5EF4-FFF2-40B4-BE49-F238E27FC236}">
                <a16:creationId xmlns:a16="http://schemas.microsoft.com/office/drawing/2014/main" id="{AA0C753B-EF5B-430B-B472-D6E15DB884B9}"/>
              </a:ext>
            </a:extLst>
          </p:cNvPr>
          <p:cNvSpPr>
            <a:spLocks noGrp="1"/>
          </p:cNvSpPr>
          <p:nvPr>
            <p:ph type="sldNum" sz="quarter" idx="7"/>
          </p:nvPr>
        </p:nvSpPr>
        <p:spPr/>
        <p:txBody>
          <a:bodyPr/>
          <a:lstStyle/>
          <a:p>
            <a:fld id="{B6F15528-21DE-4FAA-801E-634DDDAF4B2B}" type="slidenum">
              <a:rPr lang="en-US" smtClean="0"/>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1423035">
              <a:lnSpc>
                <a:spcPct val="100000"/>
              </a:lnSpc>
            </a:pPr>
            <a:r>
              <a:rPr sz="2500" spc="-5" dirty="0"/>
              <a:t>When should </a:t>
            </a:r>
            <a:r>
              <a:rPr sz="2500" spc="-10" dirty="0"/>
              <a:t>the </a:t>
            </a:r>
            <a:r>
              <a:rPr sz="2500" spc="-5" dirty="0"/>
              <a:t>Delete Utility be</a:t>
            </a:r>
            <a:r>
              <a:rPr sz="2500" spc="55" dirty="0"/>
              <a:t> </a:t>
            </a:r>
            <a:r>
              <a:rPr sz="2500" spc="-5" dirty="0"/>
              <a:t>used</a:t>
            </a:r>
            <a:endParaRPr sz="2500"/>
          </a:p>
        </p:txBody>
      </p:sp>
      <p:sp>
        <p:nvSpPr>
          <p:cNvPr id="6" name="object 6"/>
          <p:cNvSpPr txBox="1"/>
          <p:nvPr/>
        </p:nvSpPr>
        <p:spPr>
          <a:xfrm>
            <a:off x="161670" y="1298945"/>
            <a:ext cx="8438515" cy="4003275"/>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spcBef>
                <a:spcPts val="25"/>
              </a:spcBef>
            </a:pPr>
            <a:endParaRPr sz="1850" dirty="0">
              <a:latin typeface="Times New Roman"/>
              <a:cs typeface="Times New Roman"/>
            </a:endParaRPr>
          </a:p>
          <a:p>
            <a:pPr marL="782955" marR="158115" indent="-320040">
              <a:lnSpc>
                <a:spcPct val="106100"/>
              </a:lnSpc>
              <a:spcBef>
                <a:spcPts val="5"/>
              </a:spcBef>
              <a:buClr>
                <a:srgbClr val="F9A451"/>
              </a:buClr>
              <a:buSzPct val="58333"/>
              <a:buFont typeface="Wingdings"/>
              <a:buChar char=""/>
              <a:tabLst>
                <a:tab pos="783590" algn="l"/>
              </a:tabLst>
            </a:pPr>
            <a:r>
              <a:rPr sz="1800" dirty="0">
                <a:latin typeface="Arial"/>
                <a:cs typeface="Arial"/>
              </a:rPr>
              <a:t>If </a:t>
            </a:r>
            <a:r>
              <a:rPr sz="1800" spc="-10" dirty="0">
                <a:latin typeface="Arial"/>
                <a:cs typeface="Arial"/>
              </a:rPr>
              <a:t>an </a:t>
            </a:r>
            <a:r>
              <a:rPr sz="1800" spc="-5" dirty="0">
                <a:latin typeface="Arial"/>
                <a:cs typeface="Arial"/>
              </a:rPr>
              <a:t>LEA </a:t>
            </a:r>
            <a:r>
              <a:rPr sz="1800" spc="-10" dirty="0">
                <a:latin typeface="Arial"/>
                <a:cs typeface="Arial"/>
              </a:rPr>
              <a:t>has loaded any </a:t>
            </a:r>
            <a:r>
              <a:rPr sz="1800" dirty="0">
                <a:latin typeface="Arial"/>
                <a:cs typeface="Arial"/>
              </a:rPr>
              <a:t>TSDS </a:t>
            </a:r>
            <a:r>
              <a:rPr sz="1800" spc="-5" dirty="0">
                <a:latin typeface="Arial"/>
                <a:cs typeface="Arial"/>
              </a:rPr>
              <a:t>PEIMS </a:t>
            </a:r>
            <a:r>
              <a:rPr sz="1800" spc="-30" dirty="0">
                <a:latin typeface="Arial"/>
                <a:cs typeface="Arial"/>
              </a:rPr>
              <a:t>FALL </a:t>
            </a:r>
            <a:r>
              <a:rPr sz="1800" spc="-5" dirty="0">
                <a:latin typeface="Arial"/>
                <a:cs typeface="Arial"/>
              </a:rPr>
              <a:t>data </a:t>
            </a:r>
            <a:r>
              <a:rPr sz="1800" spc="-10" dirty="0">
                <a:latin typeface="Arial"/>
                <a:cs typeface="Arial"/>
              </a:rPr>
              <a:t>prior </a:t>
            </a:r>
            <a:r>
              <a:rPr sz="1800" dirty="0">
                <a:latin typeface="Arial"/>
                <a:cs typeface="Arial"/>
              </a:rPr>
              <a:t>to </a:t>
            </a:r>
            <a:r>
              <a:rPr sz="1800" spc="-5" dirty="0">
                <a:latin typeface="Arial"/>
                <a:cs typeface="Arial"/>
              </a:rPr>
              <a:t>the </a:t>
            </a:r>
            <a:r>
              <a:rPr lang="en-US" sz="1800" spc="-5" dirty="0">
                <a:latin typeface="Arial"/>
                <a:cs typeface="Arial"/>
              </a:rPr>
              <a:t>2017-2018 </a:t>
            </a:r>
            <a:r>
              <a:rPr sz="1800" spc="-10" dirty="0">
                <a:latin typeface="Arial"/>
                <a:cs typeface="Arial"/>
              </a:rPr>
              <a:t>snapshot</a:t>
            </a:r>
            <a:endParaRPr sz="1800" dirty="0">
              <a:latin typeface="Arial"/>
              <a:cs typeface="Arial"/>
            </a:endParaRPr>
          </a:p>
          <a:p>
            <a:pPr marL="782955" marR="154305" indent="-320040">
              <a:lnSpc>
                <a:spcPct val="105900"/>
              </a:lnSpc>
              <a:spcBef>
                <a:spcPts val="905"/>
              </a:spcBef>
              <a:buClr>
                <a:srgbClr val="F9A451"/>
              </a:buClr>
              <a:buSzPct val="58333"/>
              <a:buFont typeface="Wingdings"/>
              <a:buChar char=""/>
              <a:tabLst>
                <a:tab pos="783590" algn="l"/>
              </a:tabLst>
            </a:pPr>
            <a:r>
              <a:rPr sz="1800" dirty="0">
                <a:latin typeface="Arial"/>
                <a:cs typeface="Arial"/>
              </a:rPr>
              <a:t>If </a:t>
            </a:r>
            <a:r>
              <a:rPr sz="1800" spc="-10" dirty="0">
                <a:latin typeface="Arial"/>
                <a:cs typeface="Arial"/>
              </a:rPr>
              <a:t>an </a:t>
            </a:r>
            <a:r>
              <a:rPr sz="1800" spc="-5" dirty="0">
                <a:latin typeface="Arial"/>
                <a:cs typeface="Arial"/>
              </a:rPr>
              <a:t>LEA </a:t>
            </a:r>
            <a:r>
              <a:rPr sz="1800" spc="-10" dirty="0">
                <a:latin typeface="Arial"/>
                <a:cs typeface="Arial"/>
              </a:rPr>
              <a:t>cannot </a:t>
            </a:r>
            <a:r>
              <a:rPr sz="1800" spc="-5" dirty="0">
                <a:latin typeface="Arial"/>
                <a:cs typeface="Arial"/>
              </a:rPr>
              <a:t>correct a record </a:t>
            </a:r>
            <a:r>
              <a:rPr sz="1800" spc="-10" dirty="0">
                <a:latin typeface="Arial"/>
                <a:cs typeface="Arial"/>
              </a:rPr>
              <a:t>by </a:t>
            </a:r>
            <a:r>
              <a:rPr sz="1800" spc="-5" dirty="0">
                <a:latin typeface="Arial"/>
                <a:cs typeface="Arial"/>
              </a:rPr>
              <a:t>simply </a:t>
            </a:r>
            <a:r>
              <a:rPr sz="1800" spc="-10" dirty="0">
                <a:latin typeface="Arial"/>
                <a:cs typeface="Arial"/>
              </a:rPr>
              <a:t>uploading </a:t>
            </a:r>
            <a:r>
              <a:rPr sz="1800" spc="-5" dirty="0">
                <a:latin typeface="Arial"/>
                <a:cs typeface="Arial"/>
              </a:rPr>
              <a:t>a </a:t>
            </a:r>
            <a:r>
              <a:rPr sz="1800" spc="-10" dirty="0">
                <a:latin typeface="Arial"/>
                <a:cs typeface="Arial"/>
              </a:rPr>
              <a:t>new </a:t>
            </a:r>
            <a:r>
              <a:rPr sz="1800" spc="-5" dirty="0">
                <a:latin typeface="Arial"/>
                <a:cs typeface="Arial"/>
              </a:rPr>
              <a:t>XML file – in  cases </a:t>
            </a:r>
            <a:r>
              <a:rPr sz="1800" spc="-15" dirty="0">
                <a:latin typeface="Arial"/>
                <a:cs typeface="Arial"/>
              </a:rPr>
              <a:t>where </a:t>
            </a:r>
            <a:r>
              <a:rPr sz="1800" spc="-5" dirty="0">
                <a:latin typeface="Arial"/>
                <a:cs typeface="Arial"/>
              </a:rPr>
              <a:t>the data attempting </a:t>
            </a:r>
            <a:r>
              <a:rPr sz="1800" dirty="0">
                <a:latin typeface="Arial"/>
                <a:cs typeface="Arial"/>
              </a:rPr>
              <a:t>to </a:t>
            </a:r>
            <a:r>
              <a:rPr sz="1800" spc="-10" dirty="0">
                <a:latin typeface="Arial"/>
                <a:cs typeface="Arial"/>
              </a:rPr>
              <a:t>be </a:t>
            </a:r>
            <a:r>
              <a:rPr sz="1800" spc="-5" dirty="0">
                <a:latin typeface="Arial"/>
                <a:cs typeface="Arial"/>
              </a:rPr>
              <a:t>corrected is part of a primary  </a:t>
            </a:r>
            <a:r>
              <a:rPr sz="1800" spc="-10" dirty="0">
                <a:latin typeface="Arial"/>
                <a:cs typeface="Arial"/>
              </a:rPr>
              <a:t>database </a:t>
            </a:r>
            <a:r>
              <a:rPr sz="1800" spc="-45" dirty="0">
                <a:latin typeface="Arial"/>
                <a:cs typeface="Arial"/>
              </a:rPr>
              <a:t>key, </a:t>
            </a:r>
            <a:r>
              <a:rPr sz="1800" spc="-10" dirty="0">
                <a:latin typeface="Arial"/>
                <a:cs typeface="Arial"/>
              </a:rPr>
              <a:t>then </a:t>
            </a:r>
            <a:r>
              <a:rPr sz="1800" spc="-5" dirty="0">
                <a:latin typeface="Arial"/>
                <a:cs typeface="Arial"/>
              </a:rPr>
              <a:t>a </a:t>
            </a:r>
            <a:r>
              <a:rPr sz="1800" spc="-10" dirty="0">
                <a:latin typeface="Arial"/>
                <a:cs typeface="Arial"/>
              </a:rPr>
              <a:t>duplicate </a:t>
            </a:r>
            <a:r>
              <a:rPr sz="1800" spc="-5" dirty="0">
                <a:latin typeface="Arial"/>
                <a:cs typeface="Arial"/>
              </a:rPr>
              <a:t>record may </a:t>
            </a:r>
            <a:r>
              <a:rPr sz="1800" spc="-10" dirty="0">
                <a:latin typeface="Arial"/>
                <a:cs typeface="Arial"/>
              </a:rPr>
              <a:t>be </a:t>
            </a:r>
            <a:r>
              <a:rPr sz="1800" spc="-5" dirty="0">
                <a:latin typeface="Arial"/>
                <a:cs typeface="Arial"/>
              </a:rPr>
              <a:t>inserted into the ODS </a:t>
            </a:r>
            <a:r>
              <a:rPr sz="1800" spc="-15" dirty="0">
                <a:latin typeface="Arial"/>
                <a:cs typeface="Arial"/>
              </a:rPr>
              <a:t>which  </a:t>
            </a:r>
            <a:r>
              <a:rPr sz="1800" spc="-10" dirty="0">
                <a:latin typeface="Arial"/>
                <a:cs typeface="Arial"/>
              </a:rPr>
              <a:t>needs </a:t>
            </a:r>
            <a:r>
              <a:rPr sz="1800" dirty="0">
                <a:latin typeface="Arial"/>
                <a:cs typeface="Arial"/>
              </a:rPr>
              <a:t>to </a:t>
            </a:r>
            <a:r>
              <a:rPr sz="1800" spc="-10" dirty="0">
                <a:latin typeface="Arial"/>
                <a:cs typeface="Arial"/>
              </a:rPr>
              <a:t>be</a:t>
            </a:r>
            <a:r>
              <a:rPr sz="1800" spc="-55" dirty="0">
                <a:latin typeface="Arial"/>
                <a:cs typeface="Arial"/>
              </a:rPr>
              <a:t> </a:t>
            </a:r>
            <a:r>
              <a:rPr sz="1800" spc="-10" dirty="0">
                <a:latin typeface="Arial"/>
                <a:cs typeface="Arial"/>
              </a:rPr>
              <a:t>deleted</a:t>
            </a:r>
            <a:endParaRPr sz="1800" dirty="0">
              <a:latin typeface="Arial"/>
              <a:cs typeface="Arial"/>
            </a:endParaRPr>
          </a:p>
          <a:p>
            <a:pPr marL="782955" indent="-320040">
              <a:lnSpc>
                <a:spcPct val="100000"/>
              </a:lnSpc>
              <a:spcBef>
                <a:spcPts val="1030"/>
              </a:spcBef>
              <a:buClr>
                <a:srgbClr val="F9A451"/>
              </a:buClr>
              <a:buSzPct val="58333"/>
              <a:buFont typeface="Wingdings"/>
              <a:buChar char=""/>
              <a:tabLst>
                <a:tab pos="783590" algn="l"/>
              </a:tabLst>
            </a:pPr>
            <a:r>
              <a:rPr sz="1800" dirty="0">
                <a:latin typeface="Arial"/>
                <a:cs typeface="Arial"/>
              </a:rPr>
              <a:t>If </a:t>
            </a:r>
            <a:r>
              <a:rPr sz="1800" spc="-10" dirty="0">
                <a:latin typeface="Arial"/>
                <a:cs typeface="Arial"/>
              </a:rPr>
              <a:t>an </a:t>
            </a:r>
            <a:r>
              <a:rPr sz="1800" spc="-5" dirty="0">
                <a:latin typeface="Arial"/>
                <a:cs typeface="Arial"/>
              </a:rPr>
              <a:t>LEA receives </a:t>
            </a:r>
            <a:r>
              <a:rPr sz="1800" spc="-10" dirty="0">
                <a:latin typeface="Arial"/>
                <a:cs typeface="Arial"/>
              </a:rPr>
              <a:t>an </a:t>
            </a:r>
            <a:r>
              <a:rPr sz="1800" spc="-5" dirty="0">
                <a:latin typeface="Arial"/>
                <a:cs typeface="Arial"/>
              </a:rPr>
              <a:t>Oracle error (see </a:t>
            </a:r>
            <a:r>
              <a:rPr sz="1800" spc="-10" dirty="0">
                <a:latin typeface="Arial"/>
                <a:cs typeface="Arial"/>
              </a:rPr>
              <a:t>next page) during </a:t>
            </a:r>
            <a:r>
              <a:rPr sz="1800" spc="-5" dirty="0">
                <a:latin typeface="Arial"/>
                <a:cs typeface="Arial"/>
              </a:rPr>
              <a:t>PEIMS</a:t>
            </a:r>
            <a:r>
              <a:rPr sz="1800" spc="75" dirty="0">
                <a:latin typeface="Arial"/>
                <a:cs typeface="Arial"/>
              </a:rPr>
              <a:t> </a:t>
            </a:r>
            <a:r>
              <a:rPr sz="1800" spc="-10" dirty="0">
                <a:latin typeface="Arial"/>
                <a:cs typeface="Arial"/>
              </a:rPr>
              <a:t>promotion</a:t>
            </a:r>
            <a:endParaRPr lang="en-US" sz="1800" spc="-10" dirty="0">
              <a:latin typeface="Arial"/>
              <a:cs typeface="Arial"/>
            </a:endParaRPr>
          </a:p>
          <a:p>
            <a:pPr marL="782955" indent="-320040">
              <a:lnSpc>
                <a:spcPct val="100000"/>
              </a:lnSpc>
              <a:spcBef>
                <a:spcPts val="1030"/>
              </a:spcBef>
              <a:buClr>
                <a:srgbClr val="F9A451"/>
              </a:buClr>
              <a:buSzPct val="58333"/>
              <a:buFont typeface="Wingdings"/>
              <a:buChar char=""/>
              <a:tabLst>
                <a:tab pos="783590" algn="l"/>
              </a:tabLst>
            </a:pPr>
            <a:r>
              <a:rPr lang="en-US" dirty="0">
                <a:latin typeface="Arial"/>
                <a:cs typeface="Arial"/>
              </a:rPr>
              <a:t>Whenever you have uploaded and batched extra records that you need removed, you NEED to do a Delete Utility. This is triggered by having Fatal Errors/SW/Warnings on records that you want completely wiped out of the system.</a:t>
            </a:r>
            <a:endParaRPr sz="1800" dirty="0">
              <a:latin typeface="Arial"/>
              <a:cs typeface="Arial"/>
            </a:endParaRPr>
          </a:p>
        </p:txBody>
      </p:sp>
      <p:sp>
        <p:nvSpPr>
          <p:cNvPr id="8" name="Slide Number Placeholder 7">
            <a:extLst>
              <a:ext uri="{FF2B5EF4-FFF2-40B4-BE49-F238E27FC236}">
                <a16:creationId xmlns:a16="http://schemas.microsoft.com/office/drawing/2014/main" id="{6A02DB96-9C3C-4F40-99B5-7E664A9664E5}"/>
              </a:ext>
            </a:extLst>
          </p:cNvPr>
          <p:cNvSpPr>
            <a:spLocks noGrp="1"/>
          </p:cNvSpPr>
          <p:nvPr>
            <p:ph type="sldNum" sz="quarter" idx="7"/>
          </p:nvPr>
        </p:nvSpPr>
        <p:spPr/>
        <p:txBody>
          <a:bodyPr/>
          <a:lstStyle/>
          <a:p>
            <a:fld id="{B6F15528-21DE-4FAA-801E-634DDDAF4B2B}" type="slidenum">
              <a:rPr lang="en-US" smtClean="0"/>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983739" y="487171"/>
            <a:ext cx="5886450" cy="771525"/>
          </a:xfrm>
          <a:prstGeom prst="rect">
            <a:avLst/>
          </a:prstGeom>
        </p:spPr>
        <p:txBody>
          <a:bodyPr vert="horz" wrap="square" lIns="0" tIns="0" rIns="0" bIns="0" rtlCol="0">
            <a:spAutoFit/>
          </a:bodyPr>
          <a:lstStyle/>
          <a:p>
            <a:pPr marL="12700" marR="5080">
              <a:lnSpc>
                <a:spcPct val="100000"/>
              </a:lnSpc>
            </a:pPr>
            <a:r>
              <a:rPr sz="2500" spc="-5" dirty="0"/>
              <a:t>When should </a:t>
            </a:r>
            <a:r>
              <a:rPr sz="2500" spc="-10" dirty="0"/>
              <a:t>the </a:t>
            </a:r>
            <a:r>
              <a:rPr sz="2500" spc="-5" dirty="0"/>
              <a:t>Delete Utility be used  (cont…)</a:t>
            </a:r>
            <a:endParaRPr sz="2500"/>
          </a:p>
        </p:txBody>
      </p:sp>
      <p:sp>
        <p:nvSpPr>
          <p:cNvPr id="7" name="object 7"/>
          <p:cNvSpPr/>
          <p:nvPr/>
        </p:nvSpPr>
        <p:spPr>
          <a:xfrm>
            <a:off x="507491" y="1828800"/>
            <a:ext cx="8360664" cy="4113275"/>
          </a:xfrm>
          <a:prstGeom prst="rect">
            <a:avLst/>
          </a:prstGeom>
          <a:blipFill>
            <a:blip r:embed="rId3" cstate="print"/>
            <a:stretch>
              <a:fillRect/>
            </a:stretch>
          </a:blipFill>
        </p:spPr>
        <p:txBody>
          <a:bodyPr wrap="square" lIns="0" tIns="0" rIns="0" bIns="0" rtlCol="0"/>
          <a:lstStyle/>
          <a:p>
            <a:endParaRPr/>
          </a:p>
        </p:txBody>
      </p:sp>
      <p:sp>
        <p:nvSpPr>
          <p:cNvPr id="9" name="Slide Number Placeholder 8">
            <a:extLst>
              <a:ext uri="{FF2B5EF4-FFF2-40B4-BE49-F238E27FC236}">
                <a16:creationId xmlns:a16="http://schemas.microsoft.com/office/drawing/2014/main" id="{F88F626A-21FB-4926-827C-3642F67B6908}"/>
              </a:ext>
            </a:extLst>
          </p:cNvPr>
          <p:cNvSpPr>
            <a:spLocks noGrp="1"/>
          </p:cNvSpPr>
          <p:nvPr>
            <p:ph type="sldNum" sz="quarter" idx="7"/>
          </p:nvPr>
        </p:nvSpPr>
        <p:spPr/>
        <p:txBody>
          <a:bodyPr/>
          <a:lstStyle/>
          <a:p>
            <a:fld id="{B6F15528-21DE-4FAA-801E-634DDDAF4B2B}" type="slidenum">
              <a:rPr lang="en-US" smtClean="0"/>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5000" y="0"/>
            <a:ext cx="7239000" cy="1219200"/>
          </a:xfrm>
          <a:prstGeom prst="rect">
            <a:avLst/>
          </a:prstGeom>
        </p:spPr>
        <p:txBody>
          <a:bodyPr vert="horz" wrap="square" lIns="0" tIns="0" rIns="0" bIns="0" rtlCol="0">
            <a:spAutoFit/>
          </a:bodyPr>
          <a:lstStyle/>
          <a:p>
            <a:pPr>
              <a:lnSpc>
                <a:spcPct val="100000"/>
              </a:lnSpc>
            </a:pPr>
            <a:endParaRPr sz="2800">
              <a:latin typeface="Times New Roman"/>
              <a:cs typeface="Times New Roman"/>
            </a:endParaRPr>
          </a:p>
          <a:p>
            <a:pPr marL="90805">
              <a:lnSpc>
                <a:spcPct val="100000"/>
              </a:lnSpc>
              <a:spcBef>
                <a:spcPts val="1925"/>
              </a:spcBef>
            </a:pPr>
            <a:r>
              <a:rPr sz="2800" b="1" spc="-5" dirty="0">
                <a:latin typeface="Arial"/>
                <a:cs typeface="Arial"/>
              </a:rPr>
              <a:t>Click </a:t>
            </a:r>
            <a:r>
              <a:rPr sz="2800" b="1" dirty="0">
                <a:latin typeface="Arial"/>
                <a:cs typeface="Arial"/>
              </a:rPr>
              <a:t>to </a:t>
            </a:r>
            <a:r>
              <a:rPr sz="2800" b="1" spc="-5" dirty="0">
                <a:latin typeface="Arial"/>
                <a:cs typeface="Arial"/>
              </a:rPr>
              <a:t>edit </a:t>
            </a:r>
            <a:r>
              <a:rPr sz="2800" b="1" dirty="0">
                <a:latin typeface="Arial"/>
                <a:cs typeface="Arial"/>
              </a:rPr>
              <a:t>Master title</a:t>
            </a:r>
            <a:r>
              <a:rPr sz="2800" b="1" spc="-20" dirty="0">
                <a:latin typeface="Arial"/>
                <a:cs typeface="Arial"/>
              </a:rPr>
              <a:t> </a:t>
            </a:r>
            <a:r>
              <a:rPr sz="2800" b="1" spc="-10" dirty="0">
                <a:latin typeface="Arial"/>
                <a:cs typeface="Arial"/>
              </a:rPr>
              <a:t>style</a:t>
            </a:r>
            <a:endParaRPr sz="2800">
              <a:latin typeface="Arial"/>
              <a:cs typeface="Arial"/>
            </a:endParaRPr>
          </a:p>
        </p:txBody>
      </p:sp>
      <p:sp>
        <p:nvSpPr>
          <p:cNvPr id="3" name="object 3"/>
          <p:cNvSpPr/>
          <p:nvPr/>
        </p:nvSpPr>
        <p:spPr>
          <a:xfrm>
            <a:off x="1905000" y="0"/>
            <a:ext cx="7239000" cy="1219200"/>
          </a:xfrm>
          <a:custGeom>
            <a:avLst/>
            <a:gdLst/>
            <a:ahLst/>
            <a:cxnLst/>
            <a:rect l="l" t="t" r="r" b="b"/>
            <a:pathLst>
              <a:path w="7239000" h="1219200">
                <a:moveTo>
                  <a:pt x="0" y="1219200"/>
                </a:moveTo>
                <a:lnTo>
                  <a:pt x="7239000" y="1219200"/>
                </a:lnTo>
                <a:lnTo>
                  <a:pt x="7239000" y="0"/>
                </a:lnTo>
                <a:lnTo>
                  <a:pt x="0" y="0"/>
                </a:lnTo>
                <a:lnTo>
                  <a:pt x="0" y="1219200"/>
                </a:lnTo>
                <a:close/>
              </a:path>
            </a:pathLst>
          </a:custGeom>
          <a:solidFill>
            <a:srgbClr val="FFFFFF"/>
          </a:solidFill>
        </p:spPr>
        <p:txBody>
          <a:bodyPr wrap="square" lIns="0" tIns="0" rIns="0" bIns="0" rtlCol="0"/>
          <a:lstStyle/>
          <a:p>
            <a:endParaRPr/>
          </a:p>
        </p:txBody>
      </p:sp>
      <p:sp>
        <p:nvSpPr>
          <p:cNvPr id="4" name="object 4"/>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73405" y="654811"/>
            <a:ext cx="7997189" cy="384721"/>
          </a:xfrm>
          <a:prstGeom prst="rect">
            <a:avLst/>
          </a:prstGeom>
        </p:spPr>
        <p:txBody>
          <a:bodyPr vert="horz" wrap="square" lIns="0" tIns="0" rIns="0" bIns="0" rtlCol="0">
            <a:spAutoFit/>
          </a:bodyPr>
          <a:lstStyle/>
          <a:p>
            <a:pPr marL="1423035">
              <a:lnSpc>
                <a:spcPct val="100000"/>
              </a:lnSpc>
            </a:pPr>
            <a:r>
              <a:rPr sz="2500" spc="-5" dirty="0"/>
              <a:t>When should </a:t>
            </a:r>
            <a:r>
              <a:rPr sz="2500" spc="-10" dirty="0"/>
              <a:t>the </a:t>
            </a:r>
            <a:r>
              <a:rPr sz="2500" spc="-5" dirty="0"/>
              <a:t>Delete Utility </a:t>
            </a:r>
            <a:r>
              <a:rPr lang="en-US" sz="2500" spc="-5" dirty="0"/>
              <a:t>not </a:t>
            </a:r>
            <a:r>
              <a:rPr sz="2500" spc="-5" dirty="0"/>
              <a:t>be</a:t>
            </a:r>
            <a:r>
              <a:rPr sz="2500" spc="55" dirty="0"/>
              <a:t> </a:t>
            </a:r>
            <a:r>
              <a:rPr sz="2500" spc="-5" dirty="0"/>
              <a:t>used</a:t>
            </a:r>
            <a:endParaRPr sz="2500" dirty="0"/>
          </a:p>
        </p:txBody>
      </p:sp>
      <p:sp>
        <p:nvSpPr>
          <p:cNvPr id="6" name="object 6"/>
          <p:cNvSpPr txBox="1"/>
          <p:nvPr/>
        </p:nvSpPr>
        <p:spPr>
          <a:xfrm>
            <a:off x="161670" y="1298945"/>
            <a:ext cx="8438515" cy="4413259"/>
          </a:xfrm>
          <a:prstGeom prst="rect">
            <a:avLst/>
          </a:prstGeom>
        </p:spPr>
        <p:txBody>
          <a:bodyPr vert="horz" wrap="square" lIns="0" tIns="0" rIns="0" bIns="0" rtlCol="0">
            <a:spAutoFit/>
          </a:bodyPr>
          <a:lstStyle/>
          <a:p>
            <a:pPr marL="12700">
              <a:lnSpc>
                <a:spcPct val="100000"/>
              </a:lnSpc>
            </a:pPr>
            <a:endParaRPr sz="1300" dirty="0">
              <a:latin typeface="Arial"/>
              <a:cs typeface="Arial"/>
            </a:endParaRPr>
          </a:p>
          <a:p>
            <a:pPr>
              <a:lnSpc>
                <a:spcPct val="100000"/>
              </a:lnSpc>
              <a:spcBef>
                <a:spcPts val="25"/>
              </a:spcBef>
            </a:pPr>
            <a:endParaRPr sz="1850" dirty="0">
              <a:latin typeface="Times New Roman"/>
              <a:cs typeface="Times New Roman"/>
            </a:endParaRPr>
          </a:p>
          <a:p>
            <a:pPr marL="782955" marR="158115" indent="-320040">
              <a:lnSpc>
                <a:spcPct val="106100"/>
              </a:lnSpc>
              <a:spcBef>
                <a:spcPts val="5"/>
              </a:spcBef>
              <a:buClr>
                <a:srgbClr val="F9A451"/>
              </a:buClr>
              <a:buSzPct val="58333"/>
              <a:buFont typeface="Wingdings"/>
              <a:buChar char=""/>
              <a:tabLst>
                <a:tab pos="783590" algn="l"/>
              </a:tabLst>
            </a:pPr>
            <a:r>
              <a:rPr lang="en-US" dirty="0">
                <a:latin typeface="Arial"/>
                <a:cs typeface="Arial"/>
              </a:rPr>
              <a:t>When you have errors in the eDM &gt; File Manager and you want to reload files, you don’t need to do a Delete Utility since you are not writing anything to the ODS yet. Just reload corrected files and batch.</a:t>
            </a:r>
          </a:p>
          <a:p>
            <a:pPr marL="462915" marR="158115">
              <a:lnSpc>
                <a:spcPct val="106100"/>
              </a:lnSpc>
              <a:spcBef>
                <a:spcPts val="5"/>
              </a:spcBef>
              <a:buClr>
                <a:srgbClr val="F9A451"/>
              </a:buClr>
              <a:buSzPct val="58333"/>
              <a:tabLst>
                <a:tab pos="783590" algn="l"/>
              </a:tabLst>
            </a:pPr>
            <a:endParaRPr lang="en-US" dirty="0">
              <a:latin typeface="Arial"/>
              <a:cs typeface="Arial"/>
            </a:endParaRPr>
          </a:p>
          <a:p>
            <a:pPr marL="782955" marR="158115" indent="-320040">
              <a:lnSpc>
                <a:spcPct val="106100"/>
              </a:lnSpc>
              <a:spcBef>
                <a:spcPts val="5"/>
              </a:spcBef>
              <a:buClr>
                <a:srgbClr val="F9A451"/>
              </a:buClr>
              <a:buSzPct val="58333"/>
              <a:buFont typeface="Wingdings"/>
              <a:buChar char=""/>
              <a:tabLst>
                <a:tab pos="783590" algn="l"/>
              </a:tabLst>
            </a:pPr>
            <a:r>
              <a:rPr lang="en-US" dirty="0">
                <a:latin typeface="Arial"/>
                <a:cs typeface="Arial"/>
              </a:rPr>
              <a:t>When you have errors in the eDM &gt; Batch Manager and you need to reload files, you shouldn’t have to do a Delete Utility since those errors were never written to the ODS. Just reload corrected files and batch.</a:t>
            </a:r>
          </a:p>
          <a:p>
            <a:pPr marL="462915" marR="158115">
              <a:lnSpc>
                <a:spcPct val="106100"/>
              </a:lnSpc>
              <a:spcBef>
                <a:spcPts val="5"/>
              </a:spcBef>
              <a:buClr>
                <a:srgbClr val="F9A451"/>
              </a:buClr>
              <a:buSzPct val="58333"/>
              <a:tabLst>
                <a:tab pos="783590" algn="l"/>
              </a:tabLst>
            </a:pPr>
            <a:endParaRPr lang="en-US" dirty="0">
              <a:latin typeface="Arial"/>
              <a:cs typeface="Arial"/>
            </a:endParaRPr>
          </a:p>
          <a:p>
            <a:pPr marL="782955" marR="158115" indent="-320040">
              <a:lnSpc>
                <a:spcPct val="106100"/>
              </a:lnSpc>
              <a:spcBef>
                <a:spcPts val="5"/>
              </a:spcBef>
              <a:buClr>
                <a:srgbClr val="F9A451"/>
              </a:buClr>
              <a:buSzPct val="58333"/>
              <a:buFont typeface="Wingdings"/>
              <a:buChar char=""/>
              <a:tabLst>
                <a:tab pos="783590" algn="l"/>
              </a:tabLst>
            </a:pPr>
            <a:r>
              <a:rPr lang="en-US" dirty="0">
                <a:latin typeface="Arial"/>
                <a:cs typeface="Arial"/>
              </a:rPr>
              <a:t>	Also, in most cases, you are only adding new records or making changes to existing records in the Operational Data Store. So you only need to upload/batch files that contain new or changed data without using Delete Utility each time.</a:t>
            </a:r>
          </a:p>
          <a:p>
            <a:pPr marL="782955" indent="-320040">
              <a:lnSpc>
                <a:spcPct val="100000"/>
              </a:lnSpc>
              <a:spcBef>
                <a:spcPts val="1030"/>
              </a:spcBef>
              <a:buClr>
                <a:srgbClr val="F9A451"/>
              </a:buClr>
              <a:buSzPct val="58333"/>
              <a:buFont typeface="Wingdings"/>
              <a:buChar char=""/>
              <a:tabLst>
                <a:tab pos="783590" algn="l"/>
              </a:tabLst>
            </a:pPr>
            <a:endParaRPr sz="1800" dirty="0">
              <a:latin typeface="Arial"/>
              <a:cs typeface="Arial"/>
            </a:endParaRPr>
          </a:p>
        </p:txBody>
      </p:sp>
      <p:sp>
        <p:nvSpPr>
          <p:cNvPr id="8" name="Slide Number Placeholder 7">
            <a:extLst>
              <a:ext uri="{FF2B5EF4-FFF2-40B4-BE49-F238E27FC236}">
                <a16:creationId xmlns:a16="http://schemas.microsoft.com/office/drawing/2014/main" id="{6A02DB96-9C3C-4F40-99B5-7E664A9664E5}"/>
              </a:ext>
            </a:extLst>
          </p:cNvPr>
          <p:cNvSpPr>
            <a:spLocks noGrp="1"/>
          </p:cNvSpPr>
          <p:nvPr>
            <p:ph type="sldNum" sz="quarter" idx="7"/>
          </p:nvPr>
        </p:nvSpPr>
        <p:spPr/>
        <p:txBody>
          <a:bodyPr/>
          <a:lstStyle/>
          <a:p>
            <a:fld id="{B6F15528-21DE-4FAA-801E-634DDDAF4B2B}" type="slidenum">
              <a:rPr lang="en-US" smtClean="0"/>
              <a:t>89</a:t>
            </a:fld>
            <a:endParaRPr lang="en-US"/>
          </a:p>
        </p:txBody>
      </p:sp>
    </p:spTree>
    <p:extLst>
      <p:ext uri="{BB962C8B-B14F-4D97-AF65-F5344CB8AC3E}">
        <p14:creationId xmlns:p14="http://schemas.microsoft.com/office/powerpoint/2010/main" val="242788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524000"/>
            <a:ext cx="9144000" cy="1143000"/>
          </a:xfrm>
          <a:custGeom>
            <a:avLst/>
            <a:gdLst/>
            <a:ahLst/>
            <a:cxnLst/>
            <a:rect l="l" t="t" r="r" b="b"/>
            <a:pathLst>
              <a:path w="9144000" h="1143000">
                <a:moveTo>
                  <a:pt x="0" y="1143000"/>
                </a:moveTo>
                <a:lnTo>
                  <a:pt x="9144000" y="1143000"/>
                </a:lnTo>
                <a:lnTo>
                  <a:pt x="9144000" y="0"/>
                </a:lnTo>
                <a:lnTo>
                  <a:pt x="0" y="0"/>
                </a:lnTo>
                <a:lnTo>
                  <a:pt x="0" y="1143000"/>
                </a:lnTo>
                <a:close/>
              </a:path>
            </a:pathLst>
          </a:custGeom>
          <a:solidFill>
            <a:srgbClr val="FFFFFF"/>
          </a:solidFill>
        </p:spPr>
        <p:txBody>
          <a:bodyPr wrap="square" lIns="0" tIns="0" rIns="0" bIns="0" rtlCol="0"/>
          <a:lstStyle/>
          <a:p>
            <a:endParaRPr/>
          </a:p>
        </p:txBody>
      </p:sp>
      <p:sp>
        <p:nvSpPr>
          <p:cNvPr id="4" name="object 4"/>
          <p:cNvSpPr/>
          <p:nvPr/>
        </p:nvSpPr>
        <p:spPr>
          <a:xfrm>
            <a:off x="0" y="1600200"/>
            <a:ext cx="1295400" cy="990600"/>
          </a:xfrm>
          <a:custGeom>
            <a:avLst/>
            <a:gdLst/>
            <a:ahLst/>
            <a:cxnLst/>
            <a:rect l="l" t="t" r="r" b="b"/>
            <a:pathLst>
              <a:path w="1295400" h="990600">
                <a:moveTo>
                  <a:pt x="0" y="990600"/>
                </a:moveTo>
                <a:lnTo>
                  <a:pt x="1295400" y="990600"/>
                </a:lnTo>
                <a:lnTo>
                  <a:pt x="1295400" y="0"/>
                </a:lnTo>
                <a:lnTo>
                  <a:pt x="0" y="0"/>
                </a:lnTo>
                <a:lnTo>
                  <a:pt x="0" y="990600"/>
                </a:lnTo>
                <a:close/>
              </a:path>
            </a:pathLst>
          </a:custGeom>
          <a:solidFill>
            <a:srgbClr val="F9A451"/>
          </a:solidFill>
        </p:spPr>
        <p:txBody>
          <a:bodyPr wrap="square" lIns="0" tIns="0" rIns="0" bIns="0" rtlCol="0"/>
          <a:lstStyle/>
          <a:p>
            <a:endParaRPr/>
          </a:p>
        </p:txBody>
      </p:sp>
      <p:sp>
        <p:nvSpPr>
          <p:cNvPr id="5" name="object 5"/>
          <p:cNvSpPr/>
          <p:nvPr/>
        </p:nvSpPr>
        <p:spPr>
          <a:xfrm>
            <a:off x="1371600" y="1600200"/>
            <a:ext cx="7772400" cy="990600"/>
          </a:xfrm>
          <a:custGeom>
            <a:avLst/>
            <a:gdLst/>
            <a:ahLst/>
            <a:cxnLst/>
            <a:rect l="l" t="t" r="r" b="b"/>
            <a:pathLst>
              <a:path w="7772400" h="990600">
                <a:moveTo>
                  <a:pt x="0" y="990600"/>
                </a:moveTo>
                <a:lnTo>
                  <a:pt x="7772400" y="990600"/>
                </a:lnTo>
                <a:lnTo>
                  <a:pt x="7772400" y="0"/>
                </a:lnTo>
                <a:lnTo>
                  <a:pt x="0" y="0"/>
                </a:lnTo>
                <a:lnTo>
                  <a:pt x="0" y="990600"/>
                </a:lnTo>
                <a:close/>
              </a:path>
            </a:pathLst>
          </a:custGeom>
          <a:solidFill>
            <a:srgbClr val="0082C8"/>
          </a:solidFill>
        </p:spPr>
        <p:txBody>
          <a:bodyPr wrap="square" lIns="0" tIns="0" rIns="0" bIns="0" rtlCol="0"/>
          <a:lstStyle/>
          <a:p>
            <a:endParaRPr/>
          </a:p>
        </p:txBody>
      </p:sp>
      <p:sp>
        <p:nvSpPr>
          <p:cNvPr id="6" name="object 6"/>
          <p:cNvSpPr/>
          <p:nvPr/>
        </p:nvSpPr>
        <p:spPr>
          <a:xfrm>
            <a:off x="99060" y="1752600"/>
            <a:ext cx="1100327" cy="68579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50339" y="1856232"/>
            <a:ext cx="4132579" cy="466090"/>
          </a:xfrm>
          <a:prstGeom prst="rect">
            <a:avLst/>
          </a:prstGeom>
        </p:spPr>
        <p:txBody>
          <a:bodyPr vert="horz" wrap="square" lIns="0" tIns="0" rIns="0" bIns="0" rtlCol="0">
            <a:spAutoFit/>
          </a:bodyPr>
          <a:lstStyle/>
          <a:p>
            <a:pPr marL="12700">
              <a:lnSpc>
                <a:spcPct val="100000"/>
              </a:lnSpc>
            </a:pPr>
            <a:r>
              <a:rPr sz="3000" dirty="0">
                <a:solidFill>
                  <a:srgbClr val="FFFFFF"/>
                </a:solidFill>
              </a:rPr>
              <a:t>TSDS </a:t>
            </a:r>
            <a:r>
              <a:rPr sz="3000" spc="-5" dirty="0">
                <a:solidFill>
                  <a:srgbClr val="FFFFFF"/>
                </a:solidFill>
              </a:rPr>
              <a:t>eDM:</a:t>
            </a:r>
            <a:r>
              <a:rPr sz="3000" spc="-65" dirty="0">
                <a:solidFill>
                  <a:srgbClr val="FFFFFF"/>
                </a:solidFill>
              </a:rPr>
              <a:t> </a:t>
            </a:r>
            <a:r>
              <a:rPr sz="3000" spc="-5" dirty="0">
                <a:solidFill>
                  <a:srgbClr val="FFFFFF"/>
                </a:solidFill>
              </a:rPr>
              <a:t>Navigation</a:t>
            </a:r>
            <a:endParaRPr sz="3000"/>
          </a:p>
        </p:txBody>
      </p:sp>
      <p:sp>
        <p:nvSpPr>
          <p:cNvPr id="9" name="object 9"/>
          <p:cNvSpPr/>
          <p:nvPr/>
        </p:nvSpPr>
        <p:spPr>
          <a:xfrm>
            <a:off x="8305800" y="0"/>
            <a:ext cx="838199" cy="76199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a:extLst>
              <a:ext uri="{FF2B5EF4-FFF2-40B4-BE49-F238E27FC236}">
                <a16:creationId xmlns:a16="http://schemas.microsoft.com/office/drawing/2014/main" id="{ED96D055-5FF4-4919-8DC3-E9859C65B590}"/>
              </a:ext>
            </a:extLst>
          </p:cNvPr>
          <p:cNvSpPr>
            <a:spLocks noGrp="1"/>
          </p:cNvSpPr>
          <p:nvPr>
            <p:ph type="sldNum" sz="quarter" idx="7"/>
          </p:nvPr>
        </p:nvSpPr>
        <p:spPr/>
        <p:txBody>
          <a:bodyPr/>
          <a:lstStyle/>
          <a:p>
            <a:fld id="{B6F15528-21DE-4FAA-801E-634DDDAF4B2B}" type="slidenum">
              <a:rPr lang="en-US" smtClean="0"/>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8BF5-0AD8-49EC-8AA8-5CA7C0970CF3}"/>
              </a:ext>
            </a:extLst>
          </p:cNvPr>
          <p:cNvSpPr>
            <a:spLocks noGrp="1"/>
          </p:cNvSpPr>
          <p:nvPr>
            <p:ph type="title"/>
          </p:nvPr>
        </p:nvSpPr>
        <p:spPr>
          <a:xfrm>
            <a:off x="1843336" y="654811"/>
            <a:ext cx="6727258" cy="436244"/>
          </a:xfrm>
        </p:spPr>
        <p:txBody>
          <a:bodyPr/>
          <a:lstStyle/>
          <a:p>
            <a:r>
              <a:rPr lang="en-US" dirty="0"/>
              <a:t>Summer Delete Utility</a:t>
            </a:r>
          </a:p>
        </p:txBody>
      </p:sp>
      <p:sp>
        <p:nvSpPr>
          <p:cNvPr id="3" name="Text Placeholder 2">
            <a:extLst>
              <a:ext uri="{FF2B5EF4-FFF2-40B4-BE49-F238E27FC236}">
                <a16:creationId xmlns:a16="http://schemas.microsoft.com/office/drawing/2014/main" id="{5DB03D80-823E-444A-B0D6-FB96F93FE5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C33D9E-181E-4F3F-9910-3376F0BD05AB}"/>
              </a:ext>
            </a:extLst>
          </p:cNvPr>
          <p:cNvSpPr>
            <a:spLocks noGrp="1"/>
          </p:cNvSpPr>
          <p:nvPr>
            <p:ph type="sldNum" sz="quarter" idx="7"/>
          </p:nvPr>
        </p:nvSpPr>
        <p:spPr/>
        <p:txBody>
          <a:bodyPr/>
          <a:lstStyle/>
          <a:p>
            <a:fld id="{B6F15528-21DE-4FAA-801E-634DDDAF4B2B}" type="slidenum">
              <a:rPr lang="en-US" smtClean="0"/>
              <a:t>90</a:t>
            </a:fld>
            <a:endParaRPr lang="en-US"/>
          </a:p>
        </p:txBody>
      </p:sp>
      <p:graphicFrame>
        <p:nvGraphicFramePr>
          <p:cNvPr id="5" name="Table 4">
            <a:extLst>
              <a:ext uri="{FF2B5EF4-FFF2-40B4-BE49-F238E27FC236}">
                <a16:creationId xmlns:a16="http://schemas.microsoft.com/office/drawing/2014/main" id="{DF4FE728-2787-4D16-B403-5F86F1B40178}"/>
              </a:ext>
            </a:extLst>
          </p:cNvPr>
          <p:cNvGraphicFramePr>
            <a:graphicFrameLocks noGrp="1"/>
          </p:cNvGraphicFramePr>
          <p:nvPr>
            <p:extLst>
              <p:ext uri="{D42A27DB-BD31-4B8C-83A1-F6EECF244321}">
                <p14:modId xmlns:p14="http://schemas.microsoft.com/office/powerpoint/2010/main" val="1139074654"/>
              </p:ext>
            </p:extLst>
          </p:nvPr>
        </p:nvGraphicFramePr>
        <p:xfrm>
          <a:off x="304800" y="1091055"/>
          <a:ext cx="8534400" cy="5705988"/>
        </p:xfrm>
        <a:graphic>
          <a:graphicData uri="http://schemas.openxmlformats.org/drawingml/2006/table">
            <a:tbl>
              <a:tblPr firstRow="1" firstCol="1" bandRow="1">
                <a:tableStyleId>{5C22544A-7EE6-4342-B048-85BDC9FD1C3A}</a:tableStyleId>
              </a:tblPr>
              <a:tblGrid>
                <a:gridCol w="2245404">
                  <a:extLst>
                    <a:ext uri="{9D8B030D-6E8A-4147-A177-3AD203B41FA5}">
                      <a16:colId xmlns:a16="http://schemas.microsoft.com/office/drawing/2014/main" val="3622340357"/>
                    </a:ext>
                  </a:extLst>
                </a:gridCol>
                <a:gridCol w="6288996">
                  <a:extLst>
                    <a:ext uri="{9D8B030D-6E8A-4147-A177-3AD203B41FA5}">
                      <a16:colId xmlns:a16="http://schemas.microsoft.com/office/drawing/2014/main" val="4259197282"/>
                    </a:ext>
                  </a:extLst>
                </a:gridCol>
              </a:tblGrid>
              <a:tr h="135857">
                <a:tc>
                  <a:txBody>
                    <a:bodyPr/>
                    <a:lstStyle/>
                    <a:p>
                      <a:pPr marL="0" marR="0">
                        <a:spcBef>
                          <a:spcPts val="0"/>
                        </a:spcBef>
                        <a:spcAft>
                          <a:spcPts val="0"/>
                        </a:spcAft>
                      </a:pPr>
                      <a:r>
                        <a:rPr lang="en-US" sz="800">
                          <a:effectLst/>
                        </a:rPr>
                        <a:t>Category:</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Description:</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1912737847"/>
                  </a:ext>
                </a:extLst>
              </a:tr>
              <a:tr h="407571">
                <a:tc>
                  <a:txBody>
                    <a:bodyPr/>
                    <a:lstStyle/>
                    <a:p>
                      <a:pPr marL="0" marR="0">
                        <a:spcBef>
                          <a:spcPts val="0"/>
                        </a:spcBef>
                        <a:spcAft>
                          <a:spcPts val="0"/>
                        </a:spcAft>
                      </a:pPr>
                      <a:r>
                        <a:rPr lang="en-US" sz="800">
                          <a:effectLst/>
                        </a:rPr>
                        <a:t>Delete PEIMS - Staff Category: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Staff records from the ODS. Use this if you are wanting to start new regarding the Staff category. </a:t>
                      </a:r>
                    </a:p>
                    <a:p>
                      <a:pPr marL="0" marR="0">
                        <a:spcBef>
                          <a:spcPts val="0"/>
                        </a:spcBef>
                        <a:spcAft>
                          <a:spcPts val="0"/>
                        </a:spcAft>
                      </a:pPr>
                      <a:r>
                        <a:rPr lang="en-US" sz="800">
                          <a:effectLst/>
                        </a:rPr>
                        <a:t>For example you may have uploaded unnecessary staff employees and/or classes sections that shouldn’t be submitted to PEIMS and you need to delete.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988455984"/>
                  </a:ext>
                </a:extLst>
              </a:tr>
              <a:tr h="407571">
                <a:tc>
                  <a:txBody>
                    <a:bodyPr/>
                    <a:lstStyle/>
                    <a:p>
                      <a:pPr marL="0" marR="0">
                        <a:spcBef>
                          <a:spcPts val="0"/>
                        </a:spcBef>
                        <a:spcAft>
                          <a:spcPts val="0"/>
                        </a:spcAft>
                      </a:pPr>
                      <a:r>
                        <a:rPr lang="en-US" sz="800">
                          <a:effectLst/>
                        </a:rPr>
                        <a:t>Delete Staff Record For PEIMS:</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staff records from the ODS for </a:t>
                      </a:r>
                      <a:r>
                        <a:rPr lang="en-US" sz="800" u="sng">
                          <a:effectLst/>
                        </a:rPr>
                        <a:t>a specific staff member</a:t>
                      </a:r>
                      <a:r>
                        <a:rPr lang="en-US" sz="800">
                          <a:effectLst/>
                        </a:rPr>
                        <a:t>. Use this if you are wanting to start new regarding the staff category for a specific staff. For example you may have uploaded unnecessary staff employees and/or classes sections that shouldn’t be submitted to PEIMS and you need to delete. You will need to type in a specific Unique ID of a staff member.</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2850620324"/>
                  </a:ext>
                </a:extLst>
              </a:tr>
              <a:tr h="135857">
                <a:tc>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2718729569"/>
                  </a:ext>
                </a:extLst>
              </a:tr>
              <a:tr h="407571">
                <a:tc>
                  <a:txBody>
                    <a:bodyPr/>
                    <a:lstStyle/>
                    <a:p>
                      <a:pPr marL="0" marR="0">
                        <a:spcBef>
                          <a:spcPts val="0"/>
                        </a:spcBef>
                        <a:spcAft>
                          <a:spcPts val="0"/>
                        </a:spcAft>
                      </a:pPr>
                      <a:r>
                        <a:rPr lang="en-US" sz="800">
                          <a:effectLst/>
                        </a:rPr>
                        <a:t>Delete PEIMS - Student Category: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student records from the ODS. Use this if you are wanting to start new regarding ALL the Student categories. </a:t>
                      </a:r>
                    </a:p>
                    <a:p>
                      <a:pPr marL="0" marR="0">
                        <a:spcBef>
                          <a:spcPts val="0"/>
                        </a:spcBef>
                        <a:spcAft>
                          <a:spcPts val="0"/>
                        </a:spcAft>
                      </a:pPr>
                      <a:r>
                        <a:rPr lang="en-US" sz="800">
                          <a:effectLst/>
                        </a:rPr>
                        <a:t>For example you may have uploaded unnecessary student, student programs, attendance, discipline records, student course completions that shouldn’t be submitted to PEIMS and you need to delete.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509031796"/>
                  </a:ext>
                </a:extLst>
              </a:tr>
              <a:tr h="407571">
                <a:tc>
                  <a:txBody>
                    <a:bodyPr/>
                    <a:lstStyle/>
                    <a:p>
                      <a:pPr marL="0" marR="0">
                        <a:spcBef>
                          <a:spcPts val="0"/>
                        </a:spcBef>
                        <a:spcAft>
                          <a:spcPts val="0"/>
                        </a:spcAft>
                      </a:pPr>
                      <a:r>
                        <a:rPr lang="en-US" sz="800">
                          <a:effectLst/>
                        </a:rPr>
                        <a:t>Delete All PEIMS Attendance Data: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student Attendance records from the ODS. Use this if you are wanting to start new regarding the Attendance category. </a:t>
                      </a:r>
                    </a:p>
                    <a:p>
                      <a:pPr marL="0" marR="0">
                        <a:spcBef>
                          <a:spcPts val="0"/>
                        </a:spcBef>
                        <a:spcAft>
                          <a:spcPts val="0"/>
                        </a:spcAft>
                      </a:pPr>
                      <a:r>
                        <a:rPr lang="en-US" sz="800">
                          <a:effectLst/>
                        </a:rPr>
                        <a:t>For example you may have uploaded unnecessary regular or Flex attendance records that shouldn’t be submitted to PEIMS and you need to delete.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264780268"/>
                  </a:ext>
                </a:extLst>
              </a:tr>
              <a:tr h="543427">
                <a:tc>
                  <a:txBody>
                    <a:bodyPr/>
                    <a:lstStyle/>
                    <a:p>
                      <a:pPr marL="0" marR="0">
                        <a:spcBef>
                          <a:spcPts val="0"/>
                        </a:spcBef>
                        <a:spcAft>
                          <a:spcPts val="0"/>
                        </a:spcAft>
                      </a:pPr>
                      <a:r>
                        <a:rPr lang="en-US" sz="800">
                          <a:effectLst/>
                        </a:rPr>
                        <a:t>Delete All PEIMS Attendance Data by Campus: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student Attendance records from the ODS for a specific Campus. Use this if you are wanting to start new regarding the Attendance category for a specific campus. </a:t>
                      </a:r>
                    </a:p>
                    <a:p>
                      <a:pPr marL="0" marR="0">
                        <a:spcBef>
                          <a:spcPts val="0"/>
                        </a:spcBef>
                        <a:spcAft>
                          <a:spcPts val="0"/>
                        </a:spcAft>
                      </a:pPr>
                      <a:r>
                        <a:rPr lang="en-US" sz="800">
                          <a:effectLst/>
                        </a:rPr>
                        <a:t>For example you may have uploaded unnecessary regular or Flex attendance records that shouldn’t be submitted to PEIMS and you need to delete. You will need to choose a specific Campus.</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1475308068"/>
                  </a:ext>
                </a:extLst>
              </a:tr>
              <a:tr h="543427">
                <a:tc>
                  <a:txBody>
                    <a:bodyPr/>
                    <a:lstStyle/>
                    <a:p>
                      <a:pPr marL="0" marR="0">
                        <a:spcBef>
                          <a:spcPts val="0"/>
                        </a:spcBef>
                        <a:spcAft>
                          <a:spcPts val="0"/>
                        </a:spcAft>
                      </a:pPr>
                      <a:r>
                        <a:rPr lang="en-US" sz="800">
                          <a:effectLst/>
                        </a:rPr>
                        <a:t>Delete PEIMS Attendance Data for a Specific Student:</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student Attendance records from the ODS for a specific student. Use this if you are wanting to start new regarding a specific student for the Attendance category. </a:t>
                      </a:r>
                    </a:p>
                    <a:p>
                      <a:pPr marL="0" marR="0">
                        <a:spcBef>
                          <a:spcPts val="0"/>
                        </a:spcBef>
                        <a:spcAft>
                          <a:spcPts val="0"/>
                        </a:spcAft>
                      </a:pPr>
                      <a:r>
                        <a:rPr lang="en-US" sz="800">
                          <a:effectLst/>
                        </a:rPr>
                        <a:t>For example you may have uploaded unnecessary regular or Flex attendance records that shouldn’t be submitted to PEIMS and you need to delete. You will need to type in a specific Unique ID of a student.</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2302821217"/>
                  </a:ext>
                </a:extLst>
              </a:tr>
              <a:tr h="271713">
                <a:tc>
                  <a:txBody>
                    <a:bodyPr/>
                    <a:lstStyle/>
                    <a:p>
                      <a:pPr marL="0" marR="0">
                        <a:spcBef>
                          <a:spcPts val="0"/>
                        </a:spcBef>
                        <a:spcAft>
                          <a:spcPts val="0"/>
                        </a:spcAft>
                      </a:pPr>
                      <a:r>
                        <a:rPr lang="en-US" sz="800">
                          <a:effectLst/>
                        </a:rPr>
                        <a:t>Delete PEIMS Summer Discipline – LEA:</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student Discipline records from the ODS. Use this if you are wanting to start new regarding the Discipline category. </a:t>
                      </a:r>
                    </a:p>
                    <a:p>
                      <a:pPr marL="0" marR="0">
                        <a:spcBef>
                          <a:spcPts val="0"/>
                        </a:spcBef>
                        <a:spcAft>
                          <a:spcPts val="0"/>
                        </a:spcAft>
                      </a:pPr>
                      <a:r>
                        <a:rPr lang="en-US" sz="800">
                          <a:effectLst/>
                        </a:rPr>
                        <a:t>For example you may have uploaded unnecessary discipline records that shouldn’t be submitted to PEIMS and you need to delete.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4210705575"/>
                  </a:ext>
                </a:extLst>
              </a:tr>
              <a:tr h="543427">
                <a:tc>
                  <a:txBody>
                    <a:bodyPr/>
                    <a:lstStyle/>
                    <a:p>
                      <a:pPr marL="0" marR="0">
                        <a:spcBef>
                          <a:spcPts val="0"/>
                        </a:spcBef>
                        <a:spcAft>
                          <a:spcPts val="0"/>
                        </a:spcAft>
                      </a:pPr>
                      <a:r>
                        <a:rPr lang="en-US" sz="800">
                          <a:effectLst/>
                        </a:rPr>
                        <a:t>Delete PEIMS Discipline Data for a Specific Student:</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student Discipline records from the ODS for a specific student. Use this if you are wanting to start new regarding a specific student Unique ID for the Discipline category. </a:t>
                      </a:r>
                    </a:p>
                    <a:p>
                      <a:pPr marL="0" marR="0">
                        <a:spcBef>
                          <a:spcPts val="0"/>
                        </a:spcBef>
                        <a:spcAft>
                          <a:spcPts val="0"/>
                        </a:spcAft>
                      </a:pPr>
                      <a:r>
                        <a:rPr lang="en-US" sz="800">
                          <a:effectLst/>
                        </a:rPr>
                        <a:t>For example you may have uploaded unnecessary discipline records that shouldn’t be submitted to PEIMS and you need to delete. You will need to type in a specific Unique ID of a student, Specific Campus, and specific Incident ID.</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359492731"/>
                  </a:ext>
                </a:extLst>
              </a:tr>
              <a:tr h="407571">
                <a:tc>
                  <a:txBody>
                    <a:bodyPr/>
                    <a:lstStyle/>
                    <a:p>
                      <a:pPr marL="0" marR="0">
                        <a:spcBef>
                          <a:spcPts val="0"/>
                        </a:spcBef>
                        <a:spcAft>
                          <a:spcPts val="0"/>
                        </a:spcAft>
                      </a:pPr>
                      <a:r>
                        <a:rPr lang="en-US" sz="800">
                          <a:effectLst/>
                        </a:rPr>
                        <a:t>Delete PEIMS Summer Discipline Incident:</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 Specific Discipline Incident record from the ODS. </a:t>
                      </a:r>
                    </a:p>
                    <a:p>
                      <a:pPr marL="0" marR="0">
                        <a:spcBef>
                          <a:spcPts val="0"/>
                        </a:spcBef>
                        <a:spcAft>
                          <a:spcPts val="0"/>
                        </a:spcAft>
                      </a:pPr>
                      <a:r>
                        <a:rPr lang="en-US" sz="800">
                          <a:effectLst/>
                        </a:rPr>
                        <a:t>For example you may have uploaded an unnecessary Discipline Incident that shouldn’t be submitted to PEIMS and you need to delete. You will need to type in a Specific Campus and specific Incident ID.</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180489562"/>
                  </a:ext>
                </a:extLst>
              </a:tr>
              <a:tr h="407571">
                <a:tc>
                  <a:txBody>
                    <a:bodyPr/>
                    <a:lstStyle/>
                    <a:p>
                      <a:pPr marL="0" marR="0">
                        <a:spcBef>
                          <a:spcPts val="0"/>
                        </a:spcBef>
                        <a:spcAft>
                          <a:spcPts val="0"/>
                        </a:spcAft>
                      </a:pPr>
                      <a:r>
                        <a:rPr lang="en-US" sz="800">
                          <a:effectLst/>
                        </a:rPr>
                        <a:t>Delete Student Record For PEIMS:</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This will remove ALL student records from the ODS for a specific student. </a:t>
                      </a:r>
                    </a:p>
                    <a:p>
                      <a:pPr marL="0" marR="0">
                        <a:spcBef>
                          <a:spcPts val="0"/>
                        </a:spcBef>
                        <a:spcAft>
                          <a:spcPts val="0"/>
                        </a:spcAft>
                      </a:pPr>
                      <a:r>
                        <a:rPr lang="en-US" sz="800">
                          <a:effectLst/>
                        </a:rPr>
                        <a:t>For example you may have uploaded unnecessary student, student programs, attendance, discipline records, student course completions that shouldn’t be submitted to PEIMS and you need to delete. You will need to type in a specific Unique ID of a student.</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3415575574"/>
                  </a:ext>
                </a:extLst>
              </a:tr>
              <a:tr h="135857">
                <a:tc>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76414964"/>
                  </a:ext>
                </a:extLst>
              </a:tr>
              <a:tr h="950997">
                <a:tc>
                  <a:txBody>
                    <a:bodyPr/>
                    <a:lstStyle/>
                    <a:p>
                      <a:pPr marL="0" marR="0">
                        <a:spcBef>
                          <a:spcPts val="0"/>
                        </a:spcBef>
                        <a:spcAft>
                          <a:spcPts val="0"/>
                        </a:spcAft>
                      </a:pPr>
                      <a:r>
                        <a:rPr lang="en-US" sz="800">
                          <a:effectLst/>
                        </a:rPr>
                        <a:t>Delete PEIMS Summer – LEA:</a:t>
                      </a:r>
                      <a:endParaRPr lang="en-US" sz="80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tc>
                  <a:txBody>
                    <a:bodyPr/>
                    <a:lstStyle/>
                    <a:p>
                      <a:pPr marL="0" marR="0">
                        <a:spcBef>
                          <a:spcPts val="0"/>
                        </a:spcBef>
                        <a:spcAft>
                          <a:spcPts val="0"/>
                        </a:spcAft>
                      </a:pPr>
                      <a:r>
                        <a:rPr lang="en-US" sz="800" dirty="0">
                          <a:effectLst/>
                        </a:rPr>
                        <a:t>This will remove ALL PEIMS Summer records. Use this if you need to start all over. Also, you HAVE to use this if you have uploaded unnecessary records that shouldn’t be submitted to PEIMS in the </a:t>
                      </a:r>
                      <a:r>
                        <a:rPr lang="en-US" sz="800" dirty="0" err="1">
                          <a:effectLst/>
                        </a:rPr>
                        <a:t>EducationOrganizationCategory</a:t>
                      </a:r>
                      <a:r>
                        <a:rPr lang="en-US" sz="800" dirty="0">
                          <a:effectLst/>
                        </a:rPr>
                        <a:t>, </a:t>
                      </a:r>
                      <a:r>
                        <a:rPr lang="en-US" sz="800" dirty="0" err="1">
                          <a:effectLst/>
                        </a:rPr>
                        <a:t>EducationOrgCalendar</a:t>
                      </a:r>
                      <a:r>
                        <a:rPr lang="en-US" sz="800" dirty="0">
                          <a:effectLst/>
                        </a:rPr>
                        <a:t>, and </a:t>
                      </a:r>
                      <a:r>
                        <a:rPr lang="en-US" sz="800" dirty="0" err="1">
                          <a:effectLst/>
                        </a:rPr>
                        <a:t>MasterScheduleExtension</a:t>
                      </a:r>
                      <a:r>
                        <a:rPr lang="en-US" sz="800" dirty="0">
                          <a:effectLst/>
                        </a:rPr>
                        <a:t> xml files since these categories do not have their own Delete Utility.</a:t>
                      </a:r>
                    </a:p>
                    <a:p>
                      <a:pPr marL="0" marR="0">
                        <a:spcBef>
                          <a:spcPts val="0"/>
                        </a:spcBef>
                        <a:spcAft>
                          <a:spcPts val="0"/>
                        </a:spcAft>
                      </a:pPr>
                      <a:r>
                        <a:rPr lang="en-US" sz="800" dirty="0">
                          <a:effectLst/>
                        </a:rPr>
                        <a:t> </a:t>
                      </a:r>
                    </a:p>
                    <a:p>
                      <a:pPr marL="0" marR="0">
                        <a:spcBef>
                          <a:spcPts val="0"/>
                        </a:spcBef>
                        <a:spcAft>
                          <a:spcPts val="0"/>
                        </a:spcAft>
                      </a:pPr>
                      <a:r>
                        <a:rPr lang="en-US" sz="800" dirty="0">
                          <a:effectLst/>
                        </a:rPr>
                        <a:t>**I personally would use this after I know I have cleared all my </a:t>
                      </a:r>
                      <a:r>
                        <a:rPr lang="en-US" sz="800" dirty="0" err="1">
                          <a:effectLst/>
                        </a:rPr>
                        <a:t>Fatals</a:t>
                      </a:r>
                      <a:r>
                        <a:rPr lang="en-US" sz="800" dirty="0">
                          <a:effectLst/>
                        </a:rPr>
                        <a:t>/SW/W and just want to have a batch that includes all my 11 files in one batch**  </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37521" marR="37521" marT="0" marB="0"/>
                </a:tc>
                <a:extLst>
                  <a:ext uri="{0D108BD9-81ED-4DB2-BD59-A6C34878D82A}">
                    <a16:rowId xmlns:a16="http://schemas.microsoft.com/office/drawing/2014/main" val="1999347107"/>
                  </a:ext>
                </a:extLst>
              </a:tr>
            </a:tbl>
          </a:graphicData>
        </a:graphic>
      </p:graphicFrame>
      <p:sp>
        <p:nvSpPr>
          <p:cNvPr id="6" name="object 4">
            <a:extLst>
              <a:ext uri="{FF2B5EF4-FFF2-40B4-BE49-F238E27FC236}">
                <a16:creationId xmlns:a16="http://schemas.microsoft.com/office/drawing/2014/main" id="{5A5A0BA7-6E1A-4432-83A3-7C56BCE15005}"/>
              </a:ext>
            </a:extLst>
          </p:cNvPr>
          <p:cNvSpPr/>
          <p:nvPr/>
        </p:nvSpPr>
        <p:spPr>
          <a:xfrm>
            <a:off x="152400" y="152400"/>
            <a:ext cx="1616963" cy="10073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698439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69740" y="6489382"/>
            <a:ext cx="4398010" cy="133985"/>
          </a:xfrm>
          <a:prstGeom prst="rect">
            <a:avLst/>
          </a:prstGeom>
        </p:spPr>
        <p:txBody>
          <a:bodyPr vert="horz" wrap="square" lIns="0" tIns="0" rIns="0" bIns="0" rtlCol="0">
            <a:spAutoFit/>
          </a:bodyPr>
          <a:lstStyle/>
          <a:p>
            <a:pPr marL="12700">
              <a:lnSpc>
                <a:spcPct val="100000"/>
              </a:lnSpc>
            </a:pPr>
            <a:r>
              <a:rPr sz="800" spc="-5" dirty="0">
                <a:solidFill>
                  <a:srgbClr val="2E6AA6"/>
                </a:solidFill>
                <a:latin typeface="Arial"/>
                <a:cs typeface="Arial"/>
              </a:rPr>
              <a:t>Copyright </a:t>
            </a:r>
            <a:r>
              <a:rPr sz="800" dirty="0">
                <a:solidFill>
                  <a:srgbClr val="2E6AA6"/>
                </a:solidFill>
                <a:latin typeface="Arial"/>
                <a:cs typeface="Arial"/>
              </a:rPr>
              <a:t>© </a:t>
            </a:r>
            <a:r>
              <a:rPr sz="800" spc="-5" dirty="0">
                <a:solidFill>
                  <a:srgbClr val="2E6AA6"/>
                </a:solidFill>
                <a:latin typeface="Arial"/>
                <a:cs typeface="Arial"/>
              </a:rPr>
              <a:t>2013 Texas </a:t>
            </a:r>
            <a:r>
              <a:rPr sz="800" dirty="0">
                <a:solidFill>
                  <a:srgbClr val="2E6AA6"/>
                </a:solidFill>
                <a:latin typeface="Arial"/>
                <a:cs typeface="Arial"/>
              </a:rPr>
              <a:t>Education </a:t>
            </a:r>
            <a:r>
              <a:rPr sz="800" spc="-5" dirty="0">
                <a:solidFill>
                  <a:srgbClr val="2E6AA6"/>
                </a:solidFill>
                <a:latin typeface="Arial"/>
                <a:cs typeface="Arial"/>
              </a:rPr>
              <a:t>Agency. </a:t>
            </a:r>
            <a:r>
              <a:rPr sz="800" dirty="0">
                <a:solidFill>
                  <a:srgbClr val="2E6AA6"/>
                </a:solidFill>
                <a:latin typeface="Arial"/>
                <a:cs typeface="Arial"/>
              </a:rPr>
              <a:t>All </a:t>
            </a:r>
            <a:r>
              <a:rPr sz="800" spc="-5" dirty="0">
                <a:solidFill>
                  <a:srgbClr val="2E6AA6"/>
                </a:solidFill>
                <a:latin typeface="Arial"/>
                <a:cs typeface="Arial"/>
              </a:rPr>
              <a:t>rights reserved. </a:t>
            </a:r>
            <a:r>
              <a:rPr sz="800" dirty="0">
                <a:solidFill>
                  <a:srgbClr val="2E6AA6"/>
                </a:solidFill>
                <a:latin typeface="Arial"/>
                <a:cs typeface="Arial"/>
              </a:rPr>
              <a:t>TEA </a:t>
            </a:r>
            <a:r>
              <a:rPr sz="800" spc="-5" dirty="0">
                <a:solidFill>
                  <a:srgbClr val="2E6AA6"/>
                </a:solidFill>
                <a:latin typeface="Arial"/>
                <a:cs typeface="Arial"/>
              </a:rPr>
              <a:t>confidential and </a:t>
            </a:r>
            <a:r>
              <a:rPr sz="800" spc="55" dirty="0">
                <a:solidFill>
                  <a:srgbClr val="2E6AA6"/>
                </a:solidFill>
                <a:latin typeface="Arial"/>
                <a:cs typeface="Arial"/>
              </a:rPr>
              <a:t> </a:t>
            </a:r>
            <a:r>
              <a:rPr sz="800" spc="-5" dirty="0">
                <a:solidFill>
                  <a:srgbClr val="2E6AA6"/>
                </a:solidFill>
                <a:latin typeface="Arial"/>
                <a:cs typeface="Arial"/>
              </a:rPr>
              <a:t>proprietary.</a:t>
            </a:r>
            <a:endParaRPr sz="800">
              <a:latin typeface="Arial"/>
              <a:cs typeface="Arial"/>
            </a:endParaRPr>
          </a:p>
        </p:txBody>
      </p:sp>
      <p:sp>
        <p:nvSpPr>
          <p:cNvPr id="3" name="object 3"/>
          <p:cNvSpPr txBox="1"/>
          <p:nvPr/>
        </p:nvSpPr>
        <p:spPr>
          <a:xfrm>
            <a:off x="1678939" y="4655820"/>
            <a:ext cx="2962275" cy="647700"/>
          </a:xfrm>
          <a:prstGeom prst="rect">
            <a:avLst/>
          </a:prstGeom>
        </p:spPr>
        <p:txBody>
          <a:bodyPr vert="horz" wrap="square" lIns="0" tIns="0" rIns="0" bIns="0" rtlCol="0">
            <a:spAutoFit/>
          </a:bodyPr>
          <a:lstStyle/>
          <a:p>
            <a:pPr marL="12700">
              <a:lnSpc>
                <a:spcPct val="100000"/>
              </a:lnSpc>
            </a:pPr>
            <a:r>
              <a:rPr sz="4200" b="1" spc="-5" dirty="0">
                <a:solidFill>
                  <a:srgbClr val="FFFFFF"/>
                </a:solidFill>
                <a:latin typeface="Arial"/>
                <a:cs typeface="Arial"/>
              </a:rPr>
              <a:t>Questions?</a:t>
            </a:r>
            <a:endParaRPr sz="4200">
              <a:latin typeface="Arial"/>
              <a:cs typeface="Arial"/>
            </a:endParaRPr>
          </a:p>
        </p:txBody>
      </p:sp>
      <p:sp>
        <p:nvSpPr>
          <p:cNvPr id="5" name="object 5"/>
          <p:cNvSpPr/>
          <p:nvPr/>
        </p:nvSpPr>
        <p:spPr>
          <a:xfrm>
            <a:off x="1610868" y="5835395"/>
            <a:ext cx="6109715" cy="37947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57528" y="0"/>
            <a:ext cx="7586471" cy="455733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49908" y="0"/>
            <a:ext cx="7594600" cy="4569460"/>
          </a:xfrm>
          <a:custGeom>
            <a:avLst/>
            <a:gdLst/>
            <a:ahLst/>
            <a:cxnLst/>
            <a:rect l="l" t="t" r="r" b="b"/>
            <a:pathLst>
              <a:path w="7594600" h="4569460">
                <a:moveTo>
                  <a:pt x="7594092" y="4568952"/>
                </a:moveTo>
                <a:lnTo>
                  <a:pt x="0" y="4568952"/>
                </a:lnTo>
                <a:lnTo>
                  <a:pt x="0" y="0"/>
                </a:lnTo>
              </a:path>
            </a:pathLst>
          </a:custGeom>
          <a:ln w="15240">
            <a:solidFill>
              <a:srgbClr val="0083CC"/>
            </a:solidFill>
          </a:ln>
        </p:spPr>
        <p:txBody>
          <a:bodyPr wrap="square" lIns="0" tIns="0" rIns="0" bIns="0" rtlCol="0"/>
          <a:lstStyle/>
          <a:p>
            <a:endParaRPr/>
          </a:p>
        </p:txBody>
      </p:sp>
      <p:sp>
        <p:nvSpPr>
          <p:cNvPr id="8" name="object 8"/>
          <p:cNvSpPr/>
          <p:nvPr/>
        </p:nvSpPr>
        <p:spPr>
          <a:xfrm>
            <a:off x="8686800" y="1"/>
            <a:ext cx="457199" cy="533398"/>
          </a:xfrm>
          <a:prstGeom prst="rect">
            <a:avLst/>
          </a:prstGeom>
          <a:blipFill>
            <a:blip r:embed="rId4" cstate="print"/>
            <a:stretch>
              <a:fillRect/>
            </a:stretch>
          </a:blipFill>
        </p:spPr>
        <p:txBody>
          <a:bodyPr wrap="square" lIns="0" tIns="0" rIns="0" bIns="0" rtlCol="0"/>
          <a:lstStyle/>
          <a:p>
            <a:endParaRPr/>
          </a:p>
        </p:txBody>
      </p:sp>
      <p:sp>
        <p:nvSpPr>
          <p:cNvPr id="9" name="Slide Number Placeholder 8">
            <a:extLst>
              <a:ext uri="{FF2B5EF4-FFF2-40B4-BE49-F238E27FC236}">
                <a16:creationId xmlns:a16="http://schemas.microsoft.com/office/drawing/2014/main" id="{9B4C0A9A-C132-44A8-9FB0-89556F491A74}"/>
              </a:ext>
            </a:extLst>
          </p:cNvPr>
          <p:cNvSpPr>
            <a:spLocks noGrp="1"/>
          </p:cNvSpPr>
          <p:nvPr>
            <p:ph type="sldNum" sz="quarter" idx="7"/>
          </p:nvPr>
        </p:nvSpPr>
        <p:spPr/>
        <p:txBody>
          <a:bodyPr/>
          <a:lstStyle/>
          <a:p>
            <a:fld id="{B6F15528-21DE-4FAA-801E-634DDDAF4B2B}" type="slidenum">
              <a:rPr lang="en-US" smtClean="0"/>
              <a:t>91</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TotalTime>
  <Words>5387</Words>
  <Application>Microsoft Office PowerPoint</Application>
  <PresentationFormat>On-screen Show (4:3)</PresentationFormat>
  <Paragraphs>943</Paragraphs>
  <Slides>91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Times New Roman</vt:lpstr>
      <vt:lpstr>Wingdings</vt:lpstr>
      <vt:lpstr>Wingdings 2</vt:lpstr>
      <vt:lpstr>Office Theme</vt:lpstr>
      <vt:lpstr>PowerPoint Presentation</vt:lpstr>
      <vt:lpstr>Course Menu</vt:lpstr>
      <vt:lpstr>TSDS High Level End User Process Map  Overview</vt:lpstr>
      <vt:lpstr>Data Loading Process Map</vt:lpstr>
      <vt:lpstr>Overview of Data Loading Process</vt:lpstr>
      <vt:lpstr>TSDS eDM: Overview</vt:lpstr>
      <vt:lpstr>TSDS eDM: Functions</vt:lpstr>
      <vt:lpstr>Manual Data Submission</vt:lpstr>
      <vt:lpstr>TSDS eDM: Navigation</vt:lpstr>
      <vt:lpstr>TSDS eDM: TSDS Portal Access</vt:lpstr>
      <vt:lpstr>TSDS eDM: Home Page</vt:lpstr>
      <vt:lpstr>TSDS eDM: Load an XML Interchange  File</vt:lpstr>
      <vt:lpstr>Preparing Files for eDM Submission</vt:lpstr>
      <vt:lpstr>Preparing Zip Files for TSDS eDM Submission: Samples</vt:lpstr>
      <vt:lpstr>TSDS eDM: Interchange Upload  Select File</vt:lpstr>
      <vt:lpstr>TSDS eDM: Interchange Upload  Open File</vt:lpstr>
      <vt:lpstr>TSDS eDM: Upload Interchange File</vt:lpstr>
      <vt:lpstr>TSDS eDM Upload Interchange  File Error</vt:lpstr>
      <vt:lpstr>TSDS eDM Upload Interchange  File Error</vt:lpstr>
      <vt:lpstr>TSDS eDM: File Manager</vt:lpstr>
      <vt:lpstr>TSDS eDM: File Manager Functions</vt:lpstr>
      <vt:lpstr>eDM: File Manager Navigation</vt:lpstr>
      <vt:lpstr>eDM: File Manager Filters &amp; Delete</vt:lpstr>
      <vt:lpstr>TSDS eDM: File Manager Search Tab</vt:lpstr>
      <vt:lpstr>eDM: File Manager File Status</vt:lpstr>
      <vt:lpstr>TSDS eDM: File Manager  Status Definitions</vt:lpstr>
      <vt:lpstr>eDM: Refresh File Status</vt:lpstr>
      <vt:lpstr>eDM: View File Details</vt:lpstr>
      <vt:lpstr>eDM: File Manager File Details</vt:lpstr>
      <vt:lpstr>eDM: File Manager Validation Details</vt:lpstr>
      <vt:lpstr>eDM: File Manager Error File</vt:lpstr>
      <vt:lpstr>TSDS eDM: File Manager Add to Batch</vt:lpstr>
      <vt:lpstr>TSDS eDM: View Batch</vt:lpstr>
      <vt:lpstr>TSDS eDM: Add Batch Notes and  Process</vt:lpstr>
      <vt:lpstr>TSDS eDM: Batch Manager</vt:lpstr>
      <vt:lpstr>TSDS eDM: Batch Manager Functions</vt:lpstr>
      <vt:lpstr>TSDS eDM: Batch Manager Navigation</vt:lpstr>
      <vt:lpstr>Batch Manager: Interchanges</vt:lpstr>
      <vt:lpstr>TSDS eDM: Batch Manager Filters  &amp; Hide Batches</vt:lpstr>
      <vt:lpstr>TSDS eDM: Batch Manager Search Tab</vt:lpstr>
      <vt:lpstr>TSDS eDM: Batch Status</vt:lpstr>
      <vt:lpstr>TSDS eDM: Batch Status Definition</vt:lpstr>
      <vt:lpstr>TSDS eDM: Batch Processing</vt:lpstr>
      <vt:lpstr>TSDS eDM: Refresh Batch Status</vt:lpstr>
      <vt:lpstr>TSDS eDM: View Batch Details</vt:lpstr>
      <vt:lpstr>TSDS eDM: Batch Details No Errors</vt:lpstr>
      <vt:lpstr>TSDS eDM: ETL Information</vt:lpstr>
      <vt:lpstr>TSDS eDM: ETL Generated Files</vt:lpstr>
      <vt:lpstr>TSDS eDM: Log File</vt:lpstr>
      <vt:lpstr>eDM: Batch Details Complete  with Errors</vt:lpstr>
      <vt:lpstr>eDM: ETL Generated Error Files</vt:lpstr>
      <vt:lpstr>Troubleshooting &amp; eDM Error Dictionary</vt:lpstr>
      <vt:lpstr>Error Examples</vt:lpstr>
      <vt:lpstr>TSDS eDM System Level Issues</vt:lpstr>
      <vt:lpstr>Pre Load and Load Validations</vt:lpstr>
      <vt:lpstr>File Manager Errors</vt:lpstr>
      <vt:lpstr>File Manager (Preload) Error #1</vt:lpstr>
      <vt:lpstr>File Manager (Preload) Error #2</vt:lpstr>
      <vt:lpstr>File Manager (Preload) Error #3</vt:lpstr>
      <vt:lpstr>File Manager (Preload) Error #4</vt:lpstr>
      <vt:lpstr>File Manager (Preload) Error #4 Demo</vt:lpstr>
      <vt:lpstr>File Manager (Preload) Error #5</vt:lpstr>
      <vt:lpstr>File Manager (Preload) Error #6</vt:lpstr>
      <vt:lpstr>File Manager (Preload) Error #6 Demo</vt:lpstr>
      <vt:lpstr>File Manager (Preload) Error #7</vt:lpstr>
      <vt:lpstr>Batch Manager (Load) Errors</vt:lpstr>
      <vt:lpstr>Batch Manager (Load) Error #1</vt:lpstr>
      <vt:lpstr>Batch Manager (Load) Error #2</vt:lpstr>
      <vt:lpstr>Batch Manager (Load) Error #3</vt:lpstr>
      <vt:lpstr>Batch Manager (Load) Error #4</vt:lpstr>
      <vt:lpstr>Batch Manager (Load) Error #5</vt:lpstr>
      <vt:lpstr>Batch Manager (Load) Error #6</vt:lpstr>
      <vt:lpstr>Delete Utility Navigation</vt:lpstr>
      <vt:lpstr>TSDS High Level End User Process Map:  Delete Utility</vt:lpstr>
      <vt:lpstr>Accessing the Delete Utility</vt:lpstr>
      <vt:lpstr>Delete Utility Homepage</vt:lpstr>
      <vt:lpstr>New Delete Request</vt:lpstr>
      <vt:lpstr>Currently Available Deletes</vt:lpstr>
      <vt:lpstr>New Delete Request</vt:lpstr>
      <vt:lpstr>Add Comments and Preview Delete</vt:lpstr>
      <vt:lpstr>Delete Summary</vt:lpstr>
      <vt:lpstr>Rows to be Deleted by Table</vt:lpstr>
      <vt:lpstr>Description of the Delete</vt:lpstr>
      <vt:lpstr>Confirm or Cancel the Delete Request</vt:lpstr>
      <vt:lpstr>Confirmation Page</vt:lpstr>
      <vt:lpstr>Error Message: Batch Processing</vt:lpstr>
      <vt:lpstr>When should the Delete Utility be used</vt:lpstr>
      <vt:lpstr>When should the Delete Utility be used  (cont…)</vt:lpstr>
      <vt:lpstr>When should the Delete Utility not be used</vt:lpstr>
      <vt:lpstr>Summer Delete Utility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Diana E. Perez</cp:lastModifiedBy>
  <cp:revision>5</cp:revision>
  <dcterms:created xsi:type="dcterms:W3CDTF">2016-09-21T12:16:47Z</dcterms:created>
  <dcterms:modified xsi:type="dcterms:W3CDTF">2017-10-04T19:49:32Z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2016-08-31T00:00:00Z</vt:filetime>
  </property>
  <property fmtid="{D5CDD505-2E9C-101B-9397-08002B2CF9AE}" pid="3" name="Creator">
    <vt:lpwstr>Acrobat PDFMaker 11 for PowerPoint</vt:lpwstr>
  </property>
  <property fmtid="{D5CDD505-2E9C-101B-9397-08002B2CF9AE}" pid="4" name="LastSaved">
    <vt:filetime>2016-09-21T00:00:00Z</vt:filetime>
  </property>
</Properties>
</file>